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890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821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8082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5782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8037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8536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5428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4529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3962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57351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8089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01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0347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60498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9113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60608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88475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214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5873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1688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711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7015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52602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3817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200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6542"/>
            <a:ext cx="10081260" cy="4870450"/>
          </a:xfrm>
          <a:custGeom>
            <a:avLst/>
            <a:gdLst/>
            <a:ahLst/>
            <a:cxnLst/>
            <a:rect l="l" t="t" r="r" b="b"/>
            <a:pathLst>
              <a:path w="10081260" h="4870450">
                <a:moveTo>
                  <a:pt x="10081259" y="0"/>
                </a:moveTo>
                <a:lnTo>
                  <a:pt x="0" y="4870234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22401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106" y="1808378"/>
            <a:ext cx="9029587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cap="all" dirty="0"/>
              <a:t>3</a:t>
            </a:r>
            <a:r>
              <a:rPr cap="all" dirty="0">
                <a:latin typeface="Times New Roman"/>
                <a:cs typeface="Times New Roman"/>
              </a:rPr>
              <a:t> </a:t>
            </a:r>
            <a:r>
              <a:rPr cap="all" dirty="0"/>
              <a:t>– </a:t>
            </a:r>
            <a:r>
              <a:rPr cap="all" dirty="0" smtClean="0"/>
              <a:t>ČLEN</a:t>
            </a:r>
            <a:r>
              <a:rPr lang="cs-CZ" cap="all" dirty="0" err="1"/>
              <a:t>ě</a:t>
            </a:r>
            <a:r>
              <a:rPr cap="all" dirty="0" smtClean="0"/>
              <a:t>NÍ NÁKLA</a:t>
            </a:r>
            <a:r>
              <a:rPr lang="cs-CZ" cap="all" dirty="0" err="1" smtClean="0"/>
              <a:t>dů</a:t>
            </a:r>
            <a:endParaRPr cap="all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787765" cy="4665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lang="cs-CZ" sz="2400" dirty="0" smtClean="0">
              <a:latin typeface="Arial"/>
              <a:cs typeface="Arial"/>
            </a:endParaRPr>
          </a:p>
          <a:p>
            <a:pPr marL="334010" marR="5080" indent="-32131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46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vymezit základní přístupy ke členění nákladů z hlediska potřeb řízení podnikatelského procesu, o jehož parametrech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již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bylo rozhodnuto</a:t>
            </a:r>
            <a:endParaRPr lang="cs-CZ" sz="2400" dirty="0" smtClean="0">
              <a:latin typeface="Arial"/>
              <a:cs typeface="Arial"/>
            </a:endParaRPr>
          </a:p>
          <a:p>
            <a:pPr marL="334010" indent="-321310">
              <a:lnSpc>
                <a:spcPts val="2780"/>
              </a:lnSpc>
              <a:spcBef>
                <a:spcPts val="34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46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charakterizovat základní formy a vlastnosti druhového a</a:t>
            </a:r>
            <a:endParaRPr lang="cs-CZ" sz="2400" dirty="0" smtClean="0">
              <a:latin typeface="Arial"/>
              <a:cs typeface="Arial"/>
            </a:endParaRPr>
          </a:p>
          <a:p>
            <a:pPr marL="334010">
              <a:lnSpc>
                <a:spcPts val="27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účelového členění nákladů</a:t>
            </a:r>
            <a:endParaRPr lang="cs-CZ" sz="2400" dirty="0" smtClean="0">
              <a:latin typeface="Arial"/>
              <a:cs typeface="Arial"/>
            </a:endParaRPr>
          </a:p>
          <a:p>
            <a:pPr marL="334010" marR="754380" indent="-321310">
              <a:lnSpc>
                <a:spcPts val="2680"/>
              </a:lnSpc>
              <a:spcBef>
                <a:spcPts val="66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46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Vyjádřit vztahy mezi náklady přímými, jednicovými a variabilními a mezi náklady nepřímými, režijními a fixními</a:t>
            </a:r>
            <a:endParaRPr lang="cs-CZ" sz="2400" dirty="0" smtClean="0">
              <a:latin typeface="Arial"/>
              <a:cs typeface="Arial"/>
            </a:endParaRPr>
          </a:p>
          <a:p>
            <a:pPr marL="334010" indent="-321310">
              <a:lnSpc>
                <a:spcPts val="2780"/>
              </a:lnSpc>
              <a:spcBef>
                <a:spcPts val="34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46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vyjádřit požadavky na členění nákladů pro rozhodování o</a:t>
            </a:r>
            <a:endParaRPr lang="cs-CZ" sz="2400" dirty="0" smtClean="0">
              <a:latin typeface="Arial"/>
              <a:cs typeface="Arial"/>
            </a:endParaRPr>
          </a:p>
          <a:p>
            <a:pPr marL="334010">
              <a:lnSpc>
                <a:spcPts val="27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budoucích variantách podnikání</a:t>
            </a:r>
            <a:endParaRPr lang="cs-CZ" sz="2400" dirty="0" smtClean="0">
              <a:latin typeface="Arial"/>
              <a:cs typeface="Arial"/>
            </a:endParaRPr>
          </a:p>
          <a:p>
            <a:pPr marL="334010" marR="598170" indent="-321310">
              <a:lnSpc>
                <a:spcPts val="2690"/>
              </a:lnSpc>
              <a:spcBef>
                <a:spcPts val="64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46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Vymezit důležitost informací o relevantních a irelevantních nákladech a podrobněji charakterizovat jejich různé formy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908112"/>
          </a:xfrm>
          <a:prstGeom prst="rect">
            <a:avLst/>
          </a:prstGeom>
        </p:spPr>
        <p:txBody>
          <a:bodyPr vert="horz" wrap="square" lIns="0" tIns="228769" rIns="0" bIns="0" rtlCol="0">
            <a:spAutoFit/>
          </a:bodyPr>
          <a:lstStyle/>
          <a:p>
            <a:pPr marL="1423035">
              <a:lnSpc>
                <a:spcPct val="100000"/>
              </a:lnSpc>
            </a:pPr>
            <a:r>
              <a:rPr sz="4400" dirty="0"/>
              <a:t>Přímé a nepřímé náklady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0525" y="1815559"/>
            <a:ext cx="8303259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Početn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technické možnosti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přiřazení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9809" y="3637026"/>
            <a:ext cx="7056755" cy="1231106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5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Jaký je příčinný vztah nákladu k druhu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kalkulovaného výkonu?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24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Jak přiřazovat náklad druhu výkonu?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9504" y="5749921"/>
            <a:ext cx="259270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8675" marR="634365" indent="-189230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přímé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32469" y="5749921"/>
            <a:ext cx="2520950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94995" marR="587375" indent="8890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nepřímé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38197" y="4921246"/>
            <a:ext cx="2243455" cy="828675"/>
          </a:xfrm>
          <a:custGeom>
            <a:avLst/>
            <a:gdLst/>
            <a:ahLst/>
            <a:cxnLst/>
            <a:rect l="l" t="t" r="r" b="b"/>
            <a:pathLst>
              <a:path w="2243454" h="828675">
                <a:moveTo>
                  <a:pt x="25526" y="751975"/>
                </a:moveTo>
                <a:lnTo>
                  <a:pt x="0" y="751975"/>
                </a:lnTo>
                <a:lnTo>
                  <a:pt x="38231" y="828674"/>
                </a:lnTo>
                <a:lnTo>
                  <a:pt x="70169" y="764798"/>
                </a:lnTo>
                <a:lnTo>
                  <a:pt x="25526" y="764798"/>
                </a:lnTo>
                <a:lnTo>
                  <a:pt x="25526" y="751975"/>
                </a:lnTo>
                <a:close/>
              </a:path>
              <a:path w="2243454" h="828675">
                <a:moveTo>
                  <a:pt x="2217800" y="401573"/>
                </a:moveTo>
                <a:lnTo>
                  <a:pt x="31241" y="401573"/>
                </a:lnTo>
                <a:lnTo>
                  <a:pt x="25526" y="407288"/>
                </a:lnTo>
                <a:lnTo>
                  <a:pt x="25526" y="764798"/>
                </a:lnTo>
                <a:lnTo>
                  <a:pt x="51053" y="764798"/>
                </a:lnTo>
                <a:lnTo>
                  <a:pt x="51053" y="427100"/>
                </a:lnTo>
                <a:lnTo>
                  <a:pt x="38231" y="427100"/>
                </a:lnTo>
                <a:lnTo>
                  <a:pt x="51053" y="414278"/>
                </a:lnTo>
                <a:lnTo>
                  <a:pt x="2217800" y="414278"/>
                </a:lnTo>
                <a:lnTo>
                  <a:pt x="2217800" y="401573"/>
                </a:lnTo>
                <a:close/>
              </a:path>
              <a:path w="2243454" h="828675">
                <a:moveTo>
                  <a:pt x="76580" y="751975"/>
                </a:moveTo>
                <a:lnTo>
                  <a:pt x="51053" y="751975"/>
                </a:lnTo>
                <a:lnTo>
                  <a:pt x="51053" y="764798"/>
                </a:lnTo>
                <a:lnTo>
                  <a:pt x="70169" y="764798"/>
                </a:lnTo>
                <a:lnTo>
                  <a:pt x="76580" y="751975"/>
                </a:lnTo>
                <a:close/>
              </a:path>
              <a:path w="2243454" h="828675">
                <a:moveTo>
                  <a:pt x="51053" y="414278"/>
                </a:moveTo>
                <a:lnTo>
                  <a:pt x="38231" y="427100"/>
                </a:lnTo>
                <a:lnTo>
                  <a:pt x="51053" y="427100"/>
                </a:lnTo>
                <a:lnTo>
                  <a:pt x="51053" y="414278"/>
                </a:lnTo>
                <a:close/>
              </a:path>
              <a:path w="2243454" h="828675">
                <a:moveTo>
                  <a:pt x="2243465" y="401573"/>
                </a:moveTo>
                <a:lnTo>
                  <a:pt x="2230633" y="401573"/>
                </a:lnTo>
                <a:lnTo>
                  <a:pt x="2217800" y="414278"/>
                </a:lnTo>
                <a:lnTo>
                  <a:pt x="51053" y="414278"/>
                </a:lnTo>
                <a:lnTo>
                  <a:pt x="51053" y="427100"/>
                </a:lnTo>
                <a:lnTo>
                  <a:pt x="2237734" y="427100"/>
                </a:lnTo>
                <a:lnTo>
                  <a:pt x="2243465" y="421385"/>
                </a:lnTo>
                <a:lnTo>
                  <a:pt x="2243465" y="401573"/>
                </a:lnTo>
                <a:close/>
              </a:path>
              <a:path w="2243454" h="828675">
                <a:moveTo>
                  <a:pt x="2243465" y="0"/>
                </a:moveTo>
                <a:lnTo>
                  <a:pt x="2217800" y="0"/>
                </a:lnTo>
                <a:lnTo>
                  <a:pt x="2217800" y="414278"/>
                </a:lnTo>
                <a:lnTo>
                  <a:pt x="2230633" y="401573"/>
                </a:lnTo>
                <a:lnTo>
                  <a:pt x="2243465" y="401573"/>
                </a:lnTo>
                <a:lnTo>
                  <a:pt x="2243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5997" y="4921246"/>
            <a:ext cx="2575560" cy="828675"/>
          </a:xfrm>
          <a:custGeom>
            <a:avLst/>
            <a:gdLst/>
            <a:ahLst/>
            <a:cxnLst/>
            <a:rect l="l" t="t" r="r" b="b"/>
            <a:pathLst>
              <a:path w="2575559" h="828675">
                <a:moveTo>
                  <a:pt x="2524140" y="751975"/>
                </a:moveTo>
                <a:lnTo>
                  <a:pt x="2498597" y="751975"/>
                </a:lnTo>
                <a:lnTo>
                  <a:pt x="2536941" y="828674"/>
                </a:lnTo>
                <a:lnTo>
                  <a:pt x="2568900" y="764798"/>
                </a:lnTo>
                <a:lnTo>
                  <a:pt x="2524140" y="764798"/>
                </a:lnTo>
                <a:lnTo>
                  <a:pt x="2524140" y="751975"/>
                </a:lnTo>
                <a:close/>
              </a:path>
              <a:path w="2575559" h="828675">
                <a:moveTo>
                  <a:pt x="2524140" y="414278"/>
                </a:moveTo>
                <a:lnTo>
                  <a:pt x="2524140" y="764798"/>
                </a:lnTo>
                <a:lnTo>
                  <a:pt x="2549773" y="764798"/>
                </a:lnTo>
                <a:lnTo>
                  <a:pt x="2549773" y="427100"/>
                </a:lnTo>
                <a:lnTo>
                  <a:pt x="2536941" y="427100"/>
                </a:lnTo>
                <a:lnTo>
                  <a:pt x="2524140" y="414278"/>
                </a:lnTo>
                <a:close/>
              </a:path>
              <a:path w="2575559" h="828675">
                <a:moveTo>
                  <a:pt x="2575316" y="751975"/>
                </a:moveTo>
                <a:lnTo>
                  <a:pt x="2549773" y="751975"/>
                </a:lnTo>
                <a:lnTo>
                  <a:pt x="2549773" y="764798"/>
                </a:lnTo>
                <a:lnTo>
                  <a:pt x="2568900" y="764798"/>
                </a:lnTo>
                <a:lnTo>
                  <a:pt x="2575316" y="751975"/>
                </a:lnTo>
                <a:close/>
              </a:path>
              <a:path w="2575559" h="828675">
                <a:moveTo>
                  <a:pt x="25664" y="0"/>
                </a:moveTo>
                <a:lnTo>
                  <a:pt x="0" y="0"/>
                </a:lnTo>
                <a:lnTo>
                  <a:pt x="0" y="421385"/>
                </a:lnTo>
                <a:lnTo>
                  <a:pt x="5730" y="427100"/>
                </a:lnTo>
                <a:lnTo>
                  <a:pt x="2524140" y="427100"/>
                </a:lnTo>
                <a:lnTo>
                  <a:pt x="2524140" y="414278"/>
                </a:lnTo>
                <a:lnTo>
                  <a:pt x="25664" y="414278"/>
                </a:lnTo>
                <a:lnTo>
                  <a:pt x="12832" y="401573"/>
                </a:lnTo>
                <a:lnTo>
                  <a:pt x="25664" y="401573"/>
                </a:lnTo>
                <a:lnTo>
                  <a:pt x="25664" y="0"/>
                </a:lnTo>
                <a:close/>
              </a:path>
              <a:path w="2575559" h="828675">
                <a:moveTo>
                  <a:pt x="2544074" y="401573"/>
                </a:moveTo>
                <a:lnTo>
                  <a:pt x="25664" y="401573"/>
                </a:lnTo>
                <a:lnTo>
                  <a:pt x="25664" y="414278"/>
                </a:lnTo>
                <a:lnTo>
                  <a:pt x="2524140" y="414278"/>
                </a:lnTo>
                <a:lnTo>
                  <a:pt x="2536941" y="427100"/>
                </a:lnTo>
                <a:lnTo>
                  <a:pt x="2549773" y="427100"/>
                </a:lnTo>
                <a:lnTo>
                  <a:pt x="2549773" y="407288"/>
                </a:lnTo>
                <a:lnTo>
                  <a:pt x="2544074" y="401573"/>
                </a:lnTo>
                <a:close/>
              </a:path>
              <a:path w="2575559" h="828675">
                <a:moveTo>
                  <a:pt x="25664" y="401573"/>
                </a:moveTo>
                <a:lnTo>
                  <a:pt x="12832" y="401573"/>
                </a:lnTo>
                <a:lnTo>
                  <a:pt x="25664" y="414278"/>
                </a:lnTo>
                <a:lnTo>
                  <a:pt x="25664" y="4015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z hlediska potřeb</a:t>
            </a:r>
          </a:p>
          <a:p>
            <a:pPr marL="12700">
              <a:lnSpc>
                <a:spcPts val="4590"/>
              </a:lnSpc>
            </a:pPr>
            <a:r>
              <a:rPr dirty="0"/>
              <a:t>rozhodování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934450" cy="4642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indent="-33782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Rozhodování o budoucích variantách podnikání</a:t>
            </a:r>
            <a:endParaRPr sz="32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25"/>
              </a:spcBef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pro zhodnocení budoucích variant</a:t>
            </a:r>
            <a:endParaRPr sz="32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25"/>
              </a:spcBef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Informace pro rozhodování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751840" lvl="1" indent="-281940">
              <a:lnSpc>
                <a:spcPct val="100000"/>
              </a:lnSpc>
              <a:spcBef>
                <a:spcPts val="247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podle závislosti na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obejmu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8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Relevantní a irelevantní náklady</a:t>
            </a:r>
            <a:endParaRPr sz="28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Oportunitní náklady</a:t>
            </a:r>
            <a:endParaRPr sz="28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87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vázané k rozhodnutí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podle závislosti na </a:t>
            </a:r>
            <a:r>
              <a:rPr dirty="0" err="1"/>
              <a:t>objemu</a:t>
            </a:r>
            <a:r>
              <a:rPr dirty="0"/>
              <a:t>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39809" y="2413056"/>
            <a:ext cx="705675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7030" marR="356870" indent="12065">
              <a:lnSpc>
                <a:spcPts val="3130"/>
              </a:lnSpc>
            </a:pP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se náklad v závislosti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nách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ve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zkoumaném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rozp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tí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4" y="4535485"/>
            <a:ext cx="259270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69595" marR="563880" indent="69850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variabilní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6580" y="4535485"/>
            <a:ext cx="2736850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29335" marR="706755" indent="-317500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fixní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8197" y="3300344"/>
            <a:ext cx="2243455" cy="1235075"/>
          </a:xfrm>
          <a:custGeom>
            <a:avLst/>
            <a:gdLst/>
            <a:ahLst/>
            <a:cxnLst/>
            <a:rect l="l" t="t" r="r" b="b"/>
            <a:pathLst>
              <a:path w="2243454" h="1235075">
                <a:moveTo>
                  <a:pt x="25526" y="1158483"/>
                </a:moveTo>
                <a:lnTo>
                  <a:pt x="0" y="1158483"/>
                </a:lnTo>
                <a:lnTo>
                  <a:pt x="38231" y="1235080"/>
                </a:lnTo>
                <a:lnTo>
                  <a:pt x="70217" y="1171193"/>
                </a:lnTo>
                <a:lnTo>
                  <a:pt x="25526" y="1171193"/>
                </a:lnTo>
                <a:lnTo>
                  <a:pt x="25526" y="1158483"/>
                </a:lnTo>
                <a:close/>
              </a:path>
              <a:path w="2243454" h="1235075">
                <a:moveTo>
                  <a:pt x="2217800" y="604784"/>
                </a:moveTo>
                <a:lnTo>
                  <a:pt x="31241" y="604784"/>
                </a:lnTo>
                <a:lnTo>
                  <a:pt x="25526" y="610483"/>
                </a:lnTo>
                <a:lnTo>
                  <a:pt x="25526" y="1171193"/>
                </a:lnTo>
                <a:lnTo>
                  <a:pt x="51053" y="1171193"/>
                </a:lnTo>
                <a:lnTo>
                  <a:pt x="51053" y="630417"/>
                </a:lnTo>
                <a:lnTo>
                  <a:pt x="38231" y="630417"/>
                </a:lnTo>
                <a:lnTo>
                  <a:pt x="51053" y="617616"/>
                </a:lnTo>
                <a:lnTo>
                  <a:pt x="2217800" y="617616"/>
                </a:lnTo>
                <a:lnTo>
                  <a:pt x="2217800" y="604784"/>
                </a:lnTo>
                <a:close/>
              </a:path>
              <a:path w="2243454" h="1235075">
                <a:moveTo>
                  <a:pt x="76580" y="1158483"/>
                </a:moveTo>
                <a:lnTo>
                  <a:pt x="51053" y="1158483"/>
                </a:lnTo>
                <a:lnTo>
                  <a:pt x="51053" y="1171193"/>
                </a:lnTo>
                <a:lnTo>
                  <a:pt x="70217" y="1171193"/>
                </a:lnTo>
                <a:lnTo>
                  <a:pt x="76580" y="1158483"/>
                </a:lnTo>
                <a:close/>
              </a:path>
              <a:path w="2243454" h="1235075">
                <a:moveTo>
                  <a:pt x="51053" y="617616"/>
                </a:moveTo>
                <a:lnTo>
                  <a:pt x="38231" y="630417"/>
                </a:lnTo>
                <a:lnTo>
                  <a:pt x="51053" y="630417"/>
                </a:lnTo>
                <a:lnTo>
                  <a:pt x="51053" y="617616"/>
                </a:lnTo>
                <a:close/>
              </a:path>
              <a:path w="2243454" h="1235075">
                <a:moveTo>
                  <a:pt x="2243465" y="604784"/>
                </a:moveTo>
                <a:lnTo>
                  <a:pt x="2230633" y="604784"/>
                </a:lnTo>
                <a:lnTo>
                  <a:pt x="2217800" y="617616"/>
                </a:lnTo>
                <a:lnTo>
                  <a:pt x="51053" y="617616"/>
                </a:lnTo>
                <a:lnTo>
                  <a:pt x="51053" y="630417"/>
                </a:lnTo>
                <a:lnTo>
                  <a:pt x="2237734" y="630417"/>
                </a:lnTo>
                <a:lnTo>
                  <a:pt x="2243465" y="624718"/>
                </a:lnTo>
                <a:lnTo>
                  <a:pt x="2243465" y="604784"/>
                </a:lnTo>
                <a:close/>
              </a:path>
              <a:path w="2243454" h="1235075">
                <a:moveTo>
                  <a:pt x="2243465" y="0"/>
                </a:moveTo>
                <a:lnTo>
                  <a:pt x="2217800" y="0"/>
                </a:lnTo>
                <a:lnTo>
                  <a:pt x="2217800" y="617616"/>
                </a:lnTo>
                <a:lnTo>
                  <a:pt x="2230633" y="604784"/>
                </a:lnTo>
                <a:lnTo>
                  <a:pt x="2243465" y="604784"/>
                </a:lnTo>
                <a:lnTo>
                  <a:pt x="2243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55997" y="3300344"/>
            <a:ext cx="2467610" cy="1235075"/>
          </a:xfrm>
          <a:custGeom>
            <a:avLst/>
            <a:gdLst/>
            <a:ahLst/>
            <a:cxnLst/>
            <a:rect l="l" t="t" r="r" b="b"/>
            <a:pathLst>
              <a:path w="2467609" h="1235075">
                <a:moveTo>
                  <a:pt x="2416180" y="1158483"/>
                </a:moveTo>
                <a:lnTo>
                  <a:pt x="2390637" y="1158483"/>
                </a:lnTo>
                <a:lnTo>
                  <a:pt x="2429012" y="1235080"/>
                </a:lnTo>
                <a:lnTo>
                  <a:pt x="2460993" y="1171193"/>
                </a:lnTo>
                <a:lnTo>
                  <a:pt x="2416180" y="1171193"/>
                </a:lnTo>
                <a:lnTo>
                  <a:pt x="2416180" y="1158483"/>
                </a:lnTo>
                <a:close/>
              </a:path>
              <a:path w="2467609" h="1235075">
                <a:moveTo>
                  <a:pt x="2416180" y="617616"/>
                </a:moveTo>
                <a:lnTo>
                  <a:pt x="2416180" y="1171193"/>
                </a:lnTo>
                <a:lnTo>
                  <a:pt x="2441844" y="1171193"/>
                </a:lnTo>
                <a:lnTo>
                  <a:pt x="2441844" y="630417"/>
                </a:lnTo>
                <a:lnTo>
                  <a:pt x="2429012" y="630417"/>
                </a:lnTo>
                <a:lnTo>
                  <a:pt x="2416180" y="617616"/>
                </a:lnTo>
                <a:close/>
              </a:path>
              <a:path w="2467609" h="1235075">
                <a:moveTo>
                  <a:pt x="2467355" y="1158483"/>
                </a:moveTo>
                <a:lnTo>
                  <a:pt x="2441844" y="1158483"/>
                </a:lnTo>
                <a:lnTo>
                  <a:pt x="2441844" y="1171193"/>
                </a:lnTo>
                <a:lnTo>
                  <a:pt x="2460993" y="1171193"/>
                </a:lnTo>
                <a:lnTo>
                  <a:pt x="2467355" y="1158483"/>
                </a:lnTo>
                <a:close/>
              </a:path>
              <a:path w="2467609" h="1235075">
                <a:moveTo>
                  <a:pt x="25664" y="0"/>
                </a:moveTo>
                <a:lnTo>
                  <a:pt x="0" y="0"/>
                </a:lnTo>
                <a:lnTo>
                  <a:pt x="0" y="624718"/>
                </a:lnTo>
                <a:lnTo>
                  <a:pt x="5730" y="630417"/>
                </a:lnTo>
                <a:lnTo>
                  <a:pt x="2416180" y="630417"/>
                </a:lnTo>
                <a:lnTo>
                  <a:pt x="2416180" y="617616"/>
                </a:lnTo>
                <a:lnTo>
                  <a:pt x="25664" y="617616"/>
                </a:lnTo>
                <a:lnTo>
                  <a:pt x="12832" y="604784"/>
                </a:lnTo>
                <a:lnTo>
                  <a:pt x="25664" y="604784"/>
                </a:lnTo>
                <a:lnTo>
                  <a:pt x="25664" y="0"/>
                </a:lnTo>
                <a:close/>
              </a:path>
              <a:path w="2467609" h="1235075">
                <a:moveTo>
                  <a:pt x="2436113" y="604784"/>
                </a:moveTo>
                <a:lnTo>
                  <a:pt x="25664" y="604784"/>
                </a:lnTo>
                <a:lnTo>
                  <a:pt x="25664" y="617616"/>
                </a:lnTo>
                <a:lnTo>
                  <a:pt x="2416180" y="617616"/>
                </a:lnTo>
                <a:lnTo>
                  <a:pt x="2429012" y="630417"/>
                </a:lnTo>
                <a:lnTo>
                  <a:pt x="2441844" y="630417"/>
                </a:lnTo>
                <a:lnTo>
                  <a:pt x="2441844" y="610483"/>
                </a:lnTo>
                <a:lnTo>
                  <a:pt x="2436113" y="604784"/>
                </a:lnTo>
                <a:close/>
              </a:path>
              <a:path w="2467609" h="1235075">
                <a:moveTo>
                  <a:pt x="25664" y="604784"/>
                </a:moveTo>
                <a:lnTo>
                  <a:pt x="12832" y="604784"/>
                </a:lnTo>
                <a:lnTo>
                  <a:pt x="25664" y="617616"/>
                </a:lnTo>
                <a:lnTo>
                  <a:pt x="25664" y="604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Variabilní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7651115" cy="32598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3380" indent="-360680">
              <a:lnSpc>
                <a:spcPts val="3700"/>
              </a:lnSpc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Předpoklad vyvolání jednotkou výkonu –</a:t>
            </a:r>
            <a:endParaRPr sz="3200" dirty="0">
              <a:latin typeface="Arial"/>
              <a:cs typeface="Arial"/>
            </a:endParaRPr>
          </a:p>
          <a:p>
            <a:pPr marL="37338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jednicové a část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14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hu</a:t>
            </a:r>
            <a:endParaRPr sz="3200" dirty="0">
              <a:latin typeface="Arial"/>
              <a:cs typeface="Arial"/>
            </a:endParaRPr>
          </a:p>
          <a:p>
            <a:pPr marL="773430" lvl="1" indent="-364490">
              <a:lnSpc>
                <a:spcPct val="100000"/>
              </a:lnSpc>
              <a:spcBef>
                <a:spcPts val="1170"/>
              </a:spcBef>
              <a:buClr>
                <a:srgbClr val="FFFFFF"/>
              </a:buClr>
              <a:buFont typeface="Arial"/>
              <a:buChar char="•"/>
              <a:tabLst>
                <a:tab pos="77406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Proporcionální</a:t>
            </a:r>
            <a:endParaRPr sz="2800" dirty="0">
              <a:latin typeface="Arial"/>
              <a:cs typeface="Arial"/>
            </a:endParaRPr>
          </a:p>
          <a:p>
            <a:pPr marL="773430" lvl="1" indent="-36449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7406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Podporoporcionální</a:t>
            </a:r>
            <a:endParaRPr sz="2800" dirty="0">
              <a:latin typeface="Arial"/>
              <a:cs typeface="Arial"/>
            </a:endParaRPr>
          </a:p>
          <a:p>
            <a:pPr marL="773430" lvl="1" indent="-364490">
              <a:lnSpc>
                <a:spcPct val="100000"/>
              </a:lnSpc>
              <a:spcBef>
                <a:spcPts val="875"/>
              </a:spcBef>
              <a:buClr>
                <a:srgbClr val="FFFFFF"/>
              </a:buClr>
              <a:buFont typeface="Arial"/>
              <a:buChar char="•"/>
              <a:tabLst>
                <a:tab pos="77406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Nadproporcionální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688459"/>
            <a:ext cx="880427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60"/>
              </a:lnSpc>
              <a:tabLst>
                <a:tab pos="7013575" algn="l"/>
              </a:tabLst>
            </a:pP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h 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celkových variabilních	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0365" y="6905804"/>
            <a:ext cx="7632700" cy="85725"/>
          </a:xfrm>
          <a:custGeom>
            <a:avLst/>
            <a:gdLst/>
            <a:ahLst/>
            <a:cxnLst/>
            <a:rect l="l" t="t" r="r" b="b"/>
            <a:pathLst>
              <a:path w="7632700" h="85725">
                <a:moveTo>
                  <a:pt x="7547426" y="56884"/>
                </a:moveTo>
                <a:lnTo>
                  <a:pt x="7547426" y="85319"/>
                </a:lnTo>
                <a:lnTo>
                  <a:pt x="7604253" y="56887"/>
                </a:lnTo>
                <a:lnTo>
                  <a:pt x="7547426" y="56884"/>
                </a:lnTo>
                <a:close/>
              </a:path>
              <a:path w="7632700" h="85725">
                <a:moveTo>
                  <a:pt x="7547426" y="0"/>
                </a:moveTo>
                <a:lnTo>
                  <a:pt x="7547426" y="56884"/>
                </a:lnTo>
                <a:lnTo>
                  <a:pt x="7561630" y="56887"/>
                </a:lnTo>
                <a:lnTo>
                  <a:pt x="7561630" y="28443"/>
                </a:lnTo>
                <a:lnTo>
                  <a:pt x="7604215" y="28440"/>
                </a:lnTo>
                <a:lnTo>
                  <a:pt x="7547426" y="0"/>
                </a:lnTo>
                <a:close/>
              </a:path>
              <a:path w="7632700" h="85725">
                <a:moveTo>
                  <a:pt x="7604215" y="28440"/>
                </a:moveTo>
                <a:lnTo>
                  <a:pt x="7547426" y="28440"/>
                </a:lnTo>
                <a:lnTo>
                  <a:pt x="7561630" y="28443"/>
                </a:lnTo>
                <a:lnTo>
                  <a:pt x="7561630" y="56887"/>
                </a:lnTo>
                <a:lnTo>
                  <a:pt x="7604259" y="56884"/>
                </a:lnTo>
                <a:lnTo>
                  <a:pt x="7632649" y="42681"/>
                </a:lnTo>
                <a:lnTo>
                  <a:pt x="7604215" y="28440"/>
                </a:lnTo>
                <a:close/>
              </a:path>
              <a:path w="7632700" h="85725">
                <a:moveTo>
                  <a:pt x="0" y="26871"/>
                </a:moveTo>
                <a:lnTo>
                  <a:pt x="0" y="55302"/>
                </a:lnTo>
                <a:lnTo>
                  <a:pt x="7547426" y="56884"/>
                </a:lnTo>
                <a:lnTo>
                  <a:pt x="7547426" y="28440"/>
                </a:lnTo>
                <a:lnTo>
                  <a:pt x="0" y="268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6149" y="1922526"/>
            <a:ext cx="163195" cy="5031105"/>
          </a:xfrm>
          <a:custGeom>
            <a:avLst/>
            <a:gdLst/>
            <a:ahLst/>
            <a:cxnLst/>
            <a:rect l="l" t="t" r="r" b="b"/>
            <a:pathLst>
              <a:path w="163195" h="5031105">
                <a:moveTo>
                  <a:pt x="106417" y="70744"/>
                </a:moveTo>
                <a:lnTo>
                  <a:pt x="0" y="5030412"/>
                </a:lnTo>
                <a:lnTo>
                  <a:pt x="28422" y="5031034"/>
                </a:lnTo>
                <a:lnTo>
                  <a:pt x="134549" y="85516"/>
                </a:lnTo>
                <a:lnTo>
                  <a:pt x="106113" y="84927"/>
                </a:lnTo>
                <a:lnTo>
                  <a:pt x="134562" y="84927"/>
                </a:lnTo>
                <a:lnTo>
                  <a:pt x="134852" y="71384"/>
                </a:lnTo>
                <a:lnTo>
                  <a:pt x="106417" y="70744"/>
                </a:lnTo>
                <a:close/>
              </a:path>
              <a:path w="163195" h="5031105">
                <a:moveTo>
                  <a:pt x="155702" y="70744"/>
                </a:moveTo>
                <a:lnTo>
                  <a:pt x="106417" y="70744"/>
                </a:lnTo>
                <a:lnTo>
                  <a:pt x="134852" y="71384"/>
                </a:lnTo>
                <a:lnTo>
                  <a:pt x="134549" y="85516"/>
                </a:lnTo>
                <a:lnTo>
                  <a:pt x="162985" y="86105"/>
                </a:lnTo>
                <a:lnTo>
                  <a:pt x="155702" y="70744"/>
                </a:lnTo>
                <a:close/>
              </a:path>
              <a:path w="163195" h="5031105">
                <a:moveTo>
                  <a:pt x="134562" y="84927"/>
                </a:moveTo>
                <a:lnTo>
                  <a:pt x="106113" y="84927"/>
                </a:lnTo>
                <a:lnTo>
                  <a:pt x="134549" y="85516"/>
                </a:lnTo>
                <a:lnTo>
                  <a:pt x="134562" y="84927"/>
                </a:lnTo>
                <a:close/>
              </a:path>
              <a:path w="163195" h="5031105">
                <a:moveTo>
                  <a:pt x="122160" y="0"/>
                </a:moveTo>
                <a:lnTo>
                  <a:pt x="77690" y="84338"/>
                </a:lnTo>
                <a:lnTo>
                  <a:pt x="106113" y="84927"/>
                </a:lnTo>
                <a:lnTo>
                  <a:pt x="106417" y="70744"/>
                </a:lnTo>
                <a:lnTo>
                  <a:pt x="155702" y="70744"/>
                </a:lnTo>
                <a:lnTo>
                  <a:pt x="1221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0365" y="2432060"/>
            <a:ext cx="5760085" cy="4516755"/>
          </a:xfrm>
          <a:custGeom>
            <a:avLst/>
            <a:gdLst/>
            <a:ahLst/>
            <a:cxnLst/>
            <a:rect l="l" t="t" r="r" b="b"/>
            <a:pathLst>
              <a:path w="5760085" h="4516755">
                <a:moveTo>
                  <a:pt x="0" y="4516425"/>
                </a:moveTo>
                <a:lnTo>
                  <a:pt x="69569" y="4471626"/>
                </a:lnTo>
                <a:lnTo>
                  <a:pt x="151609" y="4419350"/>
                </a:lnTo>
                <a:lnTo>
                  <a:pt x="245031" y="4360200"/>
                </a:lnTo>
                <a:lnTo>
                  <a:pt x="348745" y="4294777"/>
                </a:lnTo>
                <a:lnTo>
                  <a:pt x="461662" y="4223684"/>
                </a:lnTo>
                <a:lnTo>
                  <a:pt x="582692" y="4147522"/>
                </a:lnTo>
                <a:lnTo>
                  <a:pt x="710745" y="4066894"/>
                </a:lnTo>
                <a:lnTo>
                  <a:pt x="844732" y="3982401"/>
                </a:lnTo>
                <a:lnTo>
                  <a:pt x="983564" y="3894646"/>
                </a:lnTo>
                <a:lnTo>
                  <a:pt x="1126151" y="3804230"/>
                </a:lnTo>
                <a:lnTo>
                  <a:pt x="1271403" y="3711756"/>
                </a:lnTo>
                <a:lnTo>
                  <a:pt x="1418231" y="3617825"/>
                </a:lnTo>
                <a:lnTo>
                  <a:pt x="1565546" y="3523040"/>
                </a:lnTo>
                <a:lnTo>
                  <a:pt x="1712257" y="3428002"/>
                </a:lnTo>
                <a:lnTo>
                  <a:pt x="1857277" y="3333314"/>
                </a:lnTo>
                <a:lnTo>
                  <a:pt x="1999514" y="3239578"/>
                </a:lnTo>
                <a:lnTo>
                  <a:pt x="2137879" y="3147395"/>
                </a:lnTo>
                <a:lnTo>
                  <a:pt x="2271284" y="3057367"/>
                </a:lnTo>
                <a:lnTo>
                  <a:pt x="2398638" y="2970098"/>
                </a:lnTo>
                <a:lnTo>
                  <a:pt x="2518851" y="2886187"/>
                </a:lnTo>
                <a:lnTo>
                  <a:pt x="2635466" y="2803594"/>
                </a:lnTo>
                <a:lnTo>
                  <a:pt x="2752543" y="2719982"/>
                </a:lnTo>
                <a:lnTo>
                  <a:pt x="2869834" y="2635520"/>
                </a:lnTo>
                <a:lnTo>
                  <a:pt x="2987092" y="2550377"/>
                </a:lnTo>
                <a:lnTo>
                  <a:pt x="3104069" y="2464721"/>
                </a:lnTo>
                <a:lnTo>
                  <a:pt x="3220516" y="2378722"/>
                </a:lnTo>
                <a:lnTo>
                  <a:pt x="3336186" y="2292547"/>
                </a:lnTo>
                <a:lnTo>
                  <a:pt x="3450830" y="2206365"/>
                </a:lnTo>
                <a:lnTo>
                  <a:pt x="3564201" y="2120345"/>
                </a:lnTo>
                <a:lnTo>
                  <a:pt x="3676049" y="2034656"/>
                </a:lnTo>
                <a:lnTo>
                  <a:pt x="3786128" y="1949466"/>
                </a:lnTo>
                <a:lnTo>
                  <a:pt x="3894190" y="1864943"/>
                </a:lnTo>
                <a:lnTo>
                  <a:pt x="3999985" y="1781257"/>
                </a:lnTo>
                <a:lnTo>
                  <a:pt x="4103267" y="1698576"/>
                </a:lnTo>
                <a:lnTo>
                  <a:pt x="4203787" y="1617069"/>
                </a:lnTo>
                <a:lnTo>
                  <a:pt x="4301297" y="1536904"/>
                </a:lnTo>
                <a:lnTo>
                  <a:pt x="4395549" y="1458249"/>
                </a:lnTo>
                <a:lnTo>
                  <a:pt x="4486295" y="1381274"/>
                </a:lnTo>
                <a:lnTo>
                  <a:pt x="4573287" y="1306148"/>
                </a:lnTo>
                <a:lnTo>
                  <a:pt x="4656277" y="1233037"/>
                </a:lnTo>
                <a:lnTo>
                  <a:pt x="4735651" y="1160909"/>
                </a:lnTo>
                <a:lnTo>
                  <a:pt x="4812021" y="1088752"/>
                </a:lnTo>
                <a:lnTo>
                  <a:pt x="4885464" y="1016753"/>
                </a:lnTo>
                <a:lnTo>
                  <a:pt x="4956054" y="945102"/>
                </a:lnTo>
                <a:lnTo>
                  <a:pt x="5023868" y="873987"/>
                </a:lnTo>
                <a:lnTo>
                  <a:pt x="5088982" y="803598"/>
                </a:lnTo>
                <a:lnTo>
                  <a:pt x="5151471" y="734123"/>
                </a:lnTo>
                <a:lnTo>
                  <a:pt x="5211411" y="665750"/>
                </a:lnTo>
                <a:lnTo>
                  <a:pt x="5268878" y="598669"/>
                </a:lnTo>
                <a:lnTo>
                  <a:pt x="5323949" y="533068"/>
                </a:lnTo>
                <a:lnTo>
                  <a:pt x="5376698" y="469136"/>
                </a:lnTo>
                <a:lnTo>
                  <a:pt x="5427201" y="407062"/>
                </a:lnTo>
                <a:lnTo>
                  <a:pt x="5475536" y="347035"/>
                </a:lnTo>
                <a:lnTo>
                  <a:pt x="5521776" y="289242"/>
                </a:lnTo>
                <a:lnTo>
                  <a:pt x="5565999" y="233874"/>
                </a:lnTo>
                <a:lnTo>
                  <a:pt x="5608280" y="181118"/>
                </a:lnTo>
                <a:lnTo>
                  <a:pt x="5648694" y="131165"/>
                </a:lnTo>
                <a:lnTo>
                  <a:pt x="5687319" y="84201"/>
                </a:lnTo>
                <a:lnTo>
                  <a:pt x="5724229" y="40416"/>
                </a:lnTo>
                <a:lnTo>
                  <a:pt x="575950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0365" y="4992624"/>
            <a:ext cx="5760085" cy="1956435"/>
          </a:xfrm>
          <a:custGeom>
            <a:avLst/>
            <a:gdLst/>
            <a:ahLst/>
            <a:cxnLst/>
            <a:rect l="l" t="t" r="r" b="b"/>
            <a:pathLst>
              <a:path w="5760085" h="1956434">
                <a:moveTo>
                  <a:pt x="0" y="1955861"/>
                </a:moveTo>
                <a:lnTo>
                  <a:pt x="1806381" y="1016507"/>
                </a:lnTo>
                <a:lnTo>
                  <a:pt x="2472881" y="790706"/>
                </a:lnTo>
                <a:lnTo>
                  <a:pt x="2955615" y="621279"/>
                </a:lnTo>
                <a:lnTo>
                  <a:pt x="3714048" y="423540"/>
                </a:lnTo>
                <a:lnTo>
                  <a:pt x="4403536" y="254126"/>
                </a:lnTo>
                <a:lnTo>
                  <a:pt x="4955103" y="141219"/>
                </a:lnTo>
                <a:lnTo>
                  <a:pt x="575950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0365" y="3702039"/>
            <a:ext cx="5975985" cy="3251200"/>
          </a:xfrm>
          <a:custGeom>
            <a:avLst/>
            <a:gdLst/>
            <a:ahLst/>
            <a:cxnLst/>
            <a:rect l="l" t="t" r="r" b="b"/>
            <a:pathLst>
              <a:path w="5975985" h="3251200">
                <a:moveTo>
                  <a:pt x="0" y="3251210"/>
                </a:moveTo>
                <a:lnTo>
                  <a:pt x="5975420" y="0"/>
                </a:lnTo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04234" y="2260469"/>
            <a:ext cx="239585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Nadproporcionální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4234" y="3536438"/>
            <a:ext cx="18732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Proporcionální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04234" y="4810757"/>
            <a:ext cx="235204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Podproporcionální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71491" y="6863796"/>
            <a:ext cx="17780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4642" y="1474877"/>
            <a:ext cx="24574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392295"/>
            <a:ext cx="7197090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h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rných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5302" y="6464665"/>
            <a:ext cx="7917180" cy="95250"/>
          </a:xfrm>
          <a:custGeom>
            <a:avLst/>
            <a:gdLst/>
            <a:ahLst/>
            <a:cxnLst/>
            <a:rect l="l" t="t" r="r" b="b"/>
            <a:pathLst>
              <a:path w="7917180" h="95250">
                <a:moveTo>
                  <a:pt x="7885451" y="31635"/>
                </a:moveTo>
                <a:lnTo>
                  <a:pt x="7837639" y="31635"/>
                </a:lnTo>
                <a:lnTo>
                  <a:pt x="7837791" y="63328"/>
                </a:lnTo>
                <a:lnTo>
                  <a:pt x="7821952" y="63372"/>
                </a:lnTo>
                <a:lnTo>
                  <a:pt x="7822033" y="95036"/>
                </a:lnTo>
                <a:lnTo>
                  <a:pt x="7916887" y="47256"/>
                </a:lnTo>
                <a:lnTo>
                  <a:pt x="7885451" y="31635"/>
                </a:lnTo>
                <a:close/>
              </a:path>
              <a:path w="7917180" h="95250">
                <a:moveTo>
                  <a:pt x="7821870" y="31679"/>
                </a:moveTo>
                <a:lnTo>
                  <a:pt x="0" y="53650"/>
                </a:lnTo>
                <a:lnTo>
                  <a:pt x="82" y="85319"/>
                </a:lnTo>
                <a:lnTo>
                  <a:pt x="7821952" y="63372"/>
                </a:lnTo>
                <a:lnTo>
                  <a:pt x="7821870" y="31679"/>
                </a:lnTo>
                <a:close/>
              </a:path>
              <a:path w="7917180" h="95250">
                <a:moveTo>
                  <a:pt x="7837639" y="31635"/>
                </a:moveTo>
                <a:lnTo>
                  <a:pt x="7821870" y="31679"/>
                </a:lnTo>
                <a:lnTo>
                  <a:pt x="7821952" y="63372"/>
                </a:lnTo>
                <a:lnTo>
                  <a:pt x="7837791" y="63328"/>
                </a:lnTo>
                <a:lnTo>
                  <a:pt x="7837639" y="31635"/>
                </a:lnTo>
                <a:close/>
              </a:path>
              <a:path w="7917180" h="95250">
                <a:moveTo>
                  <a:pt x="7821789" y="0"/>
                </a:moveTo>
                <a:lnTo>
                  <a:pt x="7821870" y="31679"/>
                </a:lnTo>
                <a:lnTo>
                  <a:pt x="7885451" y="31635"/>
                </a:lnTo>
                <a:lnTo>
                  <a:pt x="78217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0222" y="2982834"/>
            <a:ext cx="95250" cy="3580129"/>
          </a:xfrm>
          <a:custGeom>
            <a:avLst/>
            <a:gdLst/>
            <a:ahLst/>
            <a:cxnLst/>
            <a:rect l="l" t="t" r="r" b="b"/>
            <a:pathLst>
              <a:path w="95250" h="3580129">
                <a:moveTo>
                  <a:pt x="63350" y="95087"/>
                </a:moveTo>
                <a:lnTo>
                  <a:pt x="31679" y="95168"/>
                </a:lnTo>
                <a:lnTo>
                  <a:pt x="44043" y="3579939"/>
                </a:lnTo>
                <a:lnTo>
                  <a:pt x="75712" y="3579830"/>
                </a:lnTo>
                <a:lnTo>
                  <a:pt x="63350" y="95087"/>
                </a:lnTo>
                <a:close/>
              </a:path>
              <a:path w="95250" h="3580129">
                <a:moveTo>
                  <a:pt x="47173" y="0"/>
                </a:moveTo>
                <a:lnTo>
                  <a:pt x="0" y="95249"/>
                </a:lnTo>
                <a:lnTo>
                  <a:pt x="31679" y="95168"/>
                </a:lnTo>
                <a:lnTo>
                  <a:pt x="31622" y="79247"/>
                </a:lnTo>
                <a:lnTo>
                  <a:pt x="87097" y="79247"/>
                </a:lnTo>
                <a:lnTo>
                  <a:pt x="47173" y="0"/>
                </a:lnTo>
                <a:close/>
              </a:path>
              <a:path w="95250" h="3580129">
                <a:moveTo>
                  <a:pt x="63294" y="79247"/>
                </a:moveTo>
                <a:lnTo>
                  <a:pt x="31622" y="79247"/>
                </a:lnTo>
                <a:lnTo>
                  <a:pt x="31679" y="95168"/>
                </a:lnTo>
                <a:lnTo>
                  <a:pt x="63350" y="95087"/>
                </a:lnTo>
                <a:lnTo>
                  <a:pt x="63294" y="79247"/>
                </a:lnTo>
                <a:close/>
              </a:path>
              <a:path w="95250" h="3580129">
                <a:moveTo>
                  <a:pt x="87097" y="79247"/>
                </a:moveTo>
                <a:lnTo>
                  <a:pt x="63294" y="79247"/>
                </a:lnTo>
                <a:lnTo>
                  <a:pt x="63350" y="95087"/>
                </a:lnTo>
                <a:lnTo>
                  <a:pt x="95036" y="95006"/>
                </a:lnTo>
                <a:lnTo>
                  <a:pt x="87097" y="79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159" y="3708410"/>
            <a:ext cx="6264910" cy="1231900"/>
          </a:xfrm>
          <a:custGeom>
            <a:avLst/>
            <a:gdLst/>
            <a:ahLst/>
            <a:cxnLst/>
            <a:rect l="l" t="t" r="r" b="b"/>
            <a:pathLst>
              <a:path w="6264909" h="1231900">
                <a:moveTo>
                  <a:pt x="0" y="1231885"/>
                </a:moveTo>
                <a:lnTo>
                  <a:pt x="72248" y="1223880"/>
                </a:lnTo>
                <a:lnTo>
                  <a:pt x="158167" y="1214525"/>
                </a:lnTo>
                <a:lnTo>
                  <a:pt x="256491" y="1203928"/>
                </a:lnTo>
                <a:lnTo>
                  <a:pt x="365953" y="1192195"/>
                </a:lnTo>
                <a:lnTo>
                  <a:pt x="485290" y="1179432"/>
                </a:lnTo>
                <a:lnTo>
                  <a:pt x="613234" y="1165746"/>
                </a:lnTo>
                <a:lnTo>
                  <a:pt x="748521" y="1151244"/>
                </a:lnTo>
                <a:lnTo>
                  <a:pt x="889885" y="1136032"/>
                </a:lnTo>
                <a:lnTo>
                  <a:pt x="1036061" y="1120216"/>
                </a:lnTo>
                <a:lnTo>
                  <a:pt x="1185782" y="1103904"/>
                </a:lnTo>
                <a:lnTo>
                  <a:pt x="1337785" y="1087200"/>
                </a:lnTo>
                <a:lnTo>
                  <a:pt x="1490802" y="1070213"/>
                </a:lnTo>
                <a:lnTo>
                  <a:pt x="1643569" y="1053048"/>
                </a:lnTo>
                <a:lnTo>
                  <a:pt x="1794820" y="1035813"/>
                </a:lnTo>
                <a:lnTo>
                  <a:pt x="1943290" y="1018613"/>
                </a:lnTo>
                <a:lnTo>
                  <a:pt x="2087712" y="1001554"/>
                </a:lnTo>
                <a:lnTo>
                  <a:pt x="2226822" y="984745"/>
                </a:lnTo>
                <a:lnTo>
                  <a:pt x="2359355" y="968290"/>
                </a:lnTo>
                <a:lnTo>
                  <a:pt x="2484044" y="952297"/>
                </a:lnTo>
                <a:lnTo>
                  <a:pt x="2599623" y="936872"/>
                </a:lnTo>
                <a:lnTo>
                  <a:pt x="2708283" y="922105"/>
                </a:lnTo>
                <a:lnTo>
                  <a:pt x="2813252" y="907904"/>
                </a:lnTo>
                <a:lnTo>
                  <a:pt x="2914835" y="894160"/>
                </a:lnTo>
                <a:lnTo>
                  <a:pt x="3013339" y="880764"/>
                </a:lnTo>
                <a:lnTo>
                  <a:pt x="3109067" y="867608"/>
                </a:lnTo>
                <a:lnTo>
                  <a:pt x="3202325" y="854580"/>
                </a:lnTo>
                <a:lnTo>
                  <a:pt x="3293417" y="841573"/>
                </a:lnTo>
                <a:lnTo>
                  <a:pt x="3382648" y="828476"/>
                </a:lnTo>
                <a:lnTo>
                  <a:pt x="3470324" y="815181"/>
                </a:lnTo>
                <a:lnTo>
                  <a:pt x="3556749" y="801579"/>
                </a:lnTo>
                <a:lnTo>
                  <a:pt x="3642228" y="787558"/>
                </a:lnTo>
                <a:lnTo>
                  <a:pt x="3727065" y="773012"/>
                </a:lnTo>
                <a:lnTo>
                  <a:pt x="3811567" y="757829"/>
                </a:lnTo>
                <a:lnTo>
                  <a:pt x="3896038" y="741902"/>
                </a:lnTo>
                <a:lnTo>
                  <a:pt x="3980782" y="725120"/>
                </a:lnTo>
                <a:lnTo>
                  <a:pt x="4066104" y="707374"/>
                </a:lnTo>
                <a:lnTo>
                  <a:pt x="4152311" y="688555"/>
                </a:lnTo>
                <a:lnTo>
                  <a:pt x="4239705" y="668553"/>
                </a:lnTo>
                <a:lnTo>
                  <a:pt x="4328593" y="647260"/>
                </a:lnTo>
                <a:lnTo>
                  <a:pt x="4419279" y="624565"/>
                </a:lnTo>
                <a:lnTo>
                  <a:pt x="4512685" y="599834"/>
                </a:lnTo>
                <a:lnTo>
                  <a:pt x="4609131" y="572662"/>
                </a:lnTo>
                <a:lnTo>
                  <a:pt x="4708091" y="543342"/>
                </a:lnTo>
                <a:lnTo>
                  <a:pt x="4809038" y="512167"/>
                </a:lnTo>
                <a:lnTo>
                  <a:pt x="4911444" y="479429"/>
                </a:lnTo>
                <a:lnTo>
                  <a:pt x="5014783" y="445422"/>
                </a:lnTo>
                <a:lnTo>
                  <a:pt x="5118527" y="410439"/>
                </a:lnTo>
                <a:lnTo>
                  <a:pt x="5222150" y="374771"/>
                </a:lnTo>
                <a:lnTo>
                  <a:pt x="5325125" y="338712"/>
                </a:lnTo>
                <a:lnTo>
                  <a:pt x="5426925" y="302555"/>
                </a:lnTo>
                <a:lnTo>
                  <a:pt x="5527023" y="266593"/>
                </a:lnTo>
                <a:lnTo>
                  <a:pt x="5624892" y="231118"/>
                </a:lnTo>
                <a:lnTo>
                  <a:pt x="5720004" y="196423"/>
                </a:lnTo>
                <a:lnTo>
                  <a:pt x="5811834" y="162801"/>
                </a:lnTo>
                <a:lnTo>
                  <a:pt x="5899853" y="130545"/>
                </a:lnTo>
                <a:lnTo>
                  <a:pt x="5983535" y="99947"/>
                </a:lnTo>
                <a:lnTo>
                  <a:pt x="6062354" y="71301"/>
                </a:lnTo>
                <a:lnTo>
                  <a:pt x="6135781" y="44899"/>
                </a:lnTo>
                <a:lnTo>
                  <a:pt x="6203291" y="21034"/>
                </a:lnTo>
                <a:lnTo>
                  <a:pt x="6264356" y="0"/>
                </a:lnTo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2159" y="4930771"/>
            <a:ext cx="6264910" cy="1905"/>
          </a:xfrm>
          <a:custGeom>
            <a:avLst/>
            <a:gdLst/>
            <a:ahLst/>
            <a:cxnLst/>
            <a:rect l="l" t="t" r="r" b="b"/>
            <a:pathLst>
              <a:path w="6264909" h="1904">
                <a:moveTo>
                  <a:pt x="0" y="0"/>
                </a:moveTo>
                <a:lnTo>
                  <a:pt x="6264356" y="1523"/>
                </a:lnTo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2159" y="4932295"/>
            <a:ext cx="6480810" cy="1295400"/>
          </a:xfrm>
          <a:custGeom>
            <a:avLst/>
            <a:gdLst/>
            <a:ahLst/>
            <a:cxnLst/>
            <a:rect l="l" t="t" r="r" b="b"/>
            <a:pathLst>
              <a:path w="6480809" h="1295400">
                <a:moveTo>
                  <a:pt x="0" y="0"/>
                </a:moveTo>
                <a:lnTo>
                  <a:pt x="65070" y="4270"/>
                </a:lnTo>
                <a:lnTo>
                  <a:pt x="141339" y="8859"/>
                </a:lnTo>
                <a:lnTo>
                  <a:pt x="227879" y="13779"/>
                </a:lnTo>
                <a:lnTo>
                  <a:pt x="323760" y="19042"/>
                </a:lnTo>
                <a:lnTo>
                  <a:pt x="428057" y="24661"/>
                </a:lnTo>
                <a:lnTo>
                  <a:pt x="539841" y="30646"/>
                </a:lnTo>
                <a:lnTo>
                  <a:pt x="658184" y="37011"/>
                </a:lnTo>
                <a:lnTo>
                  <a:pt x="782159" y="43767"/>
                </a:lnTo>
                <a:lnTo>
                  <a:pt x="910837" y="50927"/>
                </a:lnTo>
                <a:lnTo>
                  <a:pt x="1043292" y="58502"/>
                </a:lnTo>
                <a:lnTo>
                  <a:pt x="1178595" y="66505"/>
                </a:lnTo>
                <a:lnTo>
                  <a:pt x="1315818" y="74948"/>
                </a:lnTo>
                <a:lnTo>
                  <a:pt x="1454035" y="83843"/>
                </a:lnTo>
                <a:lnTo>
                  <a:pt x="1592316" y="93201"/>
                </a:lnTo>
                <a:lnTo>
                  <a:pt x="1729735" y="103035"/>
                </a:lnTo>
                <a:lnTo>
                  <a:pt x="1865364" y="113358"/>
                </a:lnTo>
                <a:lnTo>
                  <a:pt x="1998274" y="124180"/>
                </a:lnTo>
                <a:lnTo>
                  <a:pt x="2127539" y="135515"/>
                </a:lnTo>
                <a:lnTo>
                  <a:pt x="2252230" y="147374"/>
                </a:lnTo>
                <a:lnTo>
                  <a:pt x="2371420" y="159770"/>
                </a:lnTo>
                <a:lnTo>
                  <a:pt x="2487832" y="172317"/>
                </a:lnTo>
                <a:lnTo>
                  <a:pt x="2604725" y="184729"/>
                </a:lnTo>
                <a:lnTo>
                  <a:pt x="2721972" y="197108"/>
                </a:lnTo>
                <a:lnTo>
                  <a:pt x="2839443" y="209556"/>
                </a:lnTo>
                <a:lnTo>
                  <a:pt x="2957011" y="222176"/>
                </a:lnTo>
                <a:lnTo>
                  <a:pt x="3074547" y="235070"/>
                </a:lnTo>
                <a:lnTo>
                  <a:pt x="3191924" y="248340"/>
                </a:lnTo>
                <a:lnTo>
                  <a:pt x="3309013" y="262090"/>
                </a:lnTo>
                <a:lnTo>
                  <a:pt x="3425685" y="276422"/>
                </a:lnTo>
                <a:lnTo>
                  <a:pt x="3541814" y="291438"/>
                </a:lnTo>
                <a:lnTo>
                  <a:pt x="3657269" y="307240"/>
                </a:lnTo>
                <a:lnTo>
                  <a:pt x="3771924" y="323932"/>
                </a:lnTo>
                <a:lnTo>
                  <a:pt x="3885650" y="341616"/>
                </a:lnTo>
                <a:lnTo>
                  <a:pt x="3998319" y="360393"/>
                </a:lnTo>
                <a:lnTo>
                  <a:pt x="4109803" y="380367"/>
                </a:lnTo>
                <a:lnTo>
                  <a:pt x="4219973" y="401641"/>
                </a:lnTo>
                <a:lnTo>
                  <a:pt x="4328701" y="424316"/>
                </a:lnTo>
                <a:lnTo>
                  <a:pt x="4435859" y="448495"/>
                </a:lnTo>
                <a:lnTo>
                  <a:pt x="4541319" y="474281"/>
                </a:lnTo>
                <a:lnTo>
                  <a:pt x="4644953" y="501776"/>
                </a:lnTo>
                <a:lnTo>
                  <a:pt x="4748213" y="531995"/>
                </a:lnTo>
                <a:lnTo>
                  <a:pt x="4852389" y="565582"/>
                </a:lnTo>
                <a:lnTo>
                  <a:pt x="4957129" y="602140"/>
                </a:lnTo>
                <a:lnTo>
                  <a:pt x="5062077" y="641275"/>
                </a:lnTo>
                <a:lnTo>
                  <a:pt x="5166878" y="682591"/>
                </a:lnTo>
                <a:lnTo>
                  <a:pt x="5271179" y="725694"/>
                </a:lnTo>
                <a:lnTo>
                  <a:pt x="5374624" y="770189"/>
                </a:lnTo>
                <a:lnTo>
                  <a:pt x="5476860" y="815679"/>
                </a:lnTo>
                <a:lnTo>
                  <a:pt x="5577530" y="861770"/>
                </a:lnTo>
                <a:lnTo>
                  <a:pt x="5676282" y="908067"/>
                </a:lnTo>
                <a:lnTo>
                  <a:pt x="5772760" y="954174"/>
                </a:lnTo>
                <a:lnTo>
                  <a:pt x="5866610" y="999696"/>
                </a:lnTo>
                <a:lnTo>
                  <a:pt x="5957477" y="1044239"/>
                </a:lnTo>
                <a:lnTo>
                  <a:pt x="6045007" y="1087406"/>
                </a:lnTo>
                <a:lnTo>
                  <a:pt x="6128844" y="1128803"/>
                </a:lnTo>
                <a:lnTo>
                  <a:pt x="6208636" y="1168034"/>
                </a:lnTo>
                <a:lnTo>
                  <a:pt x="6284026" y="1204705"/>
                </a:lnTo>
                <a:lnTo>
                  <a:pt x="6354661" y="1238419"/>
                </a:lnTo>
                <a:lnTo>
                  <a:pt x="6420186" y="1268783"/>
                </a:lnTo>
                <a:lnTo>
                  <a:pt x="6480245" y="1295399"/>
                </a:lnTo>
              </a:path>
            </a:pathLst>
          </a:custGeom>
          <a:ln w="3167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4646" y="2614822"/>
            <a:ext cx="8841740" cy="4508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 marR="347345" algn="r">
              <a:lnSpc>
                <a:spcPct val="100000"/>
              </a:lnSpc>
              <a:spcBef>
                <a:spcPts val="1625"/>
              </a:spcBef>
            </a:pP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b="1" i="1" spc="-15" dirty="0">
                <a:solidFill>
                  <a:srgbClr val="FFFFFF"/>
                </a:solidFill>
                <a:latin typeface="Calibri"/>
                <a:cs typeface="Calibri"/>
              </a:rPr>
              <a:t>ogres</a:t>
            </a:r>
            <a:r>
              <a:rPr sz="2400" b="1" i="1" spc="-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vní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5815330">
              <a:lnSpc>
                <a:spcPct val="100000"/>
              </a:lnSpc>
            </a:pP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-6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ese nákladů</a:t>
            </a:r>
            <a:endParaRPr sz="2400" dirty="0">
              <a:latin typeface="Calibri"/>
              <a:cs typeface="Calibri"/>
            </a:endParaRPr>
          </a:p>
          <a:p>
            <a:pPr marR="408305" algn="r">
              <a:lnSpc>
                <a:spcPct val="100000"/>
              </a:lnSpc>
              <a:spcBef>
                <a:spcPts val="2075"/>
              </a:spcBef>
            </a:pPr>
            <a:r>
              <a:rPr sz="2400" b="1" i="1" spc="-5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i="1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400" b="1" i="1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i="1" spc="-1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b="1" i="1" spc="-4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i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í</a:t>
            </a:r>
            <a:endParaRPr sz="2400" dirty="0">
              <a:latin typeface="Calibri"/>
              <a:cs typeface="Calibri"/>
            </a:endParaRPr>
          </a:p>
          <a:p>
            <a:pPr marL="5758180">
              <a:lnSpc>
                <a:spcPct val="100000"/>
              </a:lnSpc>
              <a:spcBef>
                <a:spcPts val="925"/>
              </a:spcBef>
            </a:pPr>
            <a:r>
              <a:rPr sz="2400" spc="-7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-6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deg</a:t>
            </a:r>
            <a:r>
              <a:rPr sz="24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ese nákladů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R="434340" algn="r">
              <a:lnSpc>
                <a:spcPct val="100000"/>
              </a:lnSpc>
            </a:pPr>
            <a:r>
              <a:rPr sz="2400" b="1" i="1" spc="-15" dirty="0">
                <a:solidFill>
                  <a:srgbClr val="FFFFFF"/>
                </a:solidFill>
                <a:latin typeface="Calibri"/>
                <a:cs typeface="Calibri"/>
              </a:rPr>
              <a:t>Degresiv</a:t>
            </a:r>
            <a:r>
              <a:rPr sz="2400" b="1" i="1" spc="-2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i="1" dirty="0">
                <a:solidFill>
                  <a:srgbClr val="FFFFFF"/>
                </a:solidFill>
                <a:latin typeface="Calibri"/>
                <a:cs typeface="Calibri"/>
              </a:rPr>
              <a:t>í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R="529590" algn="r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Fixní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3696"/>
            <a:ext cx="8909050" cy="49064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1020" indent="-528320">
              <a:lnSpc>
                <a:spcPts val="3475"/>
              </a:lnSpc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Nem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se (v </a:t>
            </a:r>
            <a:r>
              <a:rPr sz="3000" dirty="0" err="1">
                <a:solidFill>
                  <a:srgbClr val="FFFFFF"/>
                </a:solidFill>
                <a:latin typeface="Arial"/>
                <a:cs typeface="Arial"/>
              </a:rPr>
              <a:t>relevantním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rozp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tí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) </a:t>
            </a:r>
            <a:r>
              <a:rPr sz="3000" dirty="0" err="1">
                <a:solidFill>
                  <a:srgbClr val="FFFFFF"/>
                </a:solidFill>
                <a:latin typeface="Arial"/>
                <a:cs typeface="Arial"/>
              </a:rPr>
              <a:t>vlivem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3000" dirty="0">
              <a:latin typeface="Arial"/>
              <a:cs typeface="Arial"/>
            </a:endParaRPr>
          </a:p>
          <a:p>
            <a:pPr marL="541020">
              <a:lnSpc>
                <a:spcPts val="3475"/>
              </a:lnSpc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objemu </a:t>
            </a:r>
            <a:r>
              <a:rPr sz="3000" dirty="0" err="1">
                <a:solidFill>
                  <a:srgbClr val="FFFFFF"/>
                </a:solidFill>
                <a:latin typeface="Arial"/>
                <a:cs typeface="Arial"/>
              </a:rPr>
              <a:t>realizovaných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000" dirty="0">
              <a:latin typeface="Arial"/>
              <a:cs typeface="Arial"/>
            </a:endParaRPr>
          </a:p>
          <a:p>
            <a:pPr marL="541020" indent="-528320">
              <a:lnSpc>
                <a:spcPct val="100000"/>
              </a:lnSpc>
              <a:spcBef>
                <a:spcPts val="1150"/>
              </a:spcBef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Svázané s kapacitou</a:t>
            </a:r>
            <a:endParaRPr sz="3000" dirty="0">
              <a:latin typeface="Arial"/>
              <a:cs typeface="Arial"/>
            </a:endParaRPr>
          </a:p>
          <a:p>
            <a:pPr marL="541020" indent="-528320">
              <a:lnSpc>
                <a:spcPct val="100000"/>
              </a:lnSpc>
              <a:spcBef>
                <a:spcPts val="1140"/>
              </a:spcBef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 err="1">
                <a:solidFill>
                  <a:srgbClr val="FFFFFF"/>
                </a:solidFill>
                <a:latin typeface="Arial"/>
                <a:cs typeface="Arial"/>
              </a:rPr>
              <a:t>Vyvolané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podmínek</a:t>
            </a:r>
            <a:endParaRPr sz="3000" dirty="0">
              <a:latin typeface="Arial"/>
              <a:cs typeface="Arial"/>
            </a:endParaRPr>
          </a:p>
          <a:p>
            <a:pPr marL="541020" indent="-528320">
              <a:lnSpc>
                <a:spcPct val="100000"/>
              </a:lnSpc>
              <a:spcBef>
                <a:spcPts val="1150"/>
              </a:spcBef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ovlivnitelnosti</a:t>
            </a:r>
            <a:endParaRPr sz="3000" dirty="0">
              <a:latin typeface="Arial"/>
              <a:cs typeface="Arial"/>
            </a:endParaRPr>
          </a:p>
          <a:p>
            <a:pPr marL="942340" lvl="1" indent="-530860">
              <a:lnSpc>
                <a:spcPct val="100000"/>
              </a:lnSpc>
              <a:spcBef>
                <a:spcPts val="1210"/>
              </a:spcBef>
              <a:buClr>
                <a:srgbClr val="FFFFFF"/>
              </a:buClr>
              <a:buFont typeface="Arial"/>
              <a:buChar char="•"/>
              <a:tabLst>
                <a:tab pos="9429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Umrtvené / utopené fixní náklady</a:t>
            </a:r>
            <a:endParaRPr sz="2400" dirty="0">
              <a:latin typeface="Arial"/>
              <a:cs typeface="Arial"/>
            </a:endParaRPr>
          </a:p>
          <a:p>
            <a:pPr marL="942340" lvl="1" indent="-53086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Arial"/>
              <a:buChar char="•"/>
              <a:tabLst>
                <a:tab pos="9429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Vyhnutelné fixní náklady</a:t>
            </a:r>
            <a:endParaRPr sz="2400" dirty="0">
              <a:latin typeface="Arial"/>
              <a:cs typeface="Arial"/>
            </a:endParaRPr>
          </a:p>
          <a:p>
            <a:pPr marL="541020" indent="-528320">
              <a:lnSpc>
                <a:spcPct val="100000"/>
              </a:lnSpc>
              <a:spcBef>
                <a:spcPts val="840"/>
              </a:spcBef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Zakládají požadavek na optimální využití kapacity</a:t>
            </a:r>
            <a:endParaRPr sz="3000" dirty="0">
              <a:latin typeface="Arial"/>
              <a:cs typeface="Arial"/>
            </a:endParaRPr>
          </a:p>
          <a:p>
            <a:pPr marL="541020" indent="-528320">
              <a:lnSpc>
                <a:spcPct val="100000"/>
              </a:lnSpc>
              <a:spcBef>
                <a:spcPts val="1140"/>
              </a:spcBef>
              <a:buClr>
                <a:srgbClr val="FFFFFF"/>
              </a:buClr>
              <a:buFont typeface="Arial"/>
              <a:buChar char="•"/>
              <a:tabLst>
                <a:tab pos="541655" algn="l"/>
              </a:tabLst>
            </a:pP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3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3000" dirty="0" err="1" smtClean="0">
                <a:solidFill>
                  <a:srgbClr val="FFFFFF"/>
                </a:solidFill>
                <a:latin typeface="Arial"/>
                <a:cs typeface="Arial"/>
              </a:rPr>
              <a:t>skokov</a:t>
            </a:r>
            <a:r>
              <a:rPr lang="cs-CZ" sz="3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smtClean="0"/>
              <a:t>b</a:t>
            </a:r>
            <a:r>
              <a:rPr lang="cs-CZ" dirty="0" smtClean="0"/>
              <a:t>ě</a:t>
            </a:r>
            <a:r>
              <a:rPr dirty="0" smtClean="0"/>
              <a:t>h </a:t>
            </a:r>
            <a:r>
              <a:rPr dirty="0"/>
              <a:t>celkových a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smtClean="0"/>
              <a:t>m</a:t>
            </a:r>
            <a:r>
              <a:rPr lang="cs-CZ" dirty="0" smtClean="0"/>
              <a:t>ě</a:t>
            </a:r>
            <a:r>
              <a:rPr dirty="0" err="1" smtClean="0"/>
              <a:t>rných</a:t>
            </a:r>
            <a:r>
              <a:rPr dirty="0" smtClean="0"/>
              <a:t> </a:t>
            </a:r>
            <a:r>
              <a:rPr dirty="0" err="1"/>
              <a:t>fixních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76594" y="1672065"/>
            <a:ext cx="4395470" cy="2945130"/>
          </a:xfrm>
          <a:custGeom>
            <a:avLst/>
            <a:gdLst/>
            <a:ahLst/>
            <a:cxnLst/>
            <a:rect l="l" t="t" r="r" b="b"/>
            <a:pathLst>
              <a:path w="4395470" h="2945129">
                <a:moveTo>
                  <a:pt x="0" y="2944523"/>
                </a:moveTo>
                <a:lnTo>
                  <a:pt x="4395337" y="2944523"/>
                </a:lnTo>
                <a:lnTo>
                  <a:pt x="4395337" y="0"/>
                </a:lnTo>
                <a:lnTo>
                  <a:pt x="0" y="0"/>
                </a:lnTo>
                <a:lnTo>
                  <a:pt x="0" y="294452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1871" y="1677322"/>
            <a:ext cx="4395470" cy="2945130"/>
          </a:xfrm>
          <a:custGeom>
            <a:avLst/>
            <a:gdLst/>
            <a:ahLst/>
            <a:cxnLst/>
            <a:rect l="l" t="t" r="r" b="b"/>
            <a:pathLst>
              <a:path w="4395470" h="2945129">
                <a:moveTo>
                  <a:pt x="0" y="0"/>
                </a:moveTo>
                <a:lnTo>
                  <a:pt x="4395376" y="0"/>
                </a:lnTo>
                <a:lnTo>
                  <a:pt x="4395376" y="2944555"/>
                </a:lnTo>
                <a:lnTo>
                  <a:pt x="0" y="2944555"/>
                </a:lnTo>
                <a:lnTo>
                  <a:pt x="0" y="0"/>
                </a:lnTo>
              </a:path>
            </a:pathLst>
          </a:custGeom>
          <a:ln w="10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36452" y="1899787"/>
            <a:ext cx="3708400" cy="0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0" y="0"/>
                </a:moveTo>
                <a:lnTo>
                  <a:pt x="3708298" y="0"/>
                </a:lnTo>
              </a:path>
            </a:pathLst>
          </a:custGeom>
          <a:ln w="10508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55377" y="189978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504" y="0"/>
                </a:lnTo>
              </a:path>
            </a:pathLst>
          </a:custGeom>
          <a:ln w="1057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55377" y="1899787"/>
            <a:ext cx="0" cy="2277745"/>
          </a:xfrm>
          <a:custGeom>
            <a:avLst/>
            <a:gdLst/>
            <a:ahLst/>
            <a:cxnLst/>
            <a:rect l="l" t="t" r="r" b="b"/>
            <a:pathLst>
              <a:path h="2277745">
                <a:moveTo>
                  <a:pt x="0" y="0"/>
                </a:moveTo>
                <a:lnTo>
                  <a:pt x="0" y="2277343"/>
                </a:lnTo>
              </a:path>
            </a:pathLst>
          </a:custGeom>
          <a:ln w="10547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55377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504" y="0"/>
                </a:lnTo>
              </a:path>
            </a:pathLst>
          </a:custGeom>
          <a:ln w="1057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6990" y="4187688"/>
            <a:ext cx="3708400" cy="0"/>
          </a:xfrm>
          <a:custGeom>
            <a:avLst/>
            <a:gdLst/>
            <a:ahLst/>
            <a:cxnLst/>
            <a:rect l="l" t="t" r="r" b="b"/>
            <a:pathLst>
              <a:path w="3708400">
                <a:moveTo>
                  <a:pt x="3708386" y="0"/>
                </a:moveTo>
                <a:lnTo>
                  <a:pt x="0" y="0"/>
                </a:lnTo>
              </a:path>
            </a:pathLst>
          </a:custGeom>
          <a:ln w="10508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36452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36452" y="1910405"/>
            <a:ext cx="0" cy="2277745"/>
          </a:xfrm>
          <a:custGeom>
            <a:avLst/>
            <a:gdLst/>
            <a:ahLst/>
            <a:cxnLst/>
            <a:rect l="l" t="t" r="r" b="b"/>
            <a:pathLst>
              <a:path h="2277745">
                <a:moveTo>
                  <a:pt x="0" y="2277282"/>
                </a:moveTo>
                <a:lnTo>
                  <a:pt x="0" y="0"/>
                </a:lnTo>
              </a:path>
            </a:pathLst>
          </a:custGeom>
          <a:ln w="10547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6452" y="189978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6452" y="1899787"/>
            <a:ext cx="0" cy="2330450"/>
          </a:xfrm>
          <a:custGeom>
            <a:avLst/>
            <a:gdLst/>
            <a:ahLst/>
            <a:cxnLst/>
            <a:rect l="l" t="t" r="r" b="b"/>
            <a:pathLst>
              <a:path h="2330450">
                <a:moveTo>
                  <a:pt x="0" y="0"/>
                </a:moveTo>
                <a:lnTo>
                  <a:pt x="0" y="2330191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6452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3913" y="4187688"/>
            <a:ext cx="3750945" cy="0"/>
          </a:xfrm>
          <a:custGeom>
            <a:avLst/>
            <a:gdLst/>
            <a:ahLst/>
            <a:cxnLst/>
            <a:rect l="l" t="t" r="r" b="b"/>
            <a:pathLst>
              <a:path w="3750945">
                <a:moveTo>
                  <a:pt x="0" y="0"/>
                </a:moveTo>
                <a:lnTo>
                  <a:pt x="37508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6452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3913" y="3933612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36452" y="3933612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93913" y="3679140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36452" y="3679140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93913" y="342503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6452" y="3425034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93913" y="3171019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6452" y="3171019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93913" y="2916456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36452" y="2916456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3913" y="2662471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36452" y="2662471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93913" y="2408334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36452" y="2408334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93913" y="215419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36452" y="215419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93913" y="1899787"/>
            <a:ext cx="31750" cy="0"/>
          </a:xfrm>
          <a:custGeom>
            <a:avLst/>
            <a:gdLst/>
            <a:ahLst/>
            <a:cxnLst/>
            <a:rect l="l" t="t" r="r" b="b"/>
            <a:pathLst>
              <a:path w="31750">
                <a:moveTo>
                  <a:pt x="0" y="0"/>
                </a:moveTo>
                <a:lnTo>
                  <a:pt x="31634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36452" y="1899787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655377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504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36452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37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64508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64508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550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92922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92922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488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21039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59959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59959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4">
                <a:moveTo>
                  <a:pt x="0" y="0"/>
                </a:moveTo>
                <a:lnTo>
                  <a:pt x="10473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88345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588345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504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27266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55377" y="4198275"/>
            <a:ext cx="0" cy="31750"/>
          </a:xfrm>
          <a:custGeom>
            <a:avLst/>
            <a:gdLst/>
            <a:ahLst/>
            <a:cxnLst/>
            <a:rect l="l" t="t" r="r" b="b"/>
            <a:pathLst>
              <a:path h="31750">
                <a:moveTo>
                  <a:pt x="0" y="31702"/>
                </a:moveTo>
                <a:lnTo>
                  <a:pt x="0" y="0"/>
                </a:lnTo>
              </a:path>
            </a:pathLst>
          </a:custGeom>
          <a:ln w="105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55377" y="4187688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504" y="0"/>
                </a:lnTo>
              </a:path>
            </a:pathLst>
          </a:custGeom>
          <a:ln w="10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31176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94458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57738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21020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84660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47930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11212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45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374849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438131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01414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6505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90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28332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91615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755242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818525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881841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945385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98155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06142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12512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188381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51648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314919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378607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441877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505144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568832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63210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69537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58927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95953" y="3552300"/>
            <a:ext cx="1056640" cy="0"/>
          </a:xfrm>
          <a:custGeom>
            <a:avLst/>
            <a:gdLst/>
            <a:ahLst/>
            <a:cxnLst/>
            <a:rect l="l" t="t" r="r" b="b"/>
            <a:pathLst>
              <a:path w="1056639">
                <a:moveTo>
                  <a:pt x="0" y="0"/>
                </a:moveTo>
                <a:lnTo>
                  <a:pt x="0" y="0"/>
                </a:lnTo>
                <a:lnTo>
                  <a:pt x="972002" y="0"/>
                </a:lnTo>
                <a:lnTo>
                  <a:pt x="1056402" y="0"/>
                </a:lnTo>
              </a:path>
            </a:pathLst>
          </a:custGeom>
          <a:ln w="105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847094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10370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974043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97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37319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00596" y="3546992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5">
                <a:moveTo>
                  <a:pt x="0" y="5286"/>
                </a:moveTo>
                <a:lnTo>
                  <a:pt x="21443" y="5286"/>
                </a:lnTo>
              </a:path>
            </a:pathLst>
          </a:custGeom>
          <a:ln w="118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920282" y="4150675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40" h="42545">
                <a:moveTo>
                  <a:pt x="42540" y="0"/>
                </a:moveTo>
                <a:lnTo>
                  <a:pt x="0" y="21153"/>
                </a:lnTo>
                <a:lnTo>
                  <a:pt x="10893" y="42306"/>
                </a:lnTo>
                <a:lnTo>
                  <a:pt x="53077" y="21153"/>
                </a:lnTo>
                <a:lnTo>
                  <a:pt x="42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36640" y="4097487"/>
            <a:ext cx="53340" cy="43180"/>
          </a:xfrm>
          <a:custGeom>
            <a:avLst/>
            <a:gdLst/>
            <a:ahLst/>
            <a:cxnLst/>
            <a:rect l="l" t="t" r="r" b="b"/>
            <a:pathLst>
              <a:path w="53340" h="43179">
                <a:moveTo>
                  <a:pt x="42196" y="0"/>
                </a:moveTo>
                <a:lnTo>
                  <a:pt x="0" y="21122"/>
                </a:lnTo>
                <a:lnTo>
                  <a:pt x="10561" y="42611"/>
                </a:lnTo>
                <a:lnTo>
                  <a:pt x="52745" y="21122"/>
                </a:lnTo>
                <a:lnTo>
                  <a:pt x="42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163561" y="4055188"/>
            <a:ext cx="10795" cy="21590"/>
          </a:xfrm>
          <a:custGeom>
            <a:avLst/>
            <a:gdLst/>
            <a:ahLst/>
            <a:cxnLst/>
            <a:rect l="l" t="t" r="r" b="b"/>
            <a:pathLst>
              <a:path w="10794" h="21589">
                <a:moveTo>
                  <a:pt x="0" y="10572"/>
                </a:moveTo>
                <a:lnTo>
                  <a:pt x="10548" y="10572"/>
                </a:lnTo>
              </a:path>
            </a:pathLst>
          </a:custGeom>
          <a:ln w="224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63561" y="4044604"/>
            <a:ext cx="42545" cy="31750"/>
          </a:xfrm>
          <a:custGeom>
            <a:avLst/>
            <a:gdLst/>
            <a:ahLst/>
            <a:cxnLst/>
            <a:rect l="l" t="t" r="r" b="b"/>
            <a:pathLst>
              <a:path w="42544" h="31750">
                <a:moveTo>
                  <a:pt x="31647" y="0"/>
                </a:moveTo>
                <a:lnTo>
                  <a:pt x="0" y="10576"/>
                </a:lnTo>
                <a:lnTo>
                  <a:pt x="10549" y="31729"/>
                </a:lnTo>
                <a:lnTo>
                  <a:pt x="42184" y="21153"/>
                </a:lnTo>
                <a:lnTo>
                  <a:pt x="316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269028" y="3981175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40" h="42545">
                <a:moveTo>
                  <a:pt x="42184" y="0"/>
                </a:moveTo>
                <a:lnTo>
                  <a:pt x="0" y="21153"/>
                </a:lnTo>
                <a:lnTo>
                  <a:pt x="10561" y="42306"/>
                </a:lnTo>
                <a:lnTo>
                  <a:pt x="53102" y="21153"/>
                </a:lnTo>
                <a:lnTo>
                  <a:pt x="421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385410" y="3938900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1086" y="0"/>
                </a:moveTo>
                <a:lnTo>
                  <a:pt x="0" y="10576"/>
                </a:lnTo>
                <a:lnTo>
                  <a:pt x="10536" y="31699"/>
                </a:lnTo>
                <a:lnTo>
                  <a:pt x="31622" y="21122"/>
                </a:lnTo>
                <a:lnTo>
                  <a:pt x="210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406496" y="3928323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21098" y="0"/>
                </a:moveTo>
                <a:lnTo>
                  <a:pt x="0" y="10576"/>
                </a:lnTo>
                <a:lnTo>
                  <a:pt x="10536" y="31699"/>
                </a:lnTo>
                <a:lnTo>
                  <a:pt x="31635" y="21153"/>
                </a:lnTo>
                <a:lnTo>
                  <a:pt x="210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501414" y="3875105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40" h="42545">
                <a:moveTo>
                  <a:pt x="42540" y="0"/>
                </a:moveTo>
                <a:lnTo>
                  <a:pt x="0" y="21122"/>
                </a:lnTo>
                <a:lnTo>
                  <a:pt x="10549" y="42275"/>
                </a:lnTo>
                <a:lnTo>
                  <a:pt x="53102" y="21122"/>
                </a:lnTo>
                <a:lnTo>
                  <a:pt x="42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617796" y="3822222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39" h="42545">
                <a:moveTo>
                  <a:pt x="42184" y="0"/>
                </a:moveTo>
                <a:lnTo>
                  <a:pt x="0" y="21153"/>
                </a:lnTo>
                <a:lnTo>
                  <a:pt x="10536" y="42306"/>
                </a:lnTo>
                <a:lnTo>
                  <a:pt x="52721" y="21153"/>
                </a:lnTo>
                <a:lnTo>
                  <a:pt x="421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744705" y="3769370"/>
            <a:ext cx="42545" cy="31750"/>
          </a:xfrm>
          <a:custGeom>
            <a:avLst/>
            <a:gdLst/>
            <a:ahLst/>
            <a:cxnLst/>
            <a:rect l="l" t="t" r="r" b="b"/>
            <a:pathLst>
              <a:path w="42544" h="31750">
                <a:moveTo>
                  <a:pt x="42196" y="0"/>
                </a:moveTo>
                <a:lnTo>
                  <a:pt x="0" y="10576"/>
                </a:lnTo>
                <a:lnTo>
                  <a:pt x="0" y="31699"/>
                </a:lnTo>
                <a:lnTo>
                  <a:pt x="42196" y="21153"/>
                </a:lnTo>
                <a:lnTo>
                  <a:pt x="4219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850206" y="3705575"/>
            <a:ext cx="53340" cy="43180"/>
          </a:xfrm>
          <a:custGeom>
            <a:avLst/>
            <a:gdLst/>
            <a:ahLst/>
            <a:cxnLst/>
            <a:rect l="l" t="t" r="r" b="b"/>
            <a:pathLst>
              <a:path w="53339" h="43179">
                <a:moveTo>
                  <a:pt x="42126" y="0"/>
                </a:moveTo>
                <a:lnTo>
                  <a:pt x="0" y="21153"/>
                </a:lnTo>
                <a:lnTo>
                  <a:pt x="10491" y="42641"/>
                </a:lnTo>
                <a:lnTo>
                  <a:pt x="52770" y="21153"/>
                </a:lnTo>
                <a:lnTo>
                  <a:pt x="421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966533" y="3652723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4" h="42545">
                <a:moveTo>
                  <a:pt x="31622" y="0"/>
                </a:moveTo>
                <a:lnTo>
                  <a:pt x="0" y="21153"/>
                </a:lnTo>
                <a:lnTo>
                  <a:pt x="0" y="42275"/>
                </a:lnTo>
                <a:lnTo>
                  <a:pt x="42266" y="21153"/>
                </a:lnTo>
                <a:lnTo>
                  <a:pt x="316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72070" y="3599870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39" h="42545">
                <a:moveTo>
                  <a:pt x="42123" y="0"/>
                </a:moveTo>
                <a:lnTo>
                  <a:pt x="0" y="21122"/>
                </a:lnTo>
                <a:lnTo>
                  <a:pt x="10488" y="42275"/>
                </a:lnTo>
                <a:lnTo>
                  <a:pt x="53053" y="21122"/>
                </a:lnTo>
                <a:lnTo>
                  <a:pt x="42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198882" y="3536411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4" h="42545">
                <a:moveTo>
                  <a:pt x="31635" y="0"/>
                </a:moveTo>
                <a:lnTo>
                  <a:pt x="0" y="21153"/>
                </a:lnTo>
                <a:lnTo>
                  <a:pt x="10643" y="42306"/>
                </a:lnTo>
                <a:lnTo>
                  <a:pt x="42278" y="21153"/>
                </a:lnTo>
                <a:lnTo>
                  <a:pt x="316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314919" y="3483193"/>
            <a:ext cx="42545" cy="42545"/>
          </a:xfrm>
          <a:custGeom>
            <a:avLst/>
            <a:gdLst/>
            <a:ahLst/>
            <a:cxnLst/>
            <a:rect l="l" t="t" r="r" b="b"/>
            <a:pathLst>
              <a:path w="42544" h="42545">
                <a:moveTo>
                  <a:pt x="32064" y="0"/>
                </a:moveTo>
                <a:lnTo>
                  <a:pt x="0" y="21153"/>
                </a:lnTo>
                <a:lnTo>
                  <a:pt x="10917" y="42306"/>
                </a:lnTo>
                <a:lnTo>
                  <a:pt x="42553" y="21153"/>
                </a:lnTo>
                <a:lnTo>
                  <a:pt x="32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431386" y="3430341"/>
            <a:ext cx="52705" cy="42545"/>
          </a:xfrm>
          <a:custGeom>
            <a:avLst/>
            <a:gdLst/>
            <a:ahLst/>
            <a:cxnLst/>
            <a:rect l="l" t="t" r="r" b="b"/>
            <a:pathLst>
              <a:path w="52705" h="42545">
                <a:moveTo>
                  <a:pt x="42126" y="0"/>
                </a:moveTo>
                <a:lnTo>
                  <a:pt x="0" y="21122"/>
                </a:lnTo>
                <a:lnTo>
                  <a:pt x="10491" y="42275"/>
                </a:lnTo>
                <a:lnTo>
                  <a:pt x="52626" y="21122"/>
                </a:lnTo>
                <a:lnTo>
                  <a:pt x="421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547698" y="3377489"/>
            <a:ext cx="53340" cy="42545"/>
          </a:xfrm>
          <a:custGeom>
            <a:avLst/>
            <a:gdLst/>
            <a:ahLst/>
            <a:cxnLst/>
            <a:rect l="l" t="t" r="r" b="b"/>
            <a:pathLst>
              <a:path w="53339" h="42545">
                <a:moveTo>
                  <a:pt x="42138" y="0"/>
                </a:moveTo>
                <a:lnTo>
                  <a:pt x="0" y="21153"/>
                </a:lnTo>
                <a:lnTo>
                  <a:pt x="10503" y="42275"/>
                </a:lnTo>
                <a:lnTo>
                  <a:pt x="52770" y="21153"/>
                </a:lnTo>
                <a:lnTo>
                  <a:pt x="421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674238" y="3324271"/>
            <a:ext cx="42545" cy="32384"/>
          </a:xfrm>
          <a:custGeom>
            <a:avLst/>
            <a:gdLst/>
            <a:ahLst/>
            <a:cxnLst/>
            <a:rect l="l" t="t" r="r" b="b"/>
            <a:pathLst>
              <a:path w="42544" h="32385">
                <a:moveTo>
                  <a:pt x="42266" y="0"/>
                </a:moveTo>
                <a:lnTo>
                  <a:pt x="0" y="10911"/>
                </a:lnTo>
                <a:lnTo>
                  <a:pt x="0" y="32064"/>
                </a:lnTo>
                <a:lnTo>
                  <a:pt x="42266" y="21488"/>
                </a:lnTo>
                <a:lnTo>
                  <a:pt x="422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95953" y="2789677"/>
            <a:ext cx="1056640" cy="508634"/>
          </a:xfrm>
          <a:custGeom>
            <a:avLst/>
            <a:gdLst/>
            <a:ahLst/>
            <a:cxnLst/>
            <a:rect l="l" t="t" r="r" b="b"/>
            <a:pathLst>
              <a:path w="1056639" h="508635">
                <a:moveTo>
                  <a:pt x="0" y="508151"/>
                </a:moveTo>
                <a:lnTo>
                  <a:pt x="179594" y="423601"/>
                </a:lnTo>
                <a:lnTo>
                  <a:pt x="338177" y="349518"/>
                </a:lnTo>
                <a:lnTo>
                  <a:pt x="485846" y="275190"/>
                </a:lnTo>
                <a:lnTo>
                  <a:pt x="623317" y="201258"/>
                </a:lnTo>
                <a:lnTo>
                  <a:pt x="750131" y="148259"/>
                </a:lnTo>
                <a:lnTo>
                  <a:pt x="866166" y="95137"/>
                </a:lnTo>
                <a:lnTo>
                  <a:pt x="972002" y="42259"/>
                </a:lnTo>
                <a:lnTo>
                  <a:pt x="1056402" y="0"/>
                </a:lnTo>
              </a:path>
            </a:pathLst>
          </a:custGeom>
          <a:ln w="105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836578" y="2752649"/>
            <a:ext cx="52705" cy="42545"/>
          </a:xfrm>
          <a:custGeom>
            <a:avLst/>
            <a:gdLst/>
            <a:ahLst/>
            <a:cxnLst/>
            <a:rect l="l" t="t" r="r" b="b"/>
            <a:pathLst>
              <a:path w="52704" h="42544">
                <a:moveTo>
                  <a:pt x="42153" y="0"/>
                </a:moveTo>
                <a:lnTo>
                  <a:pt x="0" y="21183"/>
                </a:lnTo>
                <a:lnTo>
                  <a:pt x="10515" y="42245"/>
                </a:lnTo>
                <a:lnTo>
                  <a:pt x="52638" y="21183"/>
                </a:lnTo>
                <a:lnTo>
                  <a:pt x="421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963405" y="2699370"/>
            <a:ext cx="53340" cy="43180"/>
          </a:xfrm>
          <a:custGeom>
            <a:avLst/>
            <a:gdLst/>
            <a:ahLst/>
            <a:cxnLst/>
            <a:rect l="l" t="t" r="r" b="b"/>
            <a:pathLst>
              <a:path w="53339" h="43180">
                <a:moveTo>
                  <a:pt x="42275" y="0"/>
                </a:moveTo>
                <a:lnTo>
                  <a:pt x="0" y="21183"/>
                </a:lnTo>
                <a:lnTo>
                  <a:pt x="10637" y="42671"/>
                </a:lnTo>
                <a:lnTo>
                  <a:pt x="52760" y="21183"/>
                </a:lnTo>
                <a:lnTo>
                  <a:pt x="422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090080" y="2646487"/>
            <a:ext cx="32384" cy="32384"/>
          </a:xfrm>
          <a:custGeom>
            <a:avLst/>
            <a:gdLst/>
            <a:ahLst/>
            <a:cxnLst/>
            <a:rect l="l" t="t" r="r" b="b"/>
            <a:pathLst>
              <a:path w="32385" h="32385">
                <a:moveTo>
                  <a:pt x="21000" y="0"/>
                </a:moveTo>
                <a:lnTo>
                  <a:pt x="0" y="10607"/>
                </a:lnTo>
                <a:lnTo>
                  <a:pt x="10515" y="31821"/>
                </a:lnTo>
                <a:lnTo>
                  <a:pt x="31912" y="21214"/>
                </a:lnTo>
                <a:lnTo>
                  <a:pt x="21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31176" y="3525499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98" y="0"/>
                </a:moveTo>
                <a:lnTo>
                  <a:pt x="0" y="10911"/>
                </a:lnTo>
                <a:lnTo>
                  <a:pt x="0" y="21488"/>
                </a:lnTo>
                <a:lnTo>
                  <a:pt x="21098" y="10911"/>
                </a:lnTo>
                <a:lnTo>
                  <a:pt x="21098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83921" y="3493770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10536" y="0"/>
                </a:moveTo>
                <a:lnTo>
                  <a:pt x="0" y="10576"/>
                </a:lnTo>
                <a:lnTo>
                  <a:pt x="10536" y="21153"/>
                </a:lnTo>
                <a:lnTo>
                  <a:pt x="21086" y="10576"/>
                </a:lnTo>
                <a:lnTo>
                  <a:pt x="1053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47201" y="3472617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86" y="0"/>
                </a:moveTo>
                <a:lnTo>
                  <a:pt x="0" y="10576"/>
                </a:lnTo>
                <a:lnTo>
                  <a:pt x="0" y="21153"/>
                </a:lnTo>
                <a:lnTo>
                  <a:pt x="21086" y="10576"/>
                </a:lnTo>
                <a:lnTo>
                  <a:pt x="2108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99922" y="3440917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10561" y="0"/>
                </a:moveTo>
                <a:lnTo>
                  <a:pt x="0" y="10546"/>
                </a:lnTo>
                <a:lnTo>
                  <a:pt x="10561" y="21122"/>
                </a:lnTo>
                <a:lnTo>
                  <a:pt x="21098" y="10546"/>
                </a:lnTo>
                <a:lnTo>
                  <a:pt x="1056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163561" y="342505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098" y="0"/>
                </a:lnTo>
              </a:path>
            </a:pathLst>
          </a:custGeom>
          <a:ln w="11842">
            <a:solidFill>
              <a:srgbClr val="3232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216307" y="338806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10536" y="0"/>
                </a:moveTo>
                <a:lnTo>
                  <a:pt x="0" y="10576"/>
                </a:lnTo>
                <a:lnTo>
                  <a:pt x="10536" y="21122"/>
                </a:lnTo>
                <a:lnTo>
                  <a:pt x="21086" y="10576"/>
                </a:lnTo>
                <a:lnTo>
                  <a:pt x="1053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279590" y="335633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83" y="0"/>
                </a:moveTo>
                <a:lnTo>
                  <a:pt x="0" y="10576"/>
                </a:lnTo>
                <a:lnTo>
                  <a:pt x="0" y="21153"/>
                </a:lnTo>
                <a:lnTo>
                  <a:pt x="21083" y="10576"/>
                </a:lnTo>
                <a:lnTo>
                  <a:pt x="21083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332667" y="333518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10549" y="0"/>
                </a:moveTo>
                <a:lnTo>
                  <a:pt x="0" y="10576"/>
                </a:lnTo>
                <a:lnTo>
                  <a:pt x="10549" y="21153"/>
                </a:lnTo>
                <a:lnTo>
                  <a:pt x="21095" y="10576"/>
                </a:lnTo>
                <a:lnTo>
                  <a:pt x="10549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395947" y="3303117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86" y="0"/>
                </a:moveTo>
                <a:lnTo>
                  <a:pt x="0" y="10576"/>
                </a:lnTo>
                <a:lnTo>
                  <a:pt x="0" y="21153"/>
                </a:lnTo>
                <a:lnTo>
                  <a:pt x="21086" y="10576"/>
                </a:lnTo>
                <a:lnTo>
                  <a:pt x="2108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459229" y="3271388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86" y="0"/>
                </a:moveTo>
                <a:lnTo>
                  <a:pt x="0" y="10576"/>
                </a:lnTo>
                <a:lnTo>
                  <a:pt x="0" y="21153"/>
                </a:lnTo>
                <a:lnTo>
                  <a:pt x="21086" y="10576"/>
                </a:lnTo>
                <a:lnTo>
                  <a:pt x="2108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511963" y="325029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454" y="0"/>
                </a:moveTo>
                <a:lnTo>
                  <a:pt x="0" y="10454"/>
                </a:lnTo>
                <a:lnTo>
                  <a:pt x="0" y="21092"/>
                </a:lnTo>
                <a:lnTo>
                  <a:pt x="21454" y="10454"/>
                </a:lnTo>
                <a:lnTo>
                  <a:pt x="21454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575602" y="321850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90" h="21589">
                <a:moveTo>
                  <a:pt x="21098" y="0"/>
                </a:moveTo>
                <a:lnTo>
                  <a:pt x="0" y="10576"/>
                </a:lnTo>
                <a:lnTo>
                  <a:pt x="0" y="21183"/>
                </a:lnTo>
                <a:lnTo>
                  <a:pt x="21098" y="10576"/>
                </a:lnTo>
                <a:lnTo>
                  <a:pt x="21098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28332" y="319744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86" y="0"/>
                </a:moveTo>
                <a:lnTo>
                  <a:pt x="0" y="10454"/>
                </a:lnTo>
                <a:lnTo>
                  <a:pt x="0" y="21061"/>
                </a:lnTo>
                <a:lnTo>
                  <a:pt x="21086" y="10454"/>
                </a:lnTo>
                <a:lnTo>
                  <a:pt x="2108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691615" y="316562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86" y="0"/>
                </a:moveTo>
                <a:lnTo>
                  <a:pt x="0" y="10607"/>
                </a:lnTo>
                <a:lnTo>
                  <a:pt x="0" y="21214"/>
                </a:lnTo>
                <a:lnTo>
                  <a:pt x="21086" y="10607"/>
                </a:lnTo>
                <a:lnTo>
                  <a:pt x="2108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744705" y="313398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98" y="0"/>
                </a:moveTo>
                <a:lnTo>
                  <a:pt x="0" y="10576"/>
                </a:lnTo>
                <a:lnTo>
                  <a:pt x="0" y="21061"/>
                </a:lnTo>
                <a:lnTo>
                  <a:pt x="21098" y="10576"/>
                </a:lnTo>
                <a:lnTo>
                  <a:pt x="21098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807988" y="311249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98" y="0"/>
                </a:moveTo>
                <a:lnTo>
                  <a:pt x="0" y="10607"/>
                </a:lnTo>
                <a:lnTo>
                  <a:pt x="0" y="21488"/>
                </a:lnTo>
                <a:lnTo>
                  <a:pt x="21098" y="10607"/>
                </a:lnTo>
                <a:lnTo>
                  <a:pt x="21098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860697" y="308070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43" y="0"/>
                </a:moveTo>
                <a:lnTo>
                  <a:pt x="0" y="10576"/>
                </a:lnTo>
                <a:lnTo>
                  <a:pt x="0" y="21183"/>
                </a:lnTo>
                <a:lnTo>
                  <a:pt x="21143" y="10576"/>
                </a:lnTo>
                <a:lnTo>
                  <a:pt x="21143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924394" y="305964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0991" y="0"/>
                </a:moveTo>
                <a:lnTo>
                  <a:pt x="0" y="10576"/>
                </a:lnTo>
                <a:lnTo>
                  <a:pt x="0" y="21061"/>
                </a:lnTo>
                <a:lnTo>
                  <a:pt x="20991" y="10576"/>
                </a:lnTo>
                <a:lnTo>
                  <a:pt x="2099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966533" y="302782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1" y="0"/>
                </a:moveTo>
                <a:lnTo>
                  <a:pt x="0" y="10607"/>
                </a:lnTo>
                <a:lnTo>
                  <a:pt x="0" y="21214"/>
                </a:lnTo>
                <a:lnTo>
                  <a:pt x="21131" y="10607"/>
                </a:lnTo>
                <a:lnTo>
                  <a:pt x="2113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029788" y="299618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4" y="0"/>
                </a:moveTo>
                <a:lnTo>
                  <a:pt x="0" y="10576"/>
                </a:lnTo>
                <a:lnTo>
                  <a:pt x="0" y="21183"/>
                </a:lnTo>
                <a:lnTo>
                  <a:pt x="21134" y="10576"/>
                </a:lnTo>
                <a:lnTo>
                  <a:pt x="21134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082558" y="2974970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43" y="0"/>
                </a:moveTo>
                <a:lnTo>
                  <a:pt x="0" y="10607"/>
                </a:lnTo>
                <a:lnTo>
                  <a:pt x="0" y="21214"/>
                </a:lnTo>
                <a:lnTo>
                  <a:pt x="21143" y="10607"/>
                </a:lnTo>
                <a:lnTo>
                  <a:pt x="21143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146255" y="2943301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0991" y="0"/>
                </a:moveTo>
                <a:lnTo>
                  <a:pt x="0" y="10607"/>
                </a:lnTo>
                <a:lnTo>
                  <a:pt x="0" y="21061"/>
                </a:lnTo>
                <a:lnTo>
                  <a:pt x="20991" y="10607"/>
                </a:lnTo>
                <a:lnTo>
                  <a:pt x="2099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198882" y="2911206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0643" y="0"/>
                </a:moveTo>
                <a:lnTo>
                  <a:pt x="0" y="10637"/>
                </a:lnTo>
                <a:lnTo>
                  <a:pt x="10643" y="21518"/>
                </a:lnTo>
                <a:lnTo>
                  <a:pt x="21134" y="10637"/>
                </a:lnTo>
                <a:lnTo>
                  <a:pt x="10643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262152" y="2890056"/>
            <a:ext cx="21590" cy="10795"/>
          </a:xfrm>
          <a:custGeom>
            <a:avLst/>
            <a:gdLst/>
            <a:ahLst/>
            <a:cxnLst/>
            <a:rect l="l" t="t" r="r" b="b"/>
            <a:pathLst>
              <a:path w="21589" h="10794">
                <a:moveTo>
                  <a:pt x="0" y="5286"/>
                </a:moveTo>
                <a:lnTo>
                  <a:pt x="21085" y="5286"/>
                </a:lnTo>
              </a:path>
            </a:pathLst>
          </a:custGeom>
          <a:ln w="11842">
            <a:solidFill>
              <a:srgbClr val="3232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314919" y="285838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0917" y="0"/>
                </a:moveTo>
                <a:lnTo>
                  <a:pt x="0" y="10576"/>
                </a:lnTo>
                <a:lnTo>
                  <a:pt x="10917" y="21183"/>
                </a:lnTo>
                <a:lnTo>
                  <a:pt x="21421" y="10576"/>
                </a:lnTo>
                <a:lnTo>
                  <a:pt x="10917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378607" y="2826715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00" y="0"/>
                </a:moveTo>
                <a:lnTo>
                  <a:pt x="0" y="10454"/>
                </a:lnTo>
                <a:lnTo>
                  <a:pt x="0" y="21031"/>
                </a:lnTo>
                <a:lnTo>
                  <a:pt x="21000" y="10454"/>
                </a:lnTo>
                <a:lnTo>
                  <a:pt x="21000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441877" y="2805501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1" y="0"/>
                </a:moveTo>
                <a:lnTo>
                  <a:pt x="0" y="10607"/>
                </a:lnTo>
                <a:lnTo>
                  <a:pt x="0" y="21214"/>
                </a:lnTo>
                <a:lnTo>
                  <a:pt x="21131" y="10607"/>
                </a:lnTo>
                <a:lnTo>
                  <a:pt x="2113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494644" y="277383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03" y="0"/>
                </a:moveTo>
                <a:lnTo>
                  <a:pt x="0" y="10454"/>
                </a:lnTo>
                <a:lnTo>
                  <a:pt x="0" y="21061"/>
                </a:lnTo>
                <a:lnTo>
                  <a:pt x="21003" y="10454"/>
                </a:lnTo>
                <a:lnTo>
                  <a:pt x="21003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558201" y="2752649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1" y="0"/>
                </a:moveTo>
                <a:lnTo>
                  <a:pt x="0" y="10576"/>
                </a:lnTo>
                <a:lnTo>
                  <a:pt x="0" y="21183"/>
                </a:lnTo>
                <a:lnTo>
                  <a:pt x="21131" y="10576"/>
                </a:lnTo>
                <a:lnTo>
                  <a:pt x="2113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621471" y="272055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1" y="0"/>
                </a:moveTo>
                <a:lnTo>
                  <a:pt x="0" y="10881"/>
                </a:lnTo>
                <a:lnTo>
                  <a:pt x="0" y="21488"/>
                </a:lnTo>
                <a:lnTo>
                  <a:pt x="21131" y="10881"/>
                </a:lnTo>
                <a:lnTo>
                  <a:pt x="21131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674238" y="2688884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34" y="0"/>
                </a:moveTo>
                <a:lnTo>
                  <a:pt x="0" y="10485"/>
                </a:lnTo>
                <a:lnTo>
                  <a:pt x="0" y="21061"/>
                </a:lnTo>
                <a:lnTo>
                  <a:pt x="21134" y="10485"/>
                </a:lnTo>
                <a:lnTo>
                  <a:pt x="21134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727292" y="2667701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10634" y="0"/>
                </a:moveTo>
                <a:lnTo>
                  <a:pt x="0" y="10607"/>
                </a:lnTo>
                <a:lnTo>
                  <a:pt x="10634" y="21183"/>
                </a:lnTo>
                <a:lnTo>
                  <a:pt x="21134" y="10607"/>
                </a:lnTo>
                <a:lnTo>
                  <a:pt x="10634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795953" y="2154197"/>
            <a:ext cx="1056640" cy="508634"/>
          </a:xfrm>
          <a:custGeom>
            <a:avLst/>
            <a:gdLst/>
            <a:ahLst/>
            <a:cxnLst/>
            <a:rect l="l" t="t" r="r" b="b"/>
            <a:pathLst>
              <a:path w="1056639" h="508635">
                <a:moveTo>
                  <a:pt x="0" y="508273"/>
                </a:moveTo>
                <a:lnTo>
                  <a:pt x="179594" y="423601"/>
                </a:lnTo>
                <a:lnTo>
                  <a:pt x="338177" y="349274"/>
                </a:lnTo>
                <a:lnTo>
                  <a:pt x="485846" y="275190"/>
                </a:lnTo>
                <a:lnTo>
                  <a:pt x="623317" y="201289"/>
                </a:lnTo>
                <a:lnTo>
                  <a:pt x="750131" y="147985"/>
                </a:lnTo>
                <a:lnTo>
                  <a:pt x="866166" y="95137"/>
                </a:lnTo>
                <a:lnTo>
                  <a:pt x="972002" y="42290"/>
                </a:lnTo>
                <a:lnTo>
                  <a:pt x="1056402" y="0"/>
                </a:lnTo>
              </a:path>
            </a:pathLst>
          </a:custGeom>
          <a:ln w="10515">
            <a:solidFill>
              <a:srgbClr val="3232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847094" y="2127778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122" y="0"/>
                </a:moveTo>
                <a:lnTo>
                  <a:pt x="0" y="10607"/>
                </a:lnTo>
                <a:lnTo>
                  <a:pt x="0" y="21214"/>
                </a:lnTo>
                <a:lnTo>
                  <a:pt x="21122" y="10607"/>
                </a:lnTo>
                <a:lnTo>
                  <a:pt x="21122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910370" y="2095683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396" y="0"/>
                </a:moveTo>
                <a:lnTo>
                  <a:pt x="0" y="10607"/>
                </a:lnTo>
                <a:lnTo>
                  <a:pt x="0" y="21214"/>
                </a:lnTo>
                <a:lnTo>
                  <a:pt x="21396" y="10607"/>
                </a:lnTo>
                <a:lnTo>
                  <a:pt x="2139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974043" y="207465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000" y="0"/>
                </a:moveTo>
                <a:lnTo>
                  <a:pt x="0" y="10454"/>
                </a:lnTo>
                <a:lnTo>
                  <a:pt x="0" y="21031"/>
                </a:lnTo>
                <a:lnTo>
                  <a:pt x="21000" y="10454"/>
                </a:lnTo>
                <a:lnTo>
                  <a:pt x="21000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4037319" y="2042830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0970" y="0"/>
                </a:moveTo>
                <a:lnTo>
                  <a:pt x="0" y="10607"/>
                </a:lnTo>
                <a:lnTo>
                  <a:pt x="0" y="21214"/>
                </a:lnTo>
                <a:lnTo>
                  <a:pt x="20970" y="10607"/>
                </a:lnTo>
                <a:lnTo>
                  <a:pt x="20970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100596" y="2011192"/>
            <a:ext cx="21590" cy="21590"/>
          </a:xfrm>
          <a:custGeom>
            <a:avLst/>
            <a:gdLst/>
            <a:ahLst/>
            <a:cxnLst/>
            <a:rect l="l" t="t" r="r" b="b"/>
            <a:pathLst>
              <a:path w="21589" h="21589">
                <a:moveTo>
                  <a:pt x="21396" y="0"/>
                </a:moveTo>
                <a:lnTo>
                  <a:pt x="0" y="10576"/>
                </a:lnTo>
                <a:lnTo>
                  <a:pt x="0" y="21031"/>
                </a:lnTo>
                <a:lnTo>
                  <a:pt x="21396" y="10576"/>
                </a:lnTo>
                <a:lnTo>
                  <a:pt x="21396" y="0"/>
                </a:lnTo>
                <a:close/>
              </a:path>
            </a:pathLst>
          </a:custGeom>
          <a:solidFill>
            <a:srgbClr val="3232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795953" y="2789677"/>
            <a:ext cx="1046480" cy="508634"/>
          </a:xfrm>
          <a:custGeom>
            <a:avLst/>
            <a:gdLst/>
            <a:ahLst/>
            <a:cxnLst/>
            <a:rect l="l" t="t" r="r" b="b"/>
            <a:pathLst>
              <a:path w="1046479" h="508635">
                <a:moveTo>
                  <a:pt x="0" y="508151"/>
                </a:moveTo>
                <a:lnTo>
                  <a:pt x="1045898" y="0"/>
                </a:lnTo>
              </a:path>
            </a:pathLst>
          </a:custGeom>
          <a:ln w="10516">
            <a:solidFill>
              <a:srgbClr val="00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852355" y="278967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626" y="0"/>
                </a:lnTo>
              </a:path>
            </a:pathLst>
          </a:custGeom>
          <a:ln w="10572">
            <a:solidFill>
              <a:srgbClr val="00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795953" y="2154197"/>
            <a:ext cx="1046480" cy="508634"/>
          </a:xfrm>
          <a:custGeom>
            <a:avLst/>
            <a:gdLst/>
            <a:ahLst/>
            <a:cxnLst/>
            <a:rect l="l" t="t" r="r" b="b"/>
            <a:pathLst>
              <a:path w="1046479" h="508635">
                <a:moveTo>
                  <a:pt x="0" y="508273"/>
                </a:moveTo>
                <a:lnTo>
                  <a:pt x="1045898" y="0"/>
                </a:lnTo>
              </a:path>
            </a:pathLst>
          </a:custGeom>
          <a:ln w="10516">
            <a:solidFill>
              <a:srgbClr val="7F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852355" y="2154197"/>
            <a:ext cx="10795" cy="0"/>
          </a:xfrm>
          <a:custGeom>
            <a:avLst/>
            <a:gdLst/>
            <a:ahLst/>
            <a:cxnLst/>
            <a:rect l="l" t="t" r="r" b="b"/>
            <a:pathLst>
              <a:path w="10795">
                <a:moveTo>
                  <a:pt x="0" y="0"/>
                </a:moveTo>
                <a:lnTo>
                  <a:pt x="10626" y="0"/>
                </a:lnTo>
              </a:path>
            </a:pathLst>
          </a:custGeom>
          <a:ln w="10572">
            <a:solidFill>
              <a:srgbClr val="7F00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590816" y="1824022"/>
            <a:ext cx="250190" cy="2450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900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800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700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600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500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400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300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200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050" spc="-10" dirty="0">
                <a:latin typeface="Arial"/>
                <a:cs typeface="Arial"/>
              </a:rPr>
              <a:t>100</a:t>
            </a:r>
            <a:endParaRPr sz="105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740"/>
              </a:spcBef>
            </a:pPr>
            <a:r>
              <a:rPr sz="1050" spc="15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886484" y="4312818"/>
            <a:ext cx="10223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15" dirty="0">
                <a:latin typeface="Arial"/>
                <a:cs typeface="Arial"/>
              </a:rPr>
              <a:t>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372712" y="4312818"/>
            <a:ext cx="17335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20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911699" y="4312818"/>
            <a:ext cx="17335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40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2429182" y="4312818"/>
            <a:ext cx="17335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60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968085" y="4312818"/>
            <a:ext cx="17335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80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3464578" y="4312818"/>
            <a:ext cx="24701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100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4003493" y="4312818"/>
            <a:ext cx="24701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120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4531894" y="4312818"/>
            <a:ext cx="247015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0" dirty="0">
                <a:latin typeface="Arial"/>
                <a:cs typeface="Arial"/>
              </a:rPr>
              <a:t>140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481871" y="1677322"/>
            <a:ext cx="4395470" cy="2945130"/>
          </a:xfrm>
          <a:custGeom>
            <a:avLst/>
            <a:gdLst/>
            <a:ahLst/>
            <a:cxnLst/>
            <a:rect l="l" t="t" r="r" b="b"/>
            <a:pathLst>
              <a:path w="4395470" h="2945129">
                <a:moveTo>
                  <a:pt x="0" y="0"/>
                </a:moveTo>
                <a:lnTo>
                  <a:pt x="4395376" y="0"/>
                </a:lnTo>
                <a:lnTo>
                  <a:pt x="4395376" y="2944555"/>
                </a:lnTo>
                <a:lnTo>
                  <a:pt x="0" y="2944555"/>
                </a:lnTo>
                <a:lnTo>
                  <a:pt x="0" y="0"/>
                </a:lnTo>
              </a:path>
            </a:pathLst>
          </a:custGeom>
          <a:ln w="10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961199" y="4196083"/>
            <a:ext cx="4653280" cy="3117215"/>
          </a:xfrm>
          <a:custGeom>
            <a:avLst/>
            <a:gdLst/>
            <a:ahLst/>
            <a:cxnLst/>
            <a:rect l="l" t="t" r="r" b="b"/>
            <a:pathLst>
              <a:path w="4653280" h="3117215">
                <a:moveTo>
                  <a:pt x="0" y="3117128"/>
                </a:moveTo>
                <a:lnTo>
                  <a:pt x="4653015" y="3117128"/>
                </a:lnTo>
                <a:lnTo>
                  <a:pt x="4653015" y="0"/>
                </a:lnTo>
                <a:lnTo>
                  <a:pt x="0" y="0"/>
                </a:lnTo>
                <a:lnTo>
                  <a:pt x="0" y="31171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966778" y="4201666"/>
            <a:ext cx="4653280" cy="3117215"/>
          </a:xfrm>
          <a:custGeom>
            <a:avLst/>
            <a:gdLst/>
            <a:ahLst/>
            <a:cxnLst/>
            <a:rect l="l" t="t" r="r" b="b"/>
            <a:pathLst>
              <a:path w="4653280" h="3117215">
                <a:moveTo>
                  <a:pt x="0" y="0"/>
                </a:moveTo>
                <a:lnTo>
                  <a:pt x="4653026" y="0"/>
                </a:lnTo>
                <a:lnTo>
                  <a:pt x="4653026" y="3117141"/>
                </a:lnTo>
                <a:lnTo>
                  <a:pt x="0" y="3117141"/>
                </a:lnTo>
                <a:lnTo>
                  <a:pt x="0" y="0"/>
                </a:lnTo>
              </a:path>
            </a:pathLst>
          </a:custGeom>
          <a:ln w="11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5570830" y="4437182"/>
            <a:ext cx="3803015" cy="0"/>
          </a:xfrm>
          <a:custGeom>
            <a:avLst/>
            <a:gdLst/>
            <a:ahLst/>
            <a:cxnLst/>
            <a:rect l="l" t="t" r="r" b="b"/>
            <a:pathLst>
              <a:path w="3803015">
                <a:moveTo>
                  <a:pt x="0" y="0"/>
                </a:moveTo>
                <a:lnTo>
                  <a:pt x="3802857" y="0"/>
                </a:lnTo>
              </a:path>
            </a:pathLst>
          </a:custGeom>
          <a:ln w="11124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9384955" y="443718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9384955" y="4437182"/>
            <a:ext cx="0" cy="2411095"/>
          </a:xfrm>
          <a:custGeom>
            <a:avLst/>
            <a:gdLst/>
            <a:ahLst/>
            <a:cxnLst/>
            <a:rect l="l" t="t" r="r" b="b"/>
            <a:pathLst>
              <a:path h="2411095">
                <a:moveTo>
                  <a:pt x="0" y="0"/>
                </a:moveTo>
                <a:lnTo>
                  <a:pt x="0" y="2410803"/>
                </a:lnTo>
              </a:path>
            </a:pathLst>
          </a:custGeom>
          <a:ln w="1116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9384955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5581976" y="6859179"/>
            <a:ext cx="3803015" cy="0"/>
          </a:xfrm>
          <a:custGeom>
            <a:avLst/>
            <a:gdLst/>
            <a:ahLst/>
            <a:cxnLst/>
            <a:rect l="l" t="t" r="r" b="b"/>
            <a:pathLst>
              <a:path w="3803015">
                <a:moveTo>
                  <a:pt x="3802979" y="0"/>
                </a:moveTo>
                <a:lnTo>
                  <a:pt x="0" y="0"/>
                </a:lnTo>
              </a:path>
            </a:pathLst>
          </a:custGeom>
          <a:ln w="11124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570830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570830" y="4448409"/>
            <a:ext cx="0" cy="2411095"/>
          </a:xfrm>
          <a:custGeom>
            <a:avLst/>
            <a:gdLst/>
            <a:ahLst/>
            <a:cxnLst/>
            <a:rect l="l" t="t" r="r" b="b"/>
            <a:pathLst>
              <a:path h="2411095">
                <a:moveTo>
                  <a:pt x="0" y="2410770"/>
                </a:moveTo>
                <a:lnTo>
                  <a:pt x="0" y="0"/>
                </a:lnTo>
              </a:path>
            </a:pathLst>
          </a:custGeom>
          <a:ln w="1116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5570830" y="443718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5570830" y="4437182"/>
            <a:ext cx="0" cy="2466975"/>
          </a:xfrm>
          <a:custGeom>
            <a:avLst/>
            <a:gdLst/>
            <a:ahLst/>
            <a:cxnLst/>
            <a:rect l="l" t="t" r="r" b="b"/>
            <a:pathLst>
              <a:path h="2466975">
                <a:moveTo>
                  <a:pt x="0" y="0"/>
                </a:moveTo>
                <a:lnTo>
                  <a:pt x="0" y="2466763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570830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526157" y="6859179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>
                <a:moveTo>
                  <a:pt x="0" y="0"/>
                </a:moveTo>
                <a:lnTo>
                  <a:pt x="3847530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570830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526157" y="625367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97" y="0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5570830" y="6253674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5526157" y="5648229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97" y="0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5570830" y="56482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5526157" y="5042703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97" y="0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570830" y="5042703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526157" y="4437182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97" y="0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570830" y="4437182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384955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570830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4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119034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119034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75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655756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655756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203868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740590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288854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288854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837118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837118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384955" y="6870369"/>
            <a:ext cx="0" cy="33655"/>
          </a:xfrm>
          <a:custGeom>
            <a:avLst/>
            <a:gdLst/>
            <a:ahLst/>
            <a:cxnLst/>
            <a:rect l="l" t="t" r="r" b="b"/>
            <a:pathLst>
              <a:path h="33654">
                <a:moveTo>
                  <a:pt x="0" y="33576"/>
                </a:moveTo>
                <a:lnTo>
                  <a:pt x="0" y="0"/>
                </a:lnTo>
              </a:path>
            </a:pathLst>
          </a:custGeom>
          <a:ln w="111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9384955" y="685917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14" y="0"/>
                </a:lnTo>
              </a:path>
            </a:pathLst>
          </a:custGeom>
          <a:ln w="11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956767" y="443148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63"/>
                </a:lnTo>
                <a:lnTo>
                  <a:pt x="22341" y="22463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979109" y="4499025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990295" y="4566212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56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001450" y="4633387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012606" y="4700873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023762" y="4768048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7"/>
                </a:moveTo>
                <a:lnTo>
                  <a:pt x="11168" y="11197"/>
                </a:lnTo>
              </a:path>
            </a:pathLst>
          </a:custGeom>
          <a:ln w="236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034948" y="483517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2"/>
                </a:lnTo>
                <a:lnTo>
                  <a:pt x="22311" y="22442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057259" y="4902721"/>
            <a:ext cx="12065" cy="22860"/>
          </a:xfrm>
          <a:custGeom>
            <a:avLst/>
            <a:gdLst/>
            <a:ahLst/>
            <a:cxnLst/>
            <a:rect l="l" t="t" r="r" b="b"/>
            <a:pathLst>
              <a:path w="12064" h="22860">
                <a:moveTo>
                  <a:pt x="0" y="11191"/>
                </a:moveTo>
                <a:lnTo>
                  <a:pt x="11537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068811" y="496983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5"/>
                </a:lnTo>
                <a:lnTo>
                  <a:pt x="22311" y="22445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091123" y="5037083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102309" y="5104650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286"/>
                </a:lnTo>
                <a:lnTo>
                  <a:pt x="22311" y="22286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124620" y="5171740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135776" y="523885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54"/>
                </a:lnTo>
                <a:lnTo>
                  <a:pt x="22341" y="22454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146962" y="5306043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741"/>
                </a:lnTo>
                <a:lnTo>
                  <a:pt x="22341" y="22741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169304" y="5384761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68" y="0"/>
                </a:lnTo>
              </a:path>
            </a:pathLst>
          </a:custGeom>
          <a:ln w="23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180459" y="544070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42"/>
                </a:lnTo>
                <a:lnTo>
                  <a:pt x="22341" y="22442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6202801" y="5507891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741"/>
                </a:lnTo>
                <a:lnTo>
                  <a:pt x="22311" y="22741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225113" y="557536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45"/>
                </a:lnTo>
                <a:lnTo>
                  <a:pt x="22341" y="22445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247455" y="564254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5"/>
                </a:lnTo>
                <a:lnTo>
                  <a:pt x="22311" y="22445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281318" y="570972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2"/>
                </a:lnTo>
                <a:lnTo>
                  <a:pt x="22341" y="22442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314815" y="5765993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11216"/>
                </a:lnTo>
                <a:lnTo>
                  <a:pt x="11155" y="22445"/>
                </a:lnTo>
                <a:lnTo>
                  <a:pt x="22341" y="11216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348313" y="5833171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2"/>
                </a:lnTo>
                <a:lnTo>
                  <a:pt x="22341" y="22442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392966" y="587791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0" y="0"/>
                </a:moveTo>
                <a:lnTo>
                  <a:pt x="0" y="11265"/>
                </a:lnTo>
                <a:lnTo>
                  <a:pt x="22372" y="22454"/>
                </a:lnTo>
                <a:lnTo>
                  <a:pt x="22372" y="1126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448836" y="592275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094" y="0"/>
                </a:moveTo>
                <a:lnTo>
                  <a:pt x="0" y="11192"/>
                </a:lnTo>
                <a:lnTo>
                  <a:pt x="11094" y="22384"/>
                </a:lnTo>
                <a:lnTo>
                  <a:pt x="22372" y="11192"/>
                </a:lnTo>
                <a:lnTo>
                  <a:pt x="11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459930" y="593394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277" y="0"/>
                </a:moveTo>
                <a:lnTo>
                  <a:pt x="0" y="11192"/>
                </a:lnTo>
                <a:lnTo>
                  <a:pt x="11277" y="22753"/>
                </a:lnTo>
                <a:lnTo>
                  <a:pt x="22372" y="11192"/>
                </a:lnTo>
                <a:lnTo>
                  <a:pt x="1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504980" y="5979081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11125" y="0"/>
                </a:moveTo>
                <a:lnTo>
                  <a:pt x="0" y="11189"/>
                </a:lnTo>
                <a:lnTo>
                  <a:pt x="11125" y="22381"/>
                </a:lnTo>
                <a:lnTo>
                  <a:pt x="11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6549603" y="6012655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1247" y="0"/>
                </a:moveTo>
                <a:lnTo>
                  <a:pt x="0" y="11192"/>
                </a:lnTo>
                <a:lnTo>
                  <a:pt x="11247" y="22384"/>
                </a:lnTo>
                <a:lnTo>
                  <a:pt x="22372" y="11192"/>
                </a:lnTo>
                <a:lnTo>
                  <a:pt x="112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560850" y="602384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1125" y="0"/>
                </a:moveTo>
                <a:lnTo>
                  <a:pt x="0" y="11192"/>
                </a:lnTo>
                <a:lnTo>
                  <a:pt x="11125" y="22384"/>
                </a:lnTo>
                <a:lnTo>
                  <a:pt x="22372" y="11192"/>
                </a:lnTo>
                <a:lnTo>
                  <a:pt x="11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605442" y="605742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1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650187" y="609099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250" y="22384"/>
                </a:lnTo>
                <a:lnTo>
                  <a:pt x="22250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706361" y="613576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405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773357" y="616972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204"/>
                </a:lnTo>
                <a:lnTo>
                  <a:pt x="22372" y="22396"/>
                </a:lnTo>
                <a:lnTo>
                  <a:pt x="22372" y="112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829196" y="6203311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192"/>
                </a:lnTo>
                <a:lnTo>
                  <a:pt x="22219" y="22384"/>
                </a:lnTo>
                <a:lnTo>
                  <a:pt x="22219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896191" y="623688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646" y="22381"/>
                </a:lnTo>
                <a:lnTo>
                  <a:pt x="22646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963461" y="625926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4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7030577" y="6281653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192"/>
                </a:lnTo>
                <a:lnTo>
                  <a:pt x="22219" y="22384"/>
                </a:lnTo>
                <a:lnTo>
                  <a:pt x="22219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7052797" y="629284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4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7119792" y="6315230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705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7187214" y="6337612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7254178" y="634880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4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7321174" y="6371189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59" h="12064">
                <a:moveTo>
                  <a:pt x="0" y="5786"/>
                </a:moveTo>
                <a:lnTo>
                  <a:pt x="22705" y="5786"/>
                </a:lnTo>
              </a:path>
            </a:pathLst>
          </a:custGeom>
          <a:ln w="128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388595" y="6382761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192"/>
                </a:lnTo>
                <a:lnTo>
                  <a:pt x="22219" y="22384"/>
                </a:lnTo>
                <a:lnTo>
                  <a:pt x="22219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455560" y="6405135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0" y="5601"/>
                </a:moveTo>
                <a:lnTo>
                  <a:pt x="11168" y="5601"/>
                </a:lnTo>
              </a:path>
            </a:pathLst>
          </a:custGeom>
          <a:ln w="124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466685" y="640514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4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533650" y="6433124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814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7601071" y="6438720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7668066" y="6449912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7735030" y="6461105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693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802453" y="6472297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7869448" y="6489085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30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947538" y="6494681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693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8014959" y="6505874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8081924" y="6517063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8148888" y="6528255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8216310" y="653944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283305" y="653944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350270" y="653944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417539" y="6556248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613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8495812" y="655063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59">
                <a:moveTo>
                  <a:pt x="0" y="0"/>
                </a:moveTo>
                <a:lnTo>
                  <a:pt x="0" y="11204"/>
                </a:lnTo>
                <a:lnTo>
                  <a:pt x="22372" y="22396"/>
                </a:lnTo>
                <a:lnTo>
                  <a:pt x="22372" y="112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8562776" y="656184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59">
                <a:moveTo>
                  <a:pt x="0" y="0"/>
                </a:moveTo>
                <a:lnTo>
                  <a:pt x="0" y="11192"/>
                </a:lnTo>
                <a:lnTo>
                  <a:pt x="22372" y="22753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8618921" y="6573036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59" h="12065">
                <a:moveTo>
                  <a:pt x="0" y="5780"/>
                </a:moveTo>
                <a:lnTo>
                  <a:pt x="22336" y="5780"/>
                </a:lnTo>
              </a:path>
            </a:pathLst>
          </a:custGeom>
          <a:ln w="12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8663695" y="6573036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59" h="12065">
                <a:moveTo>
                  <a:pt x="0" y="5780"/>
                </a:moveTo>
                <a:lnTo>
                  <a:pt x="22324" y="5780"/>
                </a:lnTo>
              </a:path>
            </a:pathLst>
          </a:custGeom>
          <a:ln w="12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8719413" y="658459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8775252" y="658459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5833597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693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900958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5967953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6034948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6102309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6169304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6236299" y="624248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79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631481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6381810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6448836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60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651610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657197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6638939" y="623688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0" y="5595"/>
                </a:moveTo>
                <a:lnTo>
                  <a:pt x="11168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6650187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6717486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6784451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685141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6918838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6985833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052797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7119792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705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7187214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7254178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7321174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705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738859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7455560" y="624248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49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7533650" y="6236888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0" y="5595"/>
                </a:moveTo>
                <a:lnTo>
                  <a:pt x="11168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7544927" y="6236888"/>
            <a:ext cx="12065" cy="11430"/>
          </a:xfrm>
          <a:custGeom>
            <a:avLst/>
            <a:gdLst/>
            <a:ahLst/>
            <a:cxnLst/>
            <a:rect l="l" t="t" r="r" b="b"/>
            <a:pathLst>
              <a:path w="12065" h="11429">
                <a:moveTo>
                  <a:pt x="0" y="5595"/>
                </a:moveTo>
                <a:lnTo>
                  <a:pt x="11537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7472213" y="6247745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5">
                <a:moveTo>
                  <a:pt x="0" y="0"/>
                </a:moveTo>
                <a:lnTo>
                  <a:pt x="151194" y="0"/>
                </a:lnTo>
              </a:path>
            </a:pathLst>
          </a:custGeom>
          <a:ln w="229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7668066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7606631" y="6247745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093" y="0"/>
                </a:lnTo>
              </a:path>
            </a:pathLst>
          </a:custGeom>
          <a:ln w="229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7802453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7869448" y="6242484"/>
            <a:ext cx="33655" cy="0"/>
          </a:xfrm>
          <a:custGeom>
            <a:avLst/>
            <a:gdLst/>
            <a:ahLst/>
            <a:cxnLst/>
            <a:rect l="l" t="t" r="r" b="b"/>
            <a:pathLst>
              <a:path w="33654">
                <a:moveTo>
                  <a:pt x="0" y="0"/>
                </a:moveTo>
                <a:lnTo>
                  <a:pt x="33430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947538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693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740590" y="6244963"/>
            <a:ext cx="297180" cy="0"/>
          </a:xfrm>
          <a:custGeom>
            <a:avLst/>
            <a:gdLst/>
            <a:ahLst/>
            <a:cxnLst/>
            <a:rect l="l" t="t" r="r" b="b"/>
            <a:pathLst>
              <a:path w="297179">
                <a:moveTo>
                  <a:pt x="0" y="0"/>
                </a:moveTo>
                <a:lnTo>
                  <a:pt x="296693" y="0"/>
                </a:lnTo>
              </a:path>
            </a:pathLst>
          </a:custGeom>
          <a:ln w="174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8081924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8020508" y="6247745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0716" y="0"/>
                </a:lnTo>
              </a:path>
            </a:pathLst>
          </a:custGeom>
          <a:ln w="229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216310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154468" y="6247745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5">
                <a:moveTo>
                  <a:pt x="0" y="0"/>
                </a:moveTo>
                <a:lnTo>
                  <a:pt x="151161" y="0"/>
                </a:lnTo>
              </a:path>
            </a:pathLst>
          </a:custGeom>
          <a:ln w="229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350270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8288854" y="6247745"/>
            <a:ext cx="162560" cy="0"/>
          </a:xfrm>
          <a:custGeom>
            <a:avLst/>
            <a:gdLst/>
            <a:ahLst/>
            <a:cxnLst/>
            <a:rect l="l" t="t" r="r" b="b"/>
            <a:pathLst>
              <a:path w="162559">
                <a:moveTo>
                  <a:pt x="0" y="0"/>
                </a:moveTo>
                <a:lnTo>
                  <a:pt x="162298" y="0"/>
                </a:lnTo>
              </a:path>
            </a:pathLst>
          </a:custGeom>
          <a:ln w="229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495812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8417539" y="624248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>
                <a:moveTo>
                  <a:pt x="0" y="0"/>
                </a:moveTo>
                <a:lnTo>
                  <a:pt x="167561" y="0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8618921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8663695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719413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775252" y="6236888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6091123" y="4431567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6102309" y="449912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286"/>
                </a:lnTo>
                <a:lnTo>
                  <a:pt x="22311" y="22286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6124620" y="4566212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0" y="11191"/>
                </a:moveTo>
                <a:lnTo>
                  <a:pt x="11168" y="11191"/>
                </a:lnTo>
              </a:path>
            </a:pathLst>
          </a:custGeom>
          <a:ln w="236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6135776" y="463332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42"/>
                </a:lnTo>
                <a:lnTo>
                  <a:pt x="22341" y="22442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6146962" y="470096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290"/>
                </a:lnTo>
                <a:lnTo>
                  <a:pt x="22341" y="22290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6169304" y="4779233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168" y="0"/>
                </a:lnTo>
              </a:path>
            </a:pathLst>
          </a:custGeom>
          <a:ln w="23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6180459" y="4835176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42"/>
                </a:lnTo>
                <a:lnTo>
                  <a:pt x="22341" y="22442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6202801" y="4902802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302"/>
                </a:lnTo>
                <a:lnTo>
                  <a:pt x="22311" y="22302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6225113" y="496983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86" y="0"/>
                </a:moveTo>
                <a:lnTo>
                  <a:pt x="0" y="0"/>
                </a:lnTo>
                <a:lnTo>
                  <a:pt x="11186" y="22445"/>
                </a:lnTo>
                <a:lnTo>
                  <a:pt x="22341" y="22445"/>
                </a:lnTo>
                <a:lnTo>
                  <a:pt x="1118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6247455" y="5037021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5"/>
                </a:lnTo>
                <a:lnTo>
                  <a:pt x="22311" y="22445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6281318" y="5104650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286"/>
                </a:lnTo>
                <a:lnTo>
                  <a:pt x="22341" y="22286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6314815" y="516060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11073"/>
                </a:lnTo>
                <a:lnTo>
                  <a:pt x="11155" y="22290"/>
                </a:lnTo>
                <a:lnTo>
                  <a:pt x="22341" y="11073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6348313" y="5227640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155" y="0"/>
                </a:moveTo>
                <a:lnTo>
                  <a:pt x="0" y="0"/>
                </a:lnTo>
                <a:lnTo>
                  <a:pt x="11155" y="22445"/>
                </a:lnTo>
                <a:lnTo>
                  <a:pt x="22341" y="22445"/>
                </a:lnTo>
                <a:lnTo>
                  <a:pt x="111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392966" y="527252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0" y="0"/>
                </a:moveTo>
                <a:lnTo>
                  <a:pt x="0" y="11073"/>
                </a:lnTo>
                <a:lnTo>
                  <a:pt x="22372" y="22290"/>
                </a:lnTo>
                <a:lnTo>
                  <a:pt x="22372" y="110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448836" y="531756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094" y="0"/>
                </a:moveTo>
                <a:lnTo>
                  <a:pt x="0" y="11216"/>
                </a:lnTo>
                <a:lnTo>
                  <a:pt x="11094" y="22445"/>
                </a:lnTo>
                <a:lnTo>
                  <a:pt x="22372" y="11216"/>
                </a:lnTo>
                <a:lnTo>
                  <a:pt x="11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459930" y="5328785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60" h="22860">
                <a:moveTo>
                  <a:pt x="11277" y="0"/>
                </a:moveTo>
                <a:lnTo>
                  <a:pt x="0" y="11228"/>
                </a:lnTo>
                <a:lnTo>
                  <a:pt x="11277" y="22442"/>
                </a:lnTo>
                <a:lnTo>
                  <a:pt x="22372" y="11228"/>
                </a:lnTo>
                <a:lnTo>
                  <a:pt x="1127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6504980" y="5362456"/>
            <a:ext cx="11430" cy="22860"/>
          </a:xfrm>
          <a:custGeom>
            <a:avLst/>
            <a:gdLst/>
            <a:ahLst/>
            <a:cxnLst/>
            <a:rect l="l" t="t" r="r" b="b"/>
            <a:pathLst>
              <a:path w="11429" h="22860">
                <a:moveTo>
                  <a:pt x="11125" y="0"/>
                </a:moveTo>
                <a:lnTo>
                  <a:pt x="0" y="11073"/>
                </a:lnTo>
                <a:lnTo>
                  <a:pt x="11125" y="22286"/>
                </a:lnTo>
                <a:lnTo>
                  <a:pt x="11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6516105" y="537352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22442"/>
                </a:lnTo>
                <a:lnTo>
                  <a:pt x="22372" y="112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6560850" y="5407188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225"/>
                </a:lnTo>
                <a:lnTo>
                  <a:pt x="22372" y="22299"/>
                </a:lnTo>
                <a:lnTo>
                  <a:pt x="22372" y="1122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6616720" y="5451930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11094" y="0"/>
                </a:moveTo>
                <a:lnTo>
                  <a:pt x="0" y="11216"/>
                </a:lnTo>
                <a:lnTo>
                  <a:pt x="11094" y="22445"/>
                </a:lnTo>
                <a:lnTo>
                  <a:pt x="22219" y="11216"/>
                </a:lnTo>
                <a:lnTo>
                  <a:pt x="110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6650187" y="5474375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070"/>
                </a:lnTo>
                <a:lnTo>
                  <a:pt x="22250" y="22286"/>
                </a:lnTo>
                <a:lnTo>
                  <a:pt x="22250" y="1107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6706361" y="5519105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527"/>
                </a:lnTo>
                <a:lnTo>
                  <a:pt x="22372" y="22741"/>
                </a:lnTo>
                <a:lnTo>
                  <a:pt x="22372" y="115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6773357" y="5553075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073"/>
                </a:lnTo>
                <a:lnTo>
                  <a:pt x="22372" y="22286"/>
                </a:lnTo>
                <a:lnTo>
                  <a:pt x="22372" y="110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6829196" y="5586591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216"/>
                </a:lnTo>
                <a:lnTo>
                  <a:pt x="22219" y="22442"/>
                </a:lnTo>
                <a:lnTo>
                  <a:pt x="22219" y="112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6896191" y="562024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073"/>
                </a:lnTo>
                <a:lnTo>
                  <a:pt x="22646" y="22299"/>
                </a:lnTo>
                <a:lnTo>
                  <a:pt x="22646" y="110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6963461" y="564254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216"/>
                </a:lnTo>
                <a:lnTo>
                  <a:pt x="22372" y="22445"/>
                </a:lnTo>
                <a:lnTo>
                  <a:pt x="22372" y="112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7030577" y="5676208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073"/>
                </a:lnTo>
                <a:lnTo>
                  <a:pt x="22219" y="22302"/>
                </a:lnTo>
                <a:lnTo>
                  <a:pt x="22219" y="1107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7052797" y="5687281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228"/>
                </a:lnTo>
                <a:lnTo>
                  <a:pt x="22372" y="22445"/>
                </a:lnTo>
                <a:lnTo>
                  <a:pt x="22372" y="112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7119792" y="5709761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705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7187214" y="5732133"/>
            <a:ext cx="22860" cy="12065"/>
          </a:xfrm>
          <a:custGeom>
            <a:avLst/>
            <a:gdLst/>
            <a:ahLst/>
            <a:cxnLst/>
            <a:rect l="l" t="t" r="r" b="b"/>
            <a:pathLst>
              <a:path w="22859" h="12064">
                <a:moveTo>
                  <a:pt x="0" y="5780"/>
                </a:moveTo>
                <a:lnTo>
                  <a:pt x="22336" y="5780"/>
                </a:lnTo>
              </a:path>
            </a:pathLst>
          </a:custGeom>
          <a:ln w="12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7254178" y="5743693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228"/>
                </a:lnTo>
                <a:lnTo>
                  <a:pt x="22372" y="22299"/>
                </a:lnTo>
                <a:lnTo>
                  <a:pt x="22372" y="112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7321174" y="5766017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705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7388595" y="5777209"/>
            <a:ext cx="22225" cy="22860"/>
          </a:xfrm>
          <a:custGeom>
            <a:avLst/>
            <a:gdLst/>
            <a:ahLst/>
            <a:cxnLst/>
            <a:rect l="l" t="t" r="r" b="b"/>
            <a:pathLst>
              <a:path w="22225" h="22860">
                <a:moveTo>
                  <a:pt x="0" y="0"/>
                </a:moveTo>
                <a:lnTo>
                  <a:pt x="0" y="11228"/>
                </a:lnTo>
                <a:lnTo>
                  <a:pt x="22219" y="22442"/>
                </a:lnTo>
                <a:lnTo>
                  <a:pt x="22219" y="112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7455560" y="5799689"/>
            <a:ext cx="11430" cy="11430"/>
          </a:xfrm>
          <a:custGeom>
            <a:avLst/>
            <a:gdLst/>
            <a:ahLst/>
            <a:cxnLst/>
            <a:rect l="l" t="t" r="r" b="b"/>
            <a:pathLst>
              <a:path w="11429" h="11429">
                <a:moveTo>
                  <a:pt x="0" y="5595"/>
                </a:moveTo>
                <a:lnTo>
                  <a:pt x="11168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7472213" y="5816419"/>
            <a:ext cx="134620" cy="33655"/>
          </a:xfrm>
          <a:custGeom>
            <a:avLst/>
            <a:gdLst/>
            <a:ahLst/>
            <a:cxnLst/>
            <a:rect l="l" t="t" r="r" b="b"/>
            <a:pathLst>
              <a:path w="134620" h="33654">
                <a:moveTo>
                  <a:pt x="0" y="0"/>
                </a:moveTo>
                <a:lnTo>
                  <a:pt x="44765" y="11214"/>
                </a:lnTo>
                <a:lnTo>
                  <a:pt x="78262" y="22441"/>
                </a:lnTo>
                <a:lnTo>
                  <a:pt x="134417" y="33515"/>
                </a:lnTo>
              </a:path>
            </a:pathLst>
          </a:custGeom>
          <a:ln w="111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7606631" y="5849934"/>
            <a:ext cx="133985" cy="22860"/>
          </a:xfrm>
          <a:custGeom>
            <a:avLst/>
            <a:gdLst/>
            <a:ahLst/>
            <a:cxnLst/>
            <a:rect l="l" t="t" r="r" b="b"/>
            <a:pathLst>
              <a:path w="133984" h="22860">
                <a:moveTo>
                  <a:pt x="0" y="0"/>
                </a:moveTo>
                <a:lnTo>
                  <a:pt x="133959" y="22441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7740590" y="5872376"/>
            <a:ext cx="146050" cy="22860"/>
          </a:xfrm>
          <a:custGeom>
            <a:avLst/>
            <a:gdLst/>
            <a:ahLst/>
            <a:cxnLst/>
            <a:rect l="l" t="t" r="r" b="b"/>
            <a:pathLst>
              <a:path w="146050" h="22860">
                <a:moveTo>
                  <a:pt x="0" y="0"/>
                </a:moveTo>
                <a:lnTo>
                  <a:pt x="67422" y="11217"/>
                </a:lnTo>
                <a:lnTo>
                  <a:pt x="145501" y="22395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7886091" y="5894771"/>
            <a:ext cx="134620" cy="22860"/>
          </a:xfrm>
          <a:custGeom>
            <a:avLst/>
            <a:gdLst/>
            <a:ahLst/>
            <a:cxnLst/>
            <a:rect l="l" t="t" r="r" b="b"/>
            <a:pathLst>
              <a:path w="134620" h="22860">
                <a:moveTo>
                  <a:pt x="0" y="0"/>
                </a:moveTo>
                <a:lnTo>
                  <a:pt x="134417" y="22386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8020508" y="5917157"/>
            <a:ext cx="133985" cy="22860"/>
          </a:xfrm>
          <a:custGeom>
            <a:avLst/>
            <a:gdLst/>
            <a:ahLst/>
            <a:cxnLst/>
            <a:rect l="l" t="t" r="r" b="b"/>
            <a:pathLst>
              <a:path w="133984" h="22860">
                <a:moveTo>
                  <a:pt x="0" y="0"/>
                </a:moveTo>
                <a:lnTo>
                  <a:pt x="133959" y="22383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8154468" y="5939541"/>
            <a:ext cx="134620" cy="11430"/>
          </a:xfrm>
          <a:custGeom>
            <a:avLst/>
            <a:gdLst/>
            <a:ahLst/>
            <a:cxnLst/>
            <a:rect l="l" t="t" r="r" b="b"/>
            <a:pathLst>
              <a:path w="134620" h="11429">
                <a:moveTo>
                  <a:pt x="0" y="0"/>
                </a:moveTo>
                <a:lnTo>
                  <a:pt x="134386" y="11190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8288854" y="5950731"/>
            <a:ext cx="146050" cy="12065"/>
          </a:xfrm>
          <a:custGeom>
            <a:avLst/>
            <a:gdLst/>
            <a:ahLst/>
            <a:cxnLst/>
            <a:rect l="l" t="t" r="r" b="b"/>
            <a:pathLst>
              <a:path w="146050" h="12064">
                <a:moveTo>
                  <a:pt x="0" y="0"/>
                </a:moveTo>
                <a:lnTo>
                  <a:pt x="66994" y="0"/>
                </a:lnTo>
                <a:lnTo>
                  <a:pt x="145501" y="11561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8434355" y="5962292"/>
            <a:ext cx="133985" cy="11430"/>
          </a:xfrm>
          <a:custGeom>
            <a:avLst/>
            <a:gdLst/>
            <a:ahLst/>
            <a:cxnLst/>
            <a:rect l="l" t="t" r="r" b="b"/>
            <a:pathLst>
              <a:path w="133984" h="11429">
                <a:moveTo>
                  <a:pt x="0" y="0"/>
                </a:moveTo>
                <a:lnTo>
                  <a:pt x="66994" y="0"/>
                </a:lnTo>
                <a:lnTo>
                  <a:pt x="111729" y="11193"/>
                </a:lnTo>
                <a:lnTo>
                  <a:pt x="133959" y="11193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8562776" y="5956697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0" y="0"/>
                </a:moveTo>
                <a:lnTo>
                  <a:pt x="0" y="11192"/>
                </a:lnTo>
                <a:lnTo>
                  <a:pt x="22372" y="22384"/>
                </a:lnTo>
                <a:lnTo>
                  <a:pt x="22372" y="111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8618921" y="5967889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8663695" y="5967889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24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8719413" y="5979079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8775252" y="5979079"/>
            <a:ext cx="22860" cy="11430"/>
          </a:xfrm>
          <a:custGeom>
            <a:avLst/>
            <a:gdLst/>
            <a:ahLst/>
            <a:cxnLst/>
            <a:rect l="l" t="t" r="r" b="b"/>
            <a:pathLst>
              <a:path w="22859" h="11429">
                <a:moveTo>
                  <a:pt x="0" y="5595"/>
                </a:moveTo>
                <a:lnTo>
                  <a:pt x="22336" y="5595"/>
                </a:lnTo>
              </a:path>
            </a:pathLst>
          </a:custGeom>
          <a:ln w="12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7472213" y="6421933"/>
            <a:ext cx="134620" cy="33655"/>
          </a:xfrm>
          <a:custGeom>
            <a:avLst/>
            <a:gdLst/>
            <a:ahLst/>
            <a:cxnLst/>
            <a:rect l="l" t="t" r="r" b="b"/>
            <a:pathLst>
              <a:path w="134620" h="33654">
                <a:moveTo>
                  <a:pt x="0" y="0"/>
                </a:moveTo>
                <a:lnTo>
                  <a:pt x="134417" y="33576"/>
                </a:lnTo>
              </a:path>
            </a:pathLst>
          </a:custGeom>
          <a:ln w="111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7606631" y="6455510"/>
            <a:ext cx="133985" cy="22860"/>
          </a:xfrm>
          <a:custGeom>
            <a:avLst/>
            <a:gdLst/>
            <a:ahLst/>
            <a:cxnLst/>
            <a:rect l="l" t="t" r="r" b="b"/>
            <a:pathLst>
              <a:path w="133984" h="22860">
                <a:moveTo>
                  <a:pt x="0" y="0"/>
                </a:moveTo>
                <a:lnTo>
                  <a:pt x="133959" y="22383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7740590" y="6477893"/>
            <a:ext cx="146050" cy="22860"/>
          </a:xfrm>
          <a:custGeom>
            <a:avLst/>
            <a:gdLst/>
            <a:ahLst/>
            <a:cxnLst/>
            <a:rect l="l" t="t" r="r" b="b"/>
            <a:pathLst>
              <a:path w="146050" h="22860">
                <a:moveTo>
                  <a:pt x="0" y="0"/>
                </a:moveTo>
                <a:lnTo>
                  <a:pt x="67422" y="11193"/>
                </a:lnTo>
                <a:lnTo>
                  <a:pt x="145501" y="22383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7886091" y="6500276"/>
            <a:ext cx="134620" cy="22860"/>
          </a:xfrm>
          <a:custGeom>
            <a:avLst/>
            <a:gdLst/>
            <a:ahLst/>
            <a:cxnLst/>
            <a:rect l="l" t="t" r="r" b="b"/>
            <a:pathLst>
              <a:path w="134620" h="22859">
                <a:moveTo>
                  <a:pt x="0" y="0"/>
                </a:moveTo>
                <a:lnTo>
                  <a:pt x="134417" y="22383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8020508" y="6522660"/>
            <a:ext cx="133985" cy="22860"/>
          </a:xfrm>
          <a:custGeom>
            <a:avLst/>
            <a:gdLst/>
            <a:ahLst/>
            <a:cxnLst/>
            <a:rect l="l" t="t" r="r" b="b"/>
            <a:pathLst>
              <a:path w="133984" h="22859">
                <a:moveTo>
                  <a:pt x="0" y="0"/>
                </a:moveTo>
                <a:lnTo>
                  <a:pt x="133959" y="22383"/>
                </a:lnTo>
              </a:path>
            </a:pathLst>
          </a:custGeom>
          <a:ln w="111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8154468" y="6545043"/>
            <a:ext cx="134620" cy="11430"/>
          </a:xfrm>
          <a:custGeom>
            <a:avLst/>
            <a:gdLst/>
            <a:ahLst/>
            <a:cxnLst/>
            <a:rect l="l" t="t" r="r" b="b"/>
            <a:pathLst>
              <a:path w="134620" h="11429">
                <a:moveTo>
                  <a:pt x="0" y="0"/>
                </a:moveTo>
                <a:lnTo>
                  <a:pt x="134386" y="11193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8288854" y="6556236"/>
            <a:ext cx="146050" cy="11430"/>
          </a:xfrm>
          <a:custGeom>
            <a:avLst/>
            <a:gdLst/>
            <a:ahLst/>
            <a:cxnLst/>
            <a:rect l="l" t="t" r="r" b="b"/>
            <a:pathLst>
              <a:path w="146050" h="11429">
                <a:moveTo>
                  <a:pt x="0" y="0"/>
                </a:moveTo>
                <a:lnTo>
                  <a:pt x="66994" y="0"/>
                </a:lnTo>
                <a:lnTo>
                  <a:pt x="145501" y="11202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8434355" y="6567438"/>
            <a:ext cx="133985" cy="11430"/>
          </a:xfrm>
          <a:custGeom>
            <a:avLst/>
            <a:gdLst/>
            <a:ahLst/>
            <a:cxnLst/>
            <a:rect l="l" t="t" r="r" b="b"/>
            <a:pathLst>
              <a:path w="133984" h="11429">
                <a:moveTo>
                  <a:pt x="0" y="0"/>
                </a:moveTo>
                <a:lnTo>
                  <a:pt x="133959" y="11193"/>
                </a:lnTo>
              </a:path>
            </a:pathLst>
          </a:custGeom>
          <a:ln w="111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 txBox="1"/>
          <p:nvPr/>
        </p:nvSpPr>
        <p:spPr>
          <a:xfrm>
            <a:off x="5161017" y="6779351"/>
            <a:ext cx="30734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25" dirty="0">
                <a:latin typeface="Arial"/>
                <a:cs typeface="Arial"/>
              </a:rPr>
              <a:t>,</a:t>
            </a: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5161017" y="6173846"/>
            <a:ext cx="30734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5</a:t>
            </a:r>
            <a:r>
              <a:rPr sz="1150" spc="25" dirty="0">
                <a:latin typeface="Arial"/>
                <a:cs typeface="Arial"/>
              </a:rPr>
              <a:t>,</a:t>
            </a: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5082864" y="5568317"/>
            <a:ext cx="3854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10</a:t>
            </a:r>
            <a:r>
              <a:rPr sz="1150" spc="25" dirty="0">
                <a:latin typeface="Arial"/>
                <a:cs typeface="Arial"/>
              </a:rPr>
              <a:t>,</a:t>
            </a: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5082864" y="4962788"/>
            <a:ext cx="3854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15</a:t>
            </a:r>
            <a:r>
              <a:rPr sz="1150" spc="25" dirty="0">
                <a:latin typeface="Arial"/>
                <a:cs typeface="Arial"/>
              </a:rPr>
              <a:t>,</a:t>
            </a: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5" name="object 365"/>
          <p:cNvSpPr txBox="1"/>
          <p:nvPr/>
        </p:nvSpPr>
        <p:spPr>
          <a:xfrm>
            <a:off x="5082864" y="4357700"/>
            <a:ext cx="3854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20</a:t>
            </a:r>
            <a:r>
              <a:rPr sz="1150" spc="25" dirty="0">
                <a:latin typeface="Arial"/>
                <a:cs typeface="Arial"/>
              </a:rPr>
              <a:t>,</a:t>
            </a:r>
            <a:r>
              <a:rPr sz="1150" spc="-35" dirty="0">
                <a:latin typeface="Arial"/>
                <a:cs typeface="Arial"/>
              </a:rPr>
              <a:t>0</a:t>
            </a: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6" name="object 366"/>
          <p:cNvSpPr txBox="1"/>
          <p:nvPr/>
        </p:nvSpPr>
        <p:spPr>
          <a:xfrm>
            <a:off x="5519051" y="6992380"/>
            <a:ext cx="10668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10" dirty="0"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7" name="object 367"/>
          <p:cNvSpPr txBox="1"/>
          <p:nvPr/>
        </p:nvSpPr>
        <p:spPr>
          <a:xfrm>
            <a:off x="6022246" y="6992380"/>
            <a:ext cx="1822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20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8" name="object 368"/>
          <p:cNvSpPr txBox="1"/>
          <p:nvPr/>
        </p:nvSpPr>
        <p:spPr>
          <a:xfrm>
            <a:off x="6559266" y="6992380"/>
            <a:ext cx="1822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40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69" name="object 369"/>
          <p:cNvSpPr txBox="1"/>
          <p:nvPr/>
        </p:nvSpPr>
        <p:spPr>
          <a:xfrm>
            <a:off x="7107084" y="6992380"/>
            <a:ext cx="1822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60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0" name="object 370"/>
          <p:cNvSpPr txBox="1"/>
          <p:nvPr/>
        </p:nvSpPr>
        <p:spPr>
          <a:xfrm>
            <a:off x="7644248" y="6992380"/>
            <a:ext cx="182245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80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1" name="object 371"/>
          <p:cNvSpPr txBox="1"/>
          <p:nvPr/>
        </p:nvSpPr>
        <p:spPr>
          <a:xfrm>
            <a:off x="8158587" y="6992380"/>
            <a:ext cx="260350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spc="-35" dirty="0">
                <a:latin typeface="Arial"/>
                <a:cs typeface="Arial"/>
              </a:rPr>
              <a:t>100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2" name="object 372"/>
          <p:cNvSpPr/>
          <p:nvPr/>
        </p:nvSpPr>
        <p:spPr>
          <a:xfrm>
            <a:off x="4966778" y="4201666"/>
            <a:ext cx="4653280" cy="3117215"/>
          </a:xfrm>
          <a:custGeom>
            <a:avLst/>
            <a:gdLst/>
            <a:ahLst/>
            <a:cxnLst/>
            <a:rect l="l" t="t" r="r" b="b"/>
            <a:pathLst>
              <a:path w="4653280" h="3117215">
                <a:moveTo>
                  <a:pt x="0" y="0"/>
                </a:moveTo>
                <a:lnTo>
                  <a:pt x="4653026" y="0"/>
                </a:lnTo>
                <a:lnTo>
                  <a:pt x="4653026" y="3117141"/>
                </a:lnTo>
                <a:lnTo>
                  <a:pt x="0" y="3117141"/>
                </a:lnTo>
                <a:lnTo>
                  <a:pt x="0" y="0"/>
                </a:lnTo>
              </a:path>
            </a:pathLst>
          </a:custGeom>
          <a:ln w="111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 txBox="1"/>
          <p:nvPr/>
        </p:nvSpPr>
        <p:spPr>
          <a:xfrm>
            <a:off x="8706703" y="5810299"/>
            <a:ext cx="808355" cy="1352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132715" algn="just">
              <a:lnSpc>
                <a:spcPct val="1209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N/Q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/Q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Arial"/>
                <a:cs typeface="Arial"/>
              </a:rPr>
              <a:t>FN/Q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60705" algn="l"/>
              </a:tabLst>
            </a:pPr>
            <a:r>
              <a:rPr sz="1150" spc="-35" dirty="0">
                <a:latin typeface="Arial"/>
                <a:cs typeface="Arial"/>
              </a:rPr>
              <a:t>12</a:t>
            </a:r>
            <a:r>
              <a:rPr sz="1150" spc="-10" dirty="0">
                <a:latin typeface="Arial"/>
                <a:cs typeface="Arial"/>
              </a:rPr>
              <a:t>0</a:t>
            </a:r>
            <a:r>
              <a:rPr sz="1150" dirty="0">
                <a:latin typeface="Times New Roman"/>
                <a:cs typeface="Times New Roman"/>
              </a:rPr>
              <a:t>	</a:t>
            </a:r>
            <a:r>
              <a:rPr sz="1150" spc="-35" dirty="0">
                <a:latin typeface="Arial"/>
                <a:cs typeface="Arial"/>
              </a:rPr>
              <a:t>140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4" name="object 374"/>
          <p:cNvSpPr txBox="1"/>
          <p:nvPr/>
        </p:nvSpPr>
        <p:spPr>
          <a:xfrm>
            <a:off x="1301180" y="5483573"/>
            <a:ext cx="339489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rné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75" name="object 375"/>
          <p:cNvSpPr txBox="1"/>
          <p:nvPr/>
        </p:nvSpPr>
        <p:spPr>
          <a:xfrm>
            <a:off x="5033247" y="2139533"/>
            <a:ext cx="307216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Celkové náklady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76" name="object 376"/>
          <p:cNvSpPr txBox="1"/>
          <p:nvPr/>
        </p:nvSpPr>
        <p:spPr>
          <a:xfrm>
            <a:off x="4254503" y="1813737"/>
            <a:ext cx="3549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7" name="object 377"/>
          <p:cNvSpPr txBox="1"/>
          <p:nvPr/>
        </p:nvSpPr>
        <p:spPr>
          <a:xfrm>
            <a:off x="4254503" y="2580560"/>
            <a:ext cx="3429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VN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8" name="object 378"/>
          <p:cNvSpPr txBox="1"/>
          <p:nvPr/>
        </p:nvSpPr>
        <p:spPr>
          <a:xfrm>
            <a:off x="4254503" y="3345608"/>
            <a:ext cx="331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Využití informací o VN a FN v praxi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891905" cy="4898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Schopnost zobrazení variantního vývoje – reakce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na neurčitost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Základem pro</a:t>
            </a:r>
            <a:endParaRPr sz="32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1170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Dynamická kalkulace</a:t>
            </a:r>
            <a:endParaRPr sz="28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Variantní rozpočtování</a:t>
            </a:r>
            <a:endParaRPr sz="28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875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Zero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budgeting</a:t>
            </a:r>
            <a:endParaRPr sz="28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ABC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28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  <a:tab pos="528002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Úlohy na existující kapacitČ	-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CVP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(kapitola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17)</a:t>
            </a:r>
            <a:endParaRPr sz="2800" dirty="0">
              <a:latin typeface="Arial"/>
              <a:cs typeface="Arial"/>
            </a:endParaRPr>
          </a:p>
          <a:p>
            <a:pPr marL="770255" indent="-35687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7089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Analýza bodu zvratu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Relevantní a irelevantní náklady;</a:t>
            </a:r>
          </a:p>
          <a:p>
            <a:pPr marL="12700">
              <a:lnSpc>
                <a:spcPts val="4590"/>
              </a:lnSpc>
            </a:pPr>
            <a:r>
              <a:rPr dirty="0"/>
              <a:t>rozdílové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191500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Posouzení, které náklady budou rozhodnutím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67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(realizovanou variantou)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9809" y="3348030"/>
            <a:ext cx="7056755" cy="820738"/>
          </a:xfrm>
          <a:prstGeom prst="rect">
            <a:avLst/>
          </a:prstGeom>
          <a:solidFill>
            <a:srgbClr val="2C2CB8"/>
          </a:solidFill>
          <a:ln w="2844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45"/>
              </a:lnSpc>
            </a:pP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se náklad v závislosti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zných</a:t>
            </a:r>
            <a:endParaRPr sz="2800" dirty="0">
              <a:latin typeface="Arial"/>
              <a:cs typeface="Arial"/>
            </a:endParaRPr>
          </a:p>
          <a:p>
            <a:pPr algn="ctr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variantách zvažovaného rozhodnutí?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79504" y="5464171"/>
            <a:ext cx="2592705" cy="820738"/>
          </a:xfrm>
          <a:prstGeom prst="rect">
            <a:avLst/>
          </a:prstGeom>
          <a:solidFill>
            <a:srgbClr val="2C2CB8"/>
          </a:solidFill>
          <a:ln w="2844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relevantní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6580" y="5464171"/>
            <a:ext cx="2736850" cy="820738"/>
          </a:xfrm>
          <a:prstGeom prst="rect">
            <a:avLst/>
          </a:prstGeom>
          <a:solidFill>
            <a:srgbClr val="2C2CB8"/>
          </a:solidFill>
          <a:ln w="2844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irelevantní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33874" y="4235439"/>
            <a:ext cx="2249805" cy="1228725"/>
          </a:xfrm>
          <a:custGeom>
            <a:avLst/>
            <a:gdLst/>
            <a:ahLst/>
            <a:cxnLst/>
            <a:rect l="l" t="t" r="r" b="b"/>
            <a:pathLst>
              <a:path w="2249804" h="1228725">
                <a:moveTo>
                  <a:pt x="28456" y="1143387"/>
                </a:moveTo>
                <a:lnTo>
                  <a:pt x="0" y="1143387"/>
                </a:lnTo>
                <a:lnTo>
                  <a:pt x="42553" y="1228731"/>
                </a:lnTo>
                <a:lnTo>
                  <a:pt x="78111" y="1157615"/>
                </a:lnTo>
                <a:lnTo>
                  <a:pt x="28456" y="1157615"/>
                </a:lnTo>
                <a:lnTo>
                  <a:pt x="28456" y="1143387"/>
                </a:lnTo>
                <a:close/>
              </a:path>
              <a:path w="2249804" h="1228725">
                <a:moveTo>
                  <a:pt x="2220720" y="600212"/>
                </a:moveTo>
                <a:lnTo>
                  <a:pt x="34802" y="600212"/>
                </a:lnTo>
                <a:lnTo>
                  <a:pt x="28456" y="606558"/>
                </a:lnTo>
                <a:lnTo>
                  <a:pt x="28456" y="1157615"/>
                </a:lnTo>
                <a:lnTo>
                  <a:pt x="56768" y="1157615"/>
                </a:lnTo>
                <a:lnTo>
                  <a:pt x="56768" y="628537"/>
                </a:lnTo>
                <a:lnTo>
                  <a:pt x="42553" y="628537"/>
                </a:lnTo>
                <a:lnTo>
                  <a:pt x="56768" y="614309"/>
                </a:lnTo>
                <a:lnTo>
                  <a:pt x="2220720" y="614309"/>
                </a:lnTo>
                <a:lnTo>
                  <a:pt x="2220720" y="600212"/>
                </a:lnTo>
                <a:close/>
              </a:path>
              <a:path w="2249804" h="1228725">
                <a:moveTo>
                  <a:pt x="85225" y="1143387"/>
                </a:moveTo>
                <a:lnTo>
                  <a:pt x="56768" y="1143387"/>
                </a:lnTo>
                <a:lnTo>
                  <a:pt x="56768" y="1157615"/>
                </a:lnTo>
                <a:lnTo>
                  <a:pt x="78111" y="1157615"/>
                </a:lnTo>
                <a:lnTo>
                  <a:pt x="85225" y="1143387"/>
                </a:lnTo>
                <a:close/>
              </a:path>
              <a:path w="2249804" h="1228725">
                <a:moveTo>
                  <a:pt x="56768" y="614309"/>
                </a:moveTo>
                <a:lnTo>
                  <a:pt x="42553" y="628537"/>
                </a:lnTo>
                <a:lnTo>
                  <a:pt x="56768" y="628537"/>
                </a:lnTo>
                <a:lnTo>
                  <a:pt x="56768" y="614309"/>
                </a:lnTo>
                <a:close/>
              </a:path>
              <a:path w="2249804" h="1228725">
                <a:moveTo>
                  <a:pt x="2249189" y="600212"/>
                </a:moveTo>
                <a:lnTo>
                  <a:pt x="2234955" y="600212"/>
                </a:lnTo>
                <a:lnTo>
                  <a:pt x="2220720" y="614309"/>
                </a:lnTo>
                <a:lnTo>
                  <a:pt x="56768" y="614309"/>
                </a:lnTo>
                <a:lnTo>
                  <a:pt x="56768" y="628537"/>
                </a:lnTo>
                <a:lnTo>
                  <a:pt x="2242818" y="628537"/>
                </a:lnTo>
                <a:lnTo>
                  <a:pt x="2249189" y="622179"/>
                </a:lnTo>
                <a:lnTo>
                  <a:pt x="2249189" y="600212"/>
                </a:lnTo>
                <a:close/>
              </a:path>
              <a:path w="2249804" h="1228725">
                <a:moveTo>
                  <a:pt x="2249189" y="0"/>
                </a:moveTo>
                <a:lnTo>
                  <a:pt x="2220720" y="0"/>
                </a:lnTo>
                <a:lnTo>
                  <a:pt x="2220720" y="614309"/>
                </a:lnTo>
                <a:lnTo>
                  <a:pt x="2234955" y="600212"/>
                </a:lnTo>
                <a:lnTo>
                  <a:pt x="2249189" y="600212"/>
                </a:lnTo>
                <a:lnTo>
                  <a:pt x="22491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54595" y="4235439"/>
            <a:ext cx="2473325" cy="1228725"/>
          </a:xfrm>
          <a:custGeom>
            <a:avLst/>
            <a:gdLst/>
            <a:ahLst/>
            <a:cxnLst/>
            <a:rect l="l" t="t" r="r" b="b"/>
            <a:pathLst>
              <a:path w="2473325" h="1228725">
                <a:moveTo>
                  <a:pt x="2416180" y="1143387"/>
                </a:moveTo>
                <a:lnTo>
                  <a:pt x="2387742" y="1143387"/>
                </a:lnTo>
                <a:lnTo>
                  <a:pt x="2430414" y="1228731"/>
                </a:lnTo>
                <a:lnTo>
                  <a:pt x="2465972" y="1157615"/>
                </a:lnTo>
                <a:lnTo>
                  <a:pt x="2416180" y="1157615"/>
                </a:lnTo>
                <a:lnTo>
                  <a:pt x="2416180" y="1143387"/>
                </a:lnTo>
                <a:close/>
              </a:path>
              <a:path w="2473325" h="1228725">
                <a:moveTo>
                  <a:pt x="2416180" y="614309"/>
                </a:moveTo>
                <a:lnTo>
                  <a:pt x="2416180" y="1157615"/>
                </a:lnTo>
                <a:lnTo>
                  <a:pt x="2444617" y="1157615"/>
                </a:lnTo>
                <a:lnTo>
                  <a:pt x="2444617" y="628537"/>
                </a:lnTo>
                <a:lnTo>
                  <a:pt x="2430414" y="628537"/>
                </a:lnTo>
                <a:lnTo>
                  <a:pt x="2416180" y="614309"/>
                </a:lnTo>
                <a:close/>
              </a:path>
              <a:path w="2473325" h="1228725">
                <a:moveTo>
                  <a:pt x="2473086" y="1143387"/>
                </a:moveTo>
                <a:lnTo>
                  <a:pt x="2444617" y="1143387"/>
                </a:lnTo>
                <a:lnTo>
                  <a:pt x="2444617" y="1157615"/>
                </a:lnTo>
                <a:lnTo>
                  <a:pt x="2465972" y="1157615"/>
                </a:lnTo>
                <a:lnTo>
                  <a:pt x="2473086" y="1143387"/>
                </a:lnTo>
                <a:close/>
              </a:path>
              <a:path w="2473325" h="1228725">
                <a:moveTo>
                  <a:pt x="28468" y="0"/>
                </a:moveTo>
                <a:lnTo>
                  <a:pt x="0" y="0"/>
                </a:lnTo>
                <a:lnTo>
                  <a:pt x="0" y="622179"/>
                </a:lnTo>
                <a:lnTo>
                  <a:pt x="6370" y="628537"/>
                </a:lnTo>
                <a:lnTo>
                  <a:pt x="2416180" y="628537"/>
                </a:lnTo>
                <a:lnTo>
                  <a:pt x="2416180" y="614309"/>
                </a:lnTo>
                <a:lnTo>
                  <a:pt x="28468" y="614309"/>
                </a:lnTo>
                <a:lnTo>
                  <a:pt x="14234" y="600212"/>
                </a:lnTo>
                <a:lnTo>
                  <a:pt x="28468" y="600212"/>
                </a:lnTo>
                <a:lnTo>
                  <a:pt x="28468" y="0"/>
                </a:lnTo>
                <a:close/>
              </a:path>
              <a:path w="2473325" h="1228725">
                <a:moveTo>
                  <a:pt x="2438278" y="600212"/>
                </a:moveTo>
                <a:lnTo>
                  <a:pt x="28468" y="600212"/>
                </a:lnTo>
                <a:lnTo>
                  <a:pt x="28468" y="614309"/>
                </a:lnTo>
                <a:lnTo>
                  <a:pt x="2416180" y="614309"/>
                </a:lnTo>
                <a:lnTo>
                  <a:pt x="2430414" y="628537"/>
                </a:lnTo>
                <a:lnTo>
                  <a:pt x="2444617" y="628537"/>
                </a:lnTo>
                <a:lnTo>
                  <a:pt x="2444617" y="606558"/>
                </a:lnTo>
                <a:lnTo>
                  <a:pt x="2438278" y="600212"/>
                </a:lnTo>
                <a:close/>
              </a:path>
              <a:path w="2473325" h="1228725">
                <a:moveTo>
                  <a:pt x="28468" y="600212"/>
                </a:moveTo>
                <a:lnTo>
                  <a:pt x="14234" y="600212"/>
                </a:lnTo>
                <a:lnTo>
                  <a:pt x="28468" y="614309"/>
                </a:lnTo>
                <a:lnTo>
                  <a:pt x="28468" y="6002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Význam a struktura členění nákladů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722995" cy="310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Účelová potřeba pro členění nákladů -</a:t>
            </a:r>
            <a:r>
              <a:rPr lang="cs-CZ" sz="3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řešení</a:t>
            </a:r>
            <a:endParaRPr lang="cs-CZ" sz="3200" dirty="0" smtClean="0">
              <a:latin typeface="Arial"/>
              <a:cs typeface="Arial"/>
            </a:endParaRPr>
          </a:p>
          <a:p>
            <a:pPr marL="12700" indent="360680">
              <a:lnSpc>
                <a:spcPts val="3700"/>
              </a:lnSpc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různých rozhodovacích úloh</a:t>
            </a:r>
            <a:endParaRPr lang="cs-CZ" sz="32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Členění</a:t>
            </a:r>
            <a:endParaRPr lang="cs-CZ" sz="3200" dirty="0" smtClean="0">
              <a:latin typeface="Arial"/>
              <a:cs typeface="Arial"/>
            </a:endParaRPr>
          </a:p>
          <a:p>
            <a:pPr marL="995680" indent="-584200">
              <a:lnSpc>
                <a:spcPts val="3245"/>
              </a:lnSpc>
              <a:spcBef>
                <a:spcPts val="1170"/>
              </a:spcBef>
              <a:buClr>
                <a:srgbClr val="FFFFFF"/>
              </a:buClr>
              <a:buFont typeface="Arial"/>
              <a:buChar char="•"/>
              <a:tabLst>
                <a:tab pos="99631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Pro řízení podnikatelského procesu, o jehož</a:t>
            </a:r>
            <a:endParaRPr lang="cs-CZ" sz="2800" dirty="0" smtClean="0">
              <a:latin typeface="Arial"/>
              <a:cs typeface="Arial"/>
            </a:endParaRPr>
          </a:p>
          <a:p>
            <a:pPr marL="995680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základních parametrech již bylo rozhodnuto (NÚ)</a:t>
            </a:r>
            <a:endParaRPr lang="cs-CZ" sz="2800" dirty="0" smtClean="0">
              <a:latin typeface="Arial"/>
              <a:cs typeface="Arial"/>
            </a:endParaRPr>
          </a:p>
          <a:p>
            <a:pPr marL="995680" indent="-58420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99631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Pro rozhodování o budoucích variantách</a:t>
            </a:r>
            <a:endParaRPr lang="cs-CZ"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603"/>
          </a:xfrm>
          <a:prstGeom prst="rect">
            <a:avLst/>
          </a:prstGeom>
        </p:spPr>
        <p:txBody>
          <a:bodyPr vert="horz" wrap="square" lIns="0" tIns="27139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Oportunitní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106" y="1808378"/>
            <a:ext cx="8658860" cy="31290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181610" indent="-33782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Konkrétní výdej majetku za účelem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hodnocení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 jedné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podnikatelské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aktivit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znemožňuje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jiným,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alternativním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sobem</a:t>
            </a:r>
            <a:endParaRPr sz="28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"Ušlé" výnosy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, o které se podnik připravuje tím,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určitou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alternativu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dalšího rozvoje neuskutečňuje</a:t>
            </a:r>
            <a:endParaRPr sz="28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Oportunitní výnosy představují náklady, kterým se podnik tím, že určitou alternativu dalšího vývoje neuskutečňuje, vyhýbá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Náklady</a:t>
            </a:r>
            <a:r>
              <a:rPr spc="-5" dirty="0"/>
              <a:t> </a:t>
            </a:r>
            <a:r>
              <a:rPr spc="-15" dirty="0"/>
              <a:t>v</a:t>
            </a:r>
            <a:r>
              <a:rPr spc="-25" dirty="0"/>
              <a:t>ázané</a:t>
            </a:r>
            <a:r>
              <a:rPr spc="10" dirty="0"/>
              <a:t> </a:t>
            </a:r>
            <a:r>
              <a:rPr spc="-20" dirty="0"/>
              <a:t>k</a:t>
            </a:r>
            <a:r>
              <a:rPr spc="-5" dirty="0"/>
              <a:t> </a:t>
            </a:r>
            <a:r>
              <a:rPr spc="-20" dirty="0"/>
              <a:t>rozhodnutí</a:t>
            </a:r>
          </a:p>
        </p:txBody>
      </p:sp>
      <p:sp>
        <p:nvSpPr>
          <p:cNvPr id="3" name="object 3"/>
          <p:cNvSpPr/>
          <p:nvPr/>
        </p:nvSpPr>
        <p:spPr>
          <a:xfrm>
            <a:off x="4700656" y="3273409"/>
            <a:ext cx="2127250" cy="3093085"/>
          </a:xfrm>
          <a:custGeom>
            <a:avLst/>
            <a:gdLst/>
            <a:ahLst/>
            <a:cxnLst/>
            <a:rect l="l" t="t" r="r" b="b"/>
            <a:pathLst>
              <a:path w="2127250" h="3093085">
                <a:moveTo>
                  <a:pt x="0" y="3092470"/>
                </a:moveTo>
                <a:lnTo>
                  <a:pt x="2127254" y="3092470"/>
                </a:lnTo>
                <a:lnTo>
                  <a:pt x="2127254" y="0"/>
                </a:lnTo>
                <a:lnTo>
                  <a:pt x="0" y="0"/>
                </a:lnTo>
                <a:lnTo>
                  <a:pt x="0" y="3092470"/>
                </a:lnTo>
                <a:close/>
              </a:path>
            </a:pathLst>
          </a:custGeom>
          <a:solidFill>
            <a:srgbClr val="7878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00656" y="3273409"/>
            <a:ext cx="2127250" cy="3093085"/>
          </a:xfrm>
          <a:custGeom>
            <a:avLst/>
            <a:gdLst/>
            <a:ahLst/>
            <a:cxnLst/>
            <a:rect l="l" t="t" r="r" b="b"/>
            <a:pathLst>
              <a:path w="2127250" h="3093085">
                <a:moveTo>
                  <a:pt x="0" y="3092470"/>
                </a:moveTo>
                <a:lnTo>
                  <a:pt x="2127254" y="3092470"/>
                </a:lnTo>
                <a:lnTo>
                  <a:pt x="2127254" y="0"/>
                </a:lnTo>
                <a:lnTo>
                  <a:pt x="0" y="0"/>
                </a:lnTo>
                <a:lnTo>
                  <a:pt x="0" y="3092470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9259" y="4048134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6796" y="4142630"/>
            <a:ext cx="5473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100</a:t>
            </a:r>
            <a:r>
              <a:rPr sz="1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9259" y="4432304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26796" y="4526932"/>
            <a:ext cx="4470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80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9259" y="4819650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6796" y="4914410"/>
            <a:ext cx="4470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60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9259" y="5205353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26796" y="5300236"/>
            <a:ext cx="4470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40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9259" y="5592699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26796" y="5687586"/>
            <a:ext cx="4470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20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9259" y="5980115"/>
            <a:ext cx="8698230" cy="387350"/>
          </a:xfrm>
          <a:custGeom>
            <a:avLst/>
            <a:gdLst/>
            <a:ahLst/>
            <a:cxnLst/>
            <a:rect l="l" t="t" r="r" b="b"/>
            <a:pathLst>
              <a:path w="8698230" h="387350">
                <a:moveTo>
                  <a:pt x="0" y="387345"/>
                </a:moveTo>
                <a:lnTo>
                  <a:pt x="8697864" y="387345"/>
                </a:lnTo>
                <a:lnTo>
                  <a:pt x="8697864" y="0"/>
                </a:lnTo>
                <a:lnTo>
                  <a:pt x="0" y="0"/>
                </a:lnTo>
                <a:lnTo>
                  <a:pt x="0" y="387345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26796" y="6075064"/>
            <a:ext cx="3454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r>
              <a:rPr sz="1600" spc="-15" dirty="0">
                <a:solidFill>
                  <a:srgbClr val="FFFFFF"/>
                </a:solidFill>
                <a:latin typeface="Times New Roman"/>
                <a:cs typeface="Times New Roman"/>
              </a:rPr>
              <a:t> %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71498" y="4185750"/>
            <a:ext cx="1661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Nákl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dy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vá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ané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71498" y="4441783"/>
            <a:ext cx="10166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rozhodnutí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84103" y="5729944"/>
            <a:ext cx="10960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1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na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ož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né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484103" y="5985977"/>
            <a:ext cx="7505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nák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ady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93904" y="4041769"/>
            <a:ext cx="1905" cy="2329180"/>
          </a:xfrm>
          <a:custGeom>
            <a:avLst/>
            <a:gdLst/>
            <a:ahLst/>
            <a:cxnLst/>
            <a:rect l="l" t="t" r="r" b="b"/>
            <a:pathLst>
              <a:path w="1905" h="2329179">
                <a:moveTo>
                  <a:pt x="0" y="2328870"/>
                </a:moveTo>
                <a:lnTo>
                  <a:pt x="1523" y="0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7676" y="3273406"/>
            <a:ext cx="1542560" cy="774700"/>
          </a:xfrm>
          <a:custGeom>
            <a:avLst/>
            <a:gdLst/>
            <a:ahLst/>
            <a:cxnLst/>
            <a:rect l="l" t="t" r="r" b="b"/>
            <a:pathLst>
              <a:path w="1831975" h="774700">
                <a:moveTo>
                  <a:pt x="0" y="774704"/>
                </a:moveTo>
                <a:lnTo>
                  <a:pt x="1831979" y="774704"/>
                </a:lnTo>
                <a:lnTo>
                  <a:pt x="1831979" y="0"/>
                </a:lnTo>
                <a:lnTo>
                  <a:pt x="0" y="0"/>
                </a:lnTo>
                <a:lnTo>
                  <a:pt x="0" y="774704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61446" y="3538418"/>
            <a:ext cx="8013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Nákl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dy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95546" y="3273406"/>
            <a:ext cx="2707005" cy="774700"/>
          </a:xfrm>
          <a:custGeom>
            <a:avLst/>
            <a:gdLst/>
            <a:ahLst/>
            <a:cxnLst/>
            <a:rect l="l" t="t" r="r" b="b"/>
            <a:pathLst>
              <a:path w="2707004" h="774700">
                <a:moveTo>
                  <a:pt x="0" y="774704"/>
                </a:moveTo>
                <a:lnTo>
                  <a:pt x="2706623" y="774704"/>
                </a:lnTo>
                <a:lnTo>
                  <a:pt x="2706623" y="0"/>
                </a:lnTo>
                <a:lnTo>
                  <a:pt x="0" y="0"/>
                </a:lnTo>
                <a:lnTo>
                  <a:pt x="0" y="774704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077975" y="3410910"/>
            <a:ext cx="25406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Výzku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vývoj a te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hni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ká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02232" y="3666942"/>
            <a:ext cx="14897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přípr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va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výroby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700656" y="3273406"/>
            <a:ext cx="2127250" cy="774700"/>
          </a:xfrm>
          <a:custGeom>
            <a:avLst/>
            <a:gdLst/>
            <a:ahLst/>
            <a:cxnLst/>
            <a:rect l="l" t="t" r="r" b="b"/>
            <a:pathLst>
              <a:path w="2127250" h="774700">
                <a:moveTo>
                  <a:pt x="0" y="774704"/>
                </a:moveTo>
                <a:lnTo>
                  <a:pt x="2127254" y="774704"/>
                </a:lnTo>
                <a:lnTo>
                  <a:pt x="2127254" y="0"/>
                </a:lnTo>
                <a:lnTo>
                  <a:pt x="0" y="0"/>
                </a:lnTo>
                <a:lnTo>
                  <a:pt x="0" y="774704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815589" y="3410910"/>
            <a:ext cx="1897380" cy="520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9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sobování,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výroba,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ts val="209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prodej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826239" y="3273406"/>
            <a:ext cx="2320925" cy="774700"/>
          </a:xfrm>
          <a:custGeom>
            <a:avLst/>
            <a:gdLst/>
            <a:ahLst/>
            <a:cxnLst/>
            <a:rect l="l" t="t" r="r" b="b"/>
            <a:pathLst>
              <a:path w="2320925" h="774700">
                <a:moveTo>
                  <a:pt x="0" y="774704"/>
                </a:moveTo>
                <a:lnTo>
                  <a:pt x="2320933" y="774704"/>
                </a:lnTo>
                <a:lnTo>
                  <a:pt x="2320933" y="0"/>
                </a:lnTo>
                <a:lnTo>
                  <a:pt x="0" y="0"/>
                </a:lnTo>
                <a:lnTo>
                  <a:pt x="0" y="774704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904487" y="3538418"/>
            <a:ext cx="163068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Povýrobní</a:t>
            </a:r>
            <a:r>
              <a:rPr sz="1800" spc="-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apa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995546" y="4048109"/>
            <a:ext cx="7152005" cy="2320925"/>
          </a:xfrm>
          <a:custGeom>
            <a:avLst/>
            <a:gdLst/>
            <a:ahLst/>
            <a:cxnLst/>
            <a:rect l="l" t="t" r="r" b="b"/>
            <a:pathLst>
              <a:path w="7152005" h="2320925">
                <a:moveTo>
                  <a:pt x="0" y="2320936"/>
                </a:moveTo>
                <a:lnTo>
                  <a:pt x="113611" y="2219436"/>
                </a:lnTo>
                <a:lnTo>
                  <a:pt x="227549" y="2118154"/>
                </a:lnTo>
                <a:lnTo>
                  <a:pt x="342139" y="2017307"/>
                </a:lnTo>
                <a:lnTo>
                  <a:pt x="457707" y="1917113"/>
                </a:lnTo>
                <a:lnTo>
                  <a:pt x="574581" y="1817788"/>
                </a:lnTo>
                <a:lnTo>
                  <a:pt x="693085" y="1719552"/>
                </a:lnTo>
                <a:lnTo>
                  <a:pt x="813545" y="1622621"/>
                </a:lnTo>
                <a:lnTo>
                  <a:pt x="936289" y="1527212"/>
                </a:lnTo>
                <a:lnTo>
                  <a:pt x="1061642" y="1433544"/>
                </a:lnTo>
                <a:lnTo>
                  <a:pt x="1189930" y="1341834"/>
                </a:lnTo>
                <a:lnTo>
                  <a:pt x="1321479" y="1252300"/>
                </a:lnTo>
                <a:lnTo>
                  <a:pt x="1456616" y="1165158"/>
                </a:lnTo>
                <a:lnTo>
                  <a:pt x="1595666" y="1080627"/>
                </a:lnTo>
                <a:lnTo>
                  <a:pt x="1738956" y="998924"/>
                </a:lnTo>
                <a:lnTo>
                  <a:pt x="1886812" y="920266"/>
                </a:lnTo>
                <a:lnTo>
                  <a:pt x="2039560" y="844872"/>
                </a:lnTo>
                <a:lnTo>
                  <a:pt x="2197526" y="772959"/>
                </a:lnTo>
                <a:lnTo>
                  <a:pt x="2361036" y="704743"/>
                </a:lnTo>
                <a:lnTo>
                  <a:pt x="2530416" y="640444"/>
                </a:lnTo>
                <a:lnTo>
                  <a:pt x="2705993" y="580278"/>
                </a:lnTo>
                <a:lnTo>
                  <a:pt x="2894296" y="524389"/>
                </a:lnTo>
                <a:lnTo>
                  <a:pt x="3100095" y="472634"/>
                </a:lnTo>
                <a:lnTo>
                  <a:pt x="3321068" y="424796"/>
                </a:lnTo>
                <a:lnTo>
                  <a:pt x="3554897" y="380656"/>
                </a:lnTo>
                <a:lnTo>
                  <a:pt x="3799261" y="339998"/>
                </a:lnTo>
                <a:lnTo>
                  <a:pt x="4051840" y="302603"/>
                </a:lnTo>
                <a:lnTo>
                  <a:pt x="4310317" y="268255"/>
                </a:lnTo>
                <a:lnTo>
                  <a:pt x="4572369" y="236735"/>
                </a:lnTo>
                <a:lnTo>
                  <a:pt x="4835679" y="207828"/>
                </a:lnTo>
                <a:lnTo>
                  <a:pt x="5097926" y="181314"/>
                </a:lnTo>
                <a:lnTo>
                  <a:pt x="5356790" y="156976"/>
                </a:lnTo>
                <a:lnTo>
                  <a:pt x="5609953" y="134598"/>
                </a:lnTo>
                <a:lnTo>
                  <a:pt x="5855094" y="113961"/>
                </a:lnTo>
                <a:lnTo>
                  <a:pt x="6089893" y="94848"/>
                </a:lnTo>
                <a:lnTo>
                  <a:pt x="6312032" y="77042"/>
                </a:lnTo>
                <a:lnTo>
                  <a:pt x="6519190" y="60325"/>
                </a:lnTo>
                <a:lnTo>
                  <a:pt x="6709047" y="44480"/>
                </a:lnTo>
                <a:lnTo>
                  <a:pt x="6879285" y="29289"/>
                </a:lnTo>
                <a:lnTo>
                  <a:pt x="7027583" y="14534"/>
                </a:lnTo>
                <a:lnTo>
                  <a:pt x="7151622" y="0"/>
                </a:lnTo>
              </a:path>
            </a:pathLst>
          </a:custGeom>
          <a:ln w="1908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2375" y="4623185"/>
            <a:ext cx="199390" cy="390525"/>
          </a:xfrm>
          <a:custGeom>
            <a:avLst/>
            <a:gdLst/>
            <a:ahLst/>
            <a:cxnLst/>
            <a:rect l="l" t="t" r="r" b="b"/>
            <a:pathLst>
              <a:path w="199389" h="390525">
                <a:moveTo>
                  <a:pt x="159548" y="324789"/>
                </a:moveTo>
                <a:lnTo>
                  <a:pt x="131216" y="338958"/>
                </a:lnTo>
                <a:lnTo>
                  <a:pt x="199278" y="390143"/>
                </a:lnTo>
                <a:lnTo>
                  <a:pt x="199278" y="336160"/>
                </a:lnTo>
                <a:lnTo>
                  <a:pt x="165232" y="336160"/>
                </a:lnTo>
                <a:lnTo>
                  <a:pt x="159548" y="324789"/>
                </a:lnTo>
                <a:close/>
              </a:path>
              <a:path w="199389" h="390525">
                <a:moveTo>
                  <a:pt x="170972" y="319075"/>
                </a:moveTo>
                <a:lnTo>
                  <a:pt x="159548" y="324789"/>
                </a:lnTo>
                <a:lnTo>
                  <a:pt x="165232" y="336160"/>
                </a:lnTo>
                <a:lnTo>
                  <a:pt x="176662" y="330445"/>
                </a:lnTo>
                <a:lnTo>
                  <a:pt x="170972" y="319075"/>
                </a:lnTo>
                <a:close/>
              </a:path>
              <a:path w="199389" h="390525">
                <a:moveTo>
                  <a:pt x="199278" y="304918"/>
                </a:moveTo>
                <a:lnTo>
                  <a:pt x="170972" y="319075"/>
                </a:lnTo>
                <a:lnTo>
                  <a:pt x="176662" y="330445"/>
                </a:lnTo>
                <a:lnTo>
                  <a:pt x="165232" y="336160"/>
                </a:lnTo>
                <a:lnTo>
                  <a:pt x="199278" y="336160"/>
                </a:lnTo>
                <a:lnTo>
                  <a:pt x="199278" y="304918"/>
                </a:lnTo>
                <a:close/>
              </a:path>
              <a:path w="199389" h="390525">
                <a:moveTo>
                  <a:pt x="11308" y="0"/>
                </a:moveTo>
                <a:lnTo>
                  <a:pt x="0" y="5583"/>
                </a:lnTo>
                <a:lnTo>
                  <a:pt x="159548" y="324789"/>
                </a:lnTo>
                <a:lnTo>
                  <a:pt x="170972" y="319075"/>
                </a:lnTo>
                <a:lnTo>
                  <a:pt x="113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15093" y="4814828"/>
            <a:ext cx="595630" cy="786765"/>
          </a:xfrm>
          <a:custGeom>
            <a:avLst/>
            <a:gdLst/>
            <a:ahLst/>
            <a:cxnLst/>
            <a:rect l="l" t="t" r="r" b="b"/>
            <a:pathLst>
              <a:path w="595629" h="786764">
                <a:moveTo>
                  <a:pt x="51081" y="57000"/>
                </a:moveTo>
                <a:lnTo>
                  <a:pt x="40892" y="64683"/>
                </a:lnTo>
                <a:lnTo>
                  <a:pt x="585612" y="786502"/>
                </a:lnTo>
                <a:lnTo>
                  <a:pt x="595640" y="778882"/>
                </a:lnTo>
                <a:lnTo>
                  <a:pt x="51081" y="57000"/>
                </a:lnTo>
                <a:close/>
              </a:path>
              <a:path w="595629" h="786764">
                <a:moveTo>
                  <a:pt x="0" y="0"/>
                </a:moveTo>
                <a:lnTo>
                  <a:pt x="15514" y="83819"/>
                </a:lnTo>
                <a:lnTo>
                  <a:pt x="40892" y="64683"/>
                </a:lnTo>
                <a:lnTo>
                  <a:pt x="33284" y="54601"/>
                </a:lnTo>
                <a:lnTo>
                  <a:pt x="43433" y="46862"/>
                </a:lnTo>
                <a:lnTo>
                  <a:pt x="64526" y="46862"/>
                </a:lnTo>
                <a:lnTo>
                  <a:pt x="76321" y="37968"/>
                </a:lnTo>
                <a:lnTo>
                  <a:pt x="0" y="0"/>
                </a:lnTo>
                <a:close/>
              </a:path>
              <a:path w="595629" h="786764">
                <a:moveTo>
                  <a:pt x="43433" y="46862"/>
                </a:moveTo>
                <a:lnTo>
                  <a:pt x="33284" y="54601"/>
                </a:lnTo>
                <a:lnTo>
                  <a:pt x="40892" y="64683"/>
                </a:lnTo>
                <a:lnTo>
                  <a:pt x="51081" y="57000"/>
                </a:lnTo>
                <a:lnTo>
                  <a:pt x="43433" y="46862"/>
                </a:lnTo>
                <a:close/>
              </a:path>
              <a:path w="595629" h="786764">
                <a:moveTo>
                  <a:pt x="64526" y="46862"/>
                </a:moveTo>
                <a:lnTo>
                  <a:pt x="43433" y="46862"/>
                </a:lnTo>
                <a:lnTo>
                  <a:pt x="51081" y="57000"/>
                </a:lnTo>
                <a:lnTo>
                  <a:pt x="64526" y="468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241862" y="2587740"/>
            <a:ext cx="1893570" cy="615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025" marR="5080" indent="-60960">
              <a:lnSpc>
                <a:spcPts val="2450"/>
              </a:lnSpc>
            </a:pP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Etapy</a:t>
            </a:r>
            <a:r>
              <a:rPr sz="2200" spc="-10" dirty="0">
                <a:solidFill>
                  <a:srgbClr val="FFFFFF"/>
                </a:solidFill>
                <a:latin typeface="Times New Roman"/>
                <a:cs typeface="Times New Roman"/>
              </a:rPr>
              <a:t> celkovéh</a:t>
            </a: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200" spc="-10" dirty="0">
                <a:solidFill>
                  <a:srgbClr val="FFFFFF"/>
                </a:solidFill>
                <a:latin typeface="Times New Roman"/>
                <a:cs typeface="Times New Roman"/>
              </a:rPr>
              <a:t> životního</a:t>
            </a:r>
            <a:r>
              <a:rPr sz="2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2200" spc="-10" dirty="0">
                <a:solidFill>
                  <a:srgbClr val="FFFFFF"/>
                </a:solidFill>
                <a:latin typeface="Times New Roman"/>
                <a:cs typeface="Times New Roman"/>
              </a:rPr>
              <a:t>klu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89424" y="2639257"/>
            <a:ext cx="1757680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0645">
              <a:lnSpc>
                <a:spcPts val="2020"/>
              </a:lnSpc>
            </a:pP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radi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č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ní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před</a:t>
            </a:r>
            <a:r>
              <a:rPr sz="18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ět úč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tn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í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ho</a:t>
            </a:r>
            <a:r>
              <a:rPr sz="1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zobra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ení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49259" y="2308287"/>
            <a:ext cx="8698230" cy="967105"/>
          </a:xfrm>
          <a:custGeom>
            <a:avLst/>
            <a:gdLst/>
            <a:ahLst/>
            <a:cxnLst/>
            <a:rect l="l" t="t" r="r" b="b"/>
            <a:pathLst>
              <a:path w="8698230" h="967104">
                <a:moveTo>
                  <a:pt x="0" y="966789"/>
                </a:moveTo>
                <a:lnTo>
                  <a:pt x="8697864" y="966789"/>
                </a:lnTo>
                <a:lnTo>
                  <a:pt x="8697864" y="0"/>
                </a:lnTo>
                <a:lnTo>
                  <a:pt x="0" y="0"/>
                </a:lnTo>
                <a:lnTo>
                  <a:pt x="0" y="96678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95546" y="4048109"/>
            <a:ext cx="7152005" cy="2320925"/>
          </a:xfrm>
          <a:custGeom>
            <a:avLst/>
            <a:gdLst/>
            <a:ahLst/>
            <a:cxnLst/>
            <a:rect l="l" t="t" r="r" b="b"/>
            <a:pathLst>
              <a:path w="7152005" h="2320925">
                <a:moveTo>
                  <a:pt x="0" y="2320936"/>
                </a:moveTo>
                <a:lnTo>
                  <a:pt x="181161" y="2313655"/>
                </a:lnTo>
                <a:lnTo>
                  <a:pt x="362069" y="2306193"/>
                </a:lnTo>
                <a:lnTo>
                  <a:pt x="542470" y="2298369"/>
                </a:lnTo>
                <a:lnTo>
                  <a:pt x="722110" y="2290001"/>
                </a:lnTo>
                <a:lnTo>
                  <a:pt x="900735" y="2280908"/>
                </a:lnTo>
                <a:lnTo>
                  <a:pt x="1078093" y="2270908"/>
                </a:lnTo>
                <a:lnTo>
                  <a:pt x="1253929" y="2259820"/>
                </a:lnTo>
                <a:lnTo>
                  <a:pt x="1427989" y="2247463"/>
                </a:lnTo>
                <a:lnTo>
                  <a:pt x="1600020" y="2233654"/>
                </a:lnTo>
                <a:lnTo>
                  <a:pt x="1769768" y="2218213"/>
                </a:lnTo>
                <a:lnTo>
                  <a:pt x="1936979" y="2200959"/>
                </a:lnTo>
                <a:lnTo>
                  <a:pt x="2101400" y="2181708"/>
                </a:lnTo>
                <a:lnTo>
                  <a:pt x="2262777" y="2160281"/>
                </a:lnTo>
                <a:lnTo>
                  <a:pt x="2420857" y="2136496"/>
                </a:lnTo>
                <a:lnTo>
                  <a:pt x="2575385" y="2110171"/>
                </a:lnTo>
                <a:lnTo>
                  <a:pt x="2726108" y="2081125"/>
                </a:lnTo>
                <a:lnTo>
                  <a:pt x="2872772" y="2049177"/>
                </a:lnTo>
                <a:lnTo>
                  <a:pt x="3015123" y="2014144"/>
                </a:lnTo>
                <a:lnTo>
                  <a:pt x="3152909" y="1975846"/>
                </a:lnTo>
                <a:lnTo>
                  <a:pt x="3285874" y="1934102"/>
                </a:lnTo>
                <a:lnTo>
                  <a:pt x="3413051" y="1887315"/>
                </a:lnTo>
                <a:lnTo>
                  <a:pt x="3533969" y="1834410"/>
                </a:lnTo>
                <a:lnTo>
                  <a:pt x="3649134" y="1776041"/>
                </a:lnTo>
                <a:lnTo>
                  <a:pt x="3759055" y="1712860"/>
                </a:lnTo>
                <a:lnTo>
                  <a:pt x="3864239" y="1645520"/>
                </a:lnTo>
                <a:lnTo>
                  <a:pt x="3965194" y="1574674"/>
                </a:lnTo>
                <a:lnTo>
                  <a:pt x="4062427" y="1500974"/>
                </a:lnTo>
                <a:lnTo>
                  <a:pt x="4156446" y="1425074"/>
                </a:lnTo>
                <a:lnTo>
                  <a:pt x="4247758" y="1347627"/>
                </a:lnTo>
                <a:lnTo>
                  <a:pt x="4336871" y="1269285"/>
                </a:lnTo>
                <a:lnTo>
                  <a:pt x="4424292" y="1190701"/>
                </a:lnTo>
                <a:lnTo>
                  <a:pt x="4510529" y="1112528"/>
                </a:lnTo>
                <a:lnTo>
                  <a:pt x="4596089" y="1035419"/>
                </a:lnTo>
                <a:lnTo>
                  <a:pt x="4681481" y="960026"/>
                </a:lnTo>
                <a:lnTo>
                  <a:pt x="4767211" y="887003"/>
                </a:lnTo>
                <a:lnTo>
                  <a:pt x="4853787" y="817002"/>
                </a:lnTo>
                <a:lnTo>
                  <a:pt x="4941717" y="750676"/>
                </a:lnTo>
                <a:lnTo>
                  <a:pt x="5031508" y="688678"/>
                </a:lnTo>
                <a:lnTo>
                  <a:pt x="5123667" y="631661"/>
                </a:lnTo>
                <a:lnTo>
                  <a:pt x="5218703" y="580278"/>
                </a:lnTo>
                <a:lnTo>
                  <a:pt x="5315359" y="533354"/>
                </a:lnTo>
                <a:lnTo>
                  <a:pt x="5412013" y="489186"/>
                </a:lnTo>
                <a:lnTo>
                  <a:pt x="5508667" y="447627"/>
                </a:lnTo>
                <a:lnTo>
                  <a:pt x="5605319" y="408533"/>
                </a:lnTo>
                <a:lnTo>
                  <a:pt x="5701970" y="371759"/>
                </a:lnTo>
                <a:lnTo>
                  <a:pt x="5798620" y="337160"/>
                </a:lnTo>
                <a:lnTo>
                  <a:pt x="5895268" y="304591"/>
                </a:lnTo>
                <a:lnTo>
                  <a:pt x="5991916" y="273907"/>
                </a:lnTo>
                <a:lnTo>
                  <a:pt x="6088563" y="244963"/>
                </a:lnTo>
                <a:lnTo>
                  <a:pt x="6185208" y="217615"/>
                </a:lnTo>
                <a:lnTo>
                  <a:pt x="6281853" y="191718"/>
                </a:lnTo>
                <a:lnTo>
                  <a:pt x="6378497" y="167125"/>
                </a:lnTo>
                <a:lnTo>
                  <a:pt x="6475140" y="143694"/>
                </a:lnTo>
                <a:lnTo>
                  <a:pt x="6571782" y="121278"/>
                </a:lnTo>
                <a:lnTo>
                  <a:pt x="6668424" y="99733"/>
                </a:lnTo>
                <a:lnTo>
                  <a:pt x="6765065" y="78914"/>
                </a:lnTo>
                <a:lnTo>
                  <a:pt x="6861705" y="58676"/>
                </a:lnTo>
                <a:lnTo>
                  <a:pt x="6958345" y="38875"/>
                </a:lnTo>
                <a:lnTo>
                  <a:pt x="7054984" y="19364"/>
                </a:lnTo>
                <a:lnTo>
                  <a:pt x="7151622" y="0"/>
                </a:lnTo>
              </a:path>
            </a:pathLst>
          </a:custGeom>
          <a:ln w="1908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603"/>
          </a:xfrm>
          <a:prstGeom prst="rect">
            <a:avLst/>
          </a:prstGeom>
        </p:spPr>
        <p:txBody>
          <a:bodyPr vert="horz" wrap="square" lIns="0" tIns="27139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3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106" y="1808378"/>
            <a:ext cx="9029587" cy="4989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dirty="0" smtClean="0"/>
              <a:t>Nejd</a:t>
            </a:r>
            <a:r>
              <a:rPr lang="cs-CZ" dirty="0" smtClean="0"/>
              <a:t>ů</a:t>
            </a:r>
            <a:r>
              <a:rPr dirty="0" err="1" smtClean="0"/>
              <a:t>ležit</a:t>
            </a:r>
            <a:r>
              <a:rPr lang="cs-CZ" dirty="0" smtClean="0"/>
              <a:t>ě</a:t>
            </a:r>
            <a:r>
              <a:rPr dirty="0" err="1" smtClean="0"/>
              <a:t>jším</a:t>
            </a:r>
            <a:r>
              <a:rPr dirty="0" smtClean="0"/>
              <a:t> </a:t>
            </a:r>
            <a:r>
              <a:rPr dirty="0"/>
              <a:t>rysem odlišujícím manažerské účetnictví od finančního je </a:t>
            </a:r>
            <a:r>
              <a:rPr dirty="0" err="1" smtClean="0"/>
              <a:t>výrazn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širší spektrum informací o nákladech, které manažeři vyžadují jednak pro řízení podnikatelského procesu,</a:t>
            </a:r>
          </a:p>
          <a:p>
            <a:pPr marL="12700">
              <a:lnSpc>
                <a:spcPts val="2525"/>
              </a:lnSpc>
            </a:pPr>
            <a:r>
              <a:rPr dirty="0"/>
              <a:t>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jehož základních parametrech bylo již v </a:t>
            </a:r>
            <a:r>
              <a:rPr dirty="0" err="1" smtClean="0"/>
              <a:t>zásad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rozhodnuto,</a:t>
            </a:r>
          </a:p>
          <a:p>
            <a:pPr marL="12700">
              <a:lnSpc>
                <a:spcPts val="2785"/>
              </a:lnSpc>
            </a:pP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jednak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pro rozhodování o jeho budoucích variantách.</a:t>
            </a:r>
          </a:p>
          <a:p>
            <a:pPr marL="12700" marR="87630">
              <a:lnSpc>
                <a:spcPct val="93000"/>
              </a:lnSpc>
              <a:spcBef>
                <a:spcPts val="1390"/>
              </a:spcBef>
            </a:pP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 smtClean="0"/>
              <a:t>zásad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 err="1"/>
              <a:t>tradičními</a:t>
            </a:r>
            <a:r>
              <a:rPr dirty="0"/>
              <a:t>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ními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která slouží jako informační podklad pro řízení podnikatelského procesu, o jehož základních parametrech bylo již v </a:t>
            </a:r>
            <a:r>
              <a:rPr dirty="0" err="1" smtClean="0"/>
              <a:t>zásad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rozhodnuto, jsou druhové a </a:t>
            </a:r>
            <a:r>
              <a:rPr dirty="0" err="1"/>
              <a:t>účelové</a:t>
            </a:r>
            <a:r>
              <a:rPr dirty="0"/>
              <a:t>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. </a:t>
            </a:r>
            <a:r>
              <a:rPr dirty="0"/>
              <a:t>Praktický význam z hlediska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vnitropodnikového řízení hospodárnosti, účinnosti a efektivnosti mají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 smtClean="0"/>
              <a:t>rozčlen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z </a:t>
            </a:r>
            <a:r>
              <a:rPr dirty="0" err="1"/>
              <a:t>hlediska</a:t>
            </a:r>
            <a:r>
              <a:rPr dirty="0"/>
              <a:t> </a:t>
            </a:r>
            <a:r>
              <a:rPr dirty="0" err="1" smtClean="0"/>
              <a:t>zp</a:t>
            </a:r>
            <a:r>
              <a:rPr lang="cs-CZ" dirty="0" smtClean="0"/>
              <a:t>ů</a:t>
            </a:r>
            <a:r>
              <a:rPr dirty="0" err="1" smtClean="0"/>
              <a:t>sobu</a:t>
            </a:r>
            <a:r>
              <a:rPr dirty="0" smtClean="0"/>
              <a:t> </a:t>
            </a:r>
            <a:r>
              <a:rPr dirty="0"/>
              <a:t>stanovení nákladového úkolu (na jednicové a režijní) a z hlediska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jejich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příčinného vztahu k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m</a:t>
            </a:r>
            <a:r>
              <a:rPr dirty="0"/>
              <a:t>, které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 smtClean="0"/>
              <a:t>předm</a:t>
            </a:r>
            <a:r>
              <a:rPr lang="cs-CZ" dirty="0" err="1" smtClean="0"/>
              <a:t>ět</a:t>
            </a:r>
            <a:r>
              <a:rPr dirty="0" err="1" smtClean="0"/>
              <a:t>em</a:t>
            </a:r>
            <a:r>
              <a:rPr dirty="0" smtClean="0"/>
              <a:t> </a:t>
            </a:r>
            <a:r>
              <a:rPr dirty="0"/>
              <a:t>podnikové činnosti (na přímé a nepřímé).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1385"/>
          </a:xfrm>
          <a:prstGeom prst="rect">
            <a:avLst/>
          </a:prstGeom>
        </p:spPr>
        <p:txBody>
          <a:bodyPr vert="horz" wrap="square" lIns="0" tIns="2533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3 II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106" y="1808378"/>
            <a:ext cx="9029587" cy="4301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15265">
              <a:lnSpc>
                <a:spcPct val="93000"/>
              </a:lnSpc>
            </a:pPr>
            <a:r>
              <a:rPr dirty="0"/>
              <a:t>V souvislosti s rostoucí dynamikou a neurčitostí podnikatelského prostředí roste význam </a:t>
            </a:r>
            <a:r>
              <a:rPr dirty="0" err="1"/>
              <a:t>takových</a:t>
            </a:r>
            <a:r>
              <a:rPr dirty="0"/>
              <a:t>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která poskytují podklady pro variantní zadání </a:t>
            </a:r>
            <a:r>
              <a:rPr dirty="0" err="1"/>
              <a:t>žádoucího</a:t>
            </a:r>
            <a:r>
              <a:rPr dirty="0"/>
              <a:t>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smtClean="0"/>
              <a:t>b</a:t>
            </a:r>
            <a:r>
              <a:rPr lang="cs-CZ" dirty="0" smtClean="0"/>
              <a:t>ě</a:t>
            </a:r>
            <a:r>
              <a:rPr dirty="0" err="1" smtClean="0"/>
              <a:t>hu</a:t>
            </a:r>
            <a:r>
              <a:rPr dirty="0" smtClean="0"/>
              <a:t> </a:t>
            </a:r>
            <a:r>
              <a:rPr dirty="0"/>
              <a:t>a pro zhodnocení budoucích variant podnikání. </a:t>
            </a:r>
            <a:r>
              <a:rPr dirty="0" err="1"/>
              <a:t>Základními</a:t>
            </a:r>
            <a:r>
              <a:rPr dirty="0"/>
              <a:t> </a:t>
            </a:r>
            <a:r>
              <a:rPr dirty="0" err="1" smtClean="0"/>
              <a:t>pr</a:t>
            </a:r>
            <a:r>
              <a:rPr lang="cs-CZ" dirty="0" smtClean="0"/>
              <a:t>ů</a:t>
            </a:r>
            <a:r>
              <a:rPr dirty="0" err="1" smtClean="0"/>
              <a:t>řezy</a:t>
            </a:r>
            <a:r>
              <a:rPr dirty="0" smtClean="0"/>
              <a:t> t</a:t>
            </a:r>
            <a:r>
              <a:rPr lang="cs-CZ" dirty="0" smtClean="0"/>
              <a:t>ě</a:t>
            </a:r>
            <a:r>
              <a:rPr dirty="0" err="1" smtClean="0"/>
              <a:t>chto</a:t>
            </a:r>
            <a:r>
              <a:rPr dirty="0" smtClean="0"/>
              <a:t> </a:t>
            </a:r>
            <a:r>
              <a:rPr dirty="0"/>
              <a:t>informací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podle závislosti na </a:t>
            </a:r>
            <a:r>
              <a:rPr dirty="0" err="1"/>
              <a:t>objemu</a:t>
            </a:r>
            <a:r>
              <a:rPr dirty="0"/>
              <a:t>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podle jejich vztahu k určitému rozhodnutí.</a:t>
            </a:r>
          </a:p>
          <a:p>
            <a:pPr marR="5080">
              <a:lnSpc>
                <a:spcPct val="93000"/>
              </a:lnSpc>
              <a:spcBef>
                <a:spcPts val="1400"/>
              </a:spcBef>
            </a:pPr>
            <a:r>
              <a:rPr dirty="0"/>
              <a:t>Ačkoliv </a:t>
            </a:r>
            <a:r>
              <a:rPr dirty="0" err="1"/>
              <a:t>lze</a:t>
            </a:r>
            <a:r>
              <a:rPr dirty="0"/>
              <a:t> </a:t>
            </a:r>
            <a:r>
              <a:rPr dirty="0" err="1" smtClean="0"/>
              <a:t>obecn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a zejména v dlouhém časovém intervalu </a:t>
            </a:r>
            <a:r>
              <a:rPr dirty="0" err="1"/>
              <a:t>modelovat</a:t>
            </a:r>
            <a:r>
              <a:rPr dirty="0"/>
              <a:t> </a:t>
            </a:r>
            <a:r>
              <a:rPr dirty="0" smtClean="0"/>
              <a:t>r</a:t>
            </a:r>
            <a:r>
              <a:rPr lang="cs-CZ" dirty="0" smtClean="0"/>
              <a:t>ů</a:t>
            </a:r>
            <a:r>
              <a:rPr dirty="0" err="1" smtClean="0"/>
              <a:t>zné</a:t>
            </a:r>
            <a:r>
              <a:rPr dirty="0" smtClean="0"/>
              <a:t> </a:t>
            </a:r>
            <a:r>
              <a:rPr dirty="0" err="1"/>
              <a:t>závislosti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na </a:t>
            </a:r>
            <a:r>
              <a:rPr dirty="0" err="1"/>
              <a:t>objemu</a:t>
            </a:r>
            <a:r>
              <a:rPr dirty="0"/>
              <a:t>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/>
              <a:t>má pro prak­tická řešení </a:t>
            </a:r>
            <a:r>
              <a:rPr dirty="0" err="1"/>
              <a:t>smysl</a:t>
            </a:r>
            <a:r>
              <a:rPr dirty="0"/>
              <a:t> </a:t>
            </a:r>
            <a:r>
              <a:rPr dirty="0" smtClean="0"/>
              <a:t>odd</a:t>
            </a:r>
            <a:r>
              <a:rPr lang="cs-CZ" dirty="0" smtClean="0"/>
              <a:t>ě</a:t>
            </a:r>
            <a:r>
              <a:rPr dirty="0" err="1" smtClean="0"/>
              <a:t>len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kvantifikovat proporcionální </a:t>
            </a:r>
            <a:r>
              <a:rPr dirty="0" err="1"/>
              <a:t>složku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, </a:t>
            </a:r>
            <a:r>
              <a:rPr dirty="0" err="1"/>
              <a:t>zpravidla</a:t>
            </a:r>
            <a:r>
              <a:rPr dirty="0"/>
              <a:t> </a:t>
            </a:r>
            <a:r>
              <a:rPr dirty="0" err="1" smtClean="0"/>
              <a:t>rozd</a:t>
            </a:r>
            <a:r>
              <a:rPr lang="cs-CZ" dirty="0" smtClean="0"/>
              <a:t>ě</a:t>
            </a:r>
            <a:r>
              <a:rPr dirty="0" err="1" smtClean="0"/>
              <a:t>lenou</a:t>
            </a:r>
            <a:r>
              <a:rPr dirty="0" smtClean="0"/>
              <a:t> </a:t>
            </a:r>
            <a:r>
              <a:rPr dirty="0"/>
              <a:t>na normovatelné jednicové náklady a variabilní režii, a fixní složku, </a:t>
            </a:r>
            <a:r>
              <a:rPr dirty="0" err="1" smtClean="0"/>
              <a:t>podrobn</a:t>
            </a:r>
            <a:r>
              <a:rPr lang="cs-CZ" dirty="0" smtClean="0"/>
              <a:t>ě</a:t>
            </a:r>
            <a:r>
              <a:rPr dirty="0" err="1" smtClean="0"/>
              <a:t>ji</a:t>
            </a:r>
            <a:r>
              <a:rPr dirty="0" smtClean="0"/>
              <a:t> </a:t>
            </a:r>
            <a:r>
              <a:rPr dirty="0" err="1" smtClean="0"/>
              <a:t>rozčlen</a:t>
            </a:r>
            <a:r>
              <a:rPr lang="cs-CZ" dirty="0" smtClean="0"/>
              <a:t>ě</a:t>
            </a:r>
            <a:r>
              <a:rPr dirty="0" err="1" smtClean="0"/>
              <a:t>nou</a:t>
            </a:r>
            <a:r>
              <a:rPr dirty="0" smtClean="0"/>
              <a:t> </a:t>
            </a:r>
            <a:r>
              <a:rPr dirty="0"/>
              <a:t>na tzv. umrtvenou (utopenou) a vyhnutelnou část.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lang="cs-CZ" dirty="0" smtClean="0"/>
              <a:t>Shrnutí kapitoly 3 III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603440"/>
            <a:ext cx="9069070" cy="5882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Členění nákladů na proporcionální a fixní tvoří základ řady postupů</a:t>
            </a:r>
            <a:endParaRPr lang="cs-CZ" sz="2200" dirty="0" smtClean="0">
              <a:latin typeface="Arial"/>
              <a:cs typeface="Arial"/>
            </a:endParaRPr>
          </a:p>
          <a:p>
            <a:pPr marL="12700" marR="101600">
              <a:lnSpc>
                <a:spcPct val="93100"/>
              </a:lnSpc>
              <a:spcBef>
                <a:spcPts val="8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metod; využívá se při tvorbě variantně sestavovaného systému plánů, je základem tzv. dynamické kalkulace, aplikuje se při tvorbě alternativních rozpočtů a rozpočtů vycházejících z nulového základu a je východiskem i nového přístupu, založeném na analýze vztahu nákladů 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přínosů k procesům a aktivitám. V oblasti využití účetních informací pro rozhodování se toto členění nejvíce využívá při řešení úloh na existující kapacitě.</a:t>
            </a:r>
            <a:endParaRPr lang="cs-CZ" sz="2200" dirty="0" smtClean="0">
              <a:latin typeface="Arial"/>
              <a:cs typeface="Arial"/>
            </a:endParaRPr>
          </a:p>
          <a:p>
            <a:pPr marL="12700" marR="1126490">
              <a:lnSpc>
                <a:spcPct val="93000"/>
              </a:lnSpc>
              <a:spcBef>
                <a:spcPts val="1400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Pro další členění nákladů, využívaná jako podklad rozhodování o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budoucnosti, je typické, že vycházejí z odhadovaných nákladů zvažovaných variant. Základem srovnatelnosti těchto variant je</a:t>
            </a:r>
            <a:endParaRPr lang="cs-CZ" sz="2200" dirty="0" smtClean="0">
              <a:latin typeface="Arial"/>
              <a:cs typeface="Arial"/>
            </a:endParaRPr>
          </a:p>
          <a:p>
            <a:pPr marL="12700" marR="116205">
              <a:lnSpc>
                <a:spcPct val="93100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informační oddělení relevantních a irelevantních nákladů. Zvláštní formu relevantních nákladů představují rozdílové náklady, vyjadřované jako rozdíl nákladů před uvažovanou změnou a po změně, oportunitní náklady, vymezené jako výnosy, o které se podnik připravuje tím,</a:t>
            </a:r>
            <a:endParaRPr lang="cs-CZ" sz="2200" dirty="0" smtClean="0">
              <a:latin typeface="Arial"/>
              <a:cs typeface="Arial"/>
            </a:endParaRPr>
          </a:p>
          <a:p>
            <a:pPr marL="12700" marR="108585">
              <a:lnSpc>
                <a:spcPts val="2460"/>
              </a:lnSpc>
              <a:spcBef>
                <a:spcPts val="40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že určitou alternativu dalšího rozvoje neuskutečňuje, a náklady vázané, které se vymezují jako náklady, které na základě současných rozhodnutí vzniknou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budoucnosti.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 err="1"/>
              <a:t>Druhové</a:t>
            </a:r>
            <a:r>
              <a:rPr spc="5" dirty="0"/>
              <a:t> </a:t>
            </a:r>
            <a:r>
              <a:rPr spc="-100" dirty="0" err="1" smtClean="0"/>
              <a:t>člen</a:t>
            </a:r>
            <a:r>
              <a:rPr lang="cs-CZ" spc="-100" dirty="0" smtClean="0"/>
              <a:t>ě</a:t>
            </a:r>
            <a:r>
              <a:rPr spc="-100" dirty="0" err="1" smtClean="0"/>
              <a:t>ní</a:t>
            </a:r>
            <a:r>
              <a:rPr spc="15" dirty="0" smtClean="0"/>
              <a:t> </a:t>
            </a:r>
            <a:r>
              <a:rPr spc="-105" dirty="0" err="1" smtClean="0"/>
              <a:t>náklad</a:t>
            </a:r>
            <a:r>
              <a:rPr lang="cs-CZ" spc="-105" dirty="0" smtClean="0"/>
              <a:t>ů</a:t>
            </a:r>
            <a:endParaRPr spc="-105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948420" cy="439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7040" indent="-434340">
              <a:lnSpc>
                <a:spcPts val="3700"/>
              </a:lnSpc>
              <a:buClr>
                <a:srgbClr val="FFFFFF"/>
              </a:buClr>
              <a:buFont typeface="Arial"/>
              <a:buChar char="•"/>
              <a:tabLst>
                <a:tab pos="447040" algn="l"/>
              </a:tabLst>
            </a:pP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Vstup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-15" dirty="0" err="1" smtClean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kla</a:t>
            </a:r>
            <a:r>
              <a:rPr sz="3200" spc="-15" dirty="0" err="1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3200" spc="-535" dirty="0" smtClean="0">
                <a:solidFill>
                  <a:srgbClr val="FFFFFF"/>
                </a:solidFill>
                <a:latin typeface="Arial"/>
                <a:cs typeface="Arial"/>
              </a:rPr>
              <a:t>ů </a:t>
            </a:r>
            <a:r>
              <a:rPr sz="32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 ext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rn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3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stře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3200" spc="-15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15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270" dirty="0" err="1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cs-CZ" sz="3200" spc="-27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3200" dirty="0">
              <a:latin typeface="Arial"/>
              <a:cs typeface="Arial"/>
            </a:endParaRPr>
          </a:p>
          <a:p>
            <a:pPr marL="447040">
              <a:lnSpc>
                <a:spcPts val="370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r>
              <a:rPr sz="3200" spc="-10" dirty="0" err="1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200" spc="-270" dirty="0" err="1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cs-CZ" sz="3200" spc="-27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  <a:p>
            <a:pPr marL="447040" indent="-434340">
              <a:lnSpc>
                <a:spcPts val="3704"/>
              </a:lnSpc>
              <a:spcBef>
                <a:spcPts val="1140"/>
              </a:spcBef>
              <a:buClr>
                <a:srgbClr val="FFFFFF"/>
              </a:buClr>
              <a:buFont typeface="Arial"/>
              <a:buChar char="•"/>
              <a:tabLst>
                <a:tab pos="4470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bylo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spotř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ván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(ma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eri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l, sl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žb</a:t>
            </a:r>
            <a:r>
              <a:rPr sz="3200" spc="-23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mzd</a:t>
            </a:r>
            <a:r>
              <a:rPr sz="3200" spc="-24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  <a:p>
            <a:pPr marL="447040">
              <a:lnSpc>
                <a:spcPts val="3704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sy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…)</a:t>
            </a:r>
            <a:endParaRPr sz="3200" dirty="0">
              <a:latin typeface="Arial"/>
              <a:cs typeface="Arial"/>
            </a:endParaRPr>
          </a:p>
          <a:p>
            <a:pPr marL="447040" indent="-434340">
              <a:lnSpc>
                <a:spcPct val="100000"/>
              </a:lnSpc>
              <a:spcBef>
                <a:spcPts val="1140"/>
              </a:spcBef>
              <a:buClr>
                <a:srgbClr val="FFFFFF"/>
              </a:buClr>
              <a:buFont typeface="Arial"/>
              <a:buChar char="•"/>
              <a:tabLst>
                <a:tab pos="4470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Zákl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vlastn</a:t>
            </a:r>
            <a:r>
              <a:rPr sz="3200" spc="-10" dirty="0" err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sti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spc="-10" dirty="0" err="1" smtClean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3200" spc="-114" dirty="0" err="1" smtClean="0">
                <a:solidFill>
                  <a:srgbClr val="FFFFFF"/>
                </a:solidFill>
                <a:latin typeface="Arial"/>
                <a:cs typeface="Arial"/>
              </a:rPr>
              <a:t>klad</a:t>
            </a:r>
            <a:r>
              <a:rPr lang="cs-CZ" sz="3200" spc="-114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druhu</a:t>
            </a:r>
            <a:endParaRPr sz="3200" dirty="0">
              <a:latin typeface="Arial"/>
              <a:cs typeface="Arial"/>
            </a:endParaRPr>
          </a:p>
          <a:p>
            <a:pPr marL="846455" lvl="1" indent="-433070">
              <a:lnSpc>
                <a:spcPct val="100000"/>
              </a:lnSpc>
              <a:spcBef>
                <a:spcPts val="1165"/>
              </a:spcBef>
              <a:buClr>
                <a:srgbClr val="FFFFFF"/>
              </a:buClr>
              <a:buFont typeface="Arial"/>
              <a:buChar char="•"/>
              <a:tabLst>
                <a:tab pos="847090" algn="l"/>
              </a:tabLst>
            </a:pP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Prvotní</a:t>
            </a:r>
            <a:endParaRPr sz="2800" dirty="0">
              <a:latin typeface="Arial"/>
              <a:cs typeface="Arial"/>
            </a:endParaRPr>
          </a:p>
          <a:p>
            <a:pPr marL="846455" lvl="1" indent="-43307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847090" algn="l"/>
              </a:tabLst>
            </a:pP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Jednoduché</a:t>
            </a:r>
            <a:endParaRPr sz="2800" dirty="0">
              <a:latin typeface="Arial"/>
              <a:cs typeface="Arial"/>
            </a:endParaRPr>
          </a:p>
          <a:p>
            <a:pPr marL="447040" indent="-434340">
              <a:lnSpc>
                <a:spcPct val="100000"/>
              </a:lnSpc>
              <a:spcBef>
                <a:spcPts val="825"/>
              </a:spcBef>
              <a:buClr>
                <a:srgbClr val="FFFFFF"/>
              </a:buClr>
              <a:buFont typeface="Arial"/>
              <a:buChar char="•"/>
              <a:tabLst>
                <a:tab pos="44704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Nevyjadřu</a:t>
            </a:r>
            <a:r>
              <a:rPr sz="3200" spc="-15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3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příči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u,</a:t>
            </a:r>
            <a:r>
              <a:rPr sz="3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uze</a:t>
            </a:r>
            <a:r>
              <a:rPr sz="3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konsta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927611"/>
          </a:xfrm>
          <a:prstGeom prst="rect">
            <a:avLst/>
          </a:prstGeom>
        </p:spPr>
        <p:txBody>
          <a:bodyPr vert="horz" wrap="square" lIns="0" tIns="24808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4400" dirty="0" smtClean="0"/>
              <a:t>Účelové členění nákladů</a:t>
            </a:r>
            <a:endParaRPr lang="cs-CZ" sz="4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106" y="1808378"/>
            <a:ext cx="9029587" cy="4116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dirty="0" smtClean="0"/>
              <a:t>Proč byl náklad vynaložen, za jakým účelem?</a:t>
            </a:r>
          </a:p>
          <a:p>
            <a:pPr>
              <a:lnSpc>
                <a:spcPct val="100000"/>
              </a:lnSpc>
              <a:spcBef>
                <a:spcPts val="1125"/>
              </a:spcBef>
            </a:pPr>
            <a:r>
              <a:rPr lang="cs-CZ" sz="3200" dirty="0" smtClean="0"/>
              <a:t>Úlohy o kontrole hospodárnosti</a:t>
            </a:r>
          </a:p>
          <a:p>
            <a:pPr>
              <a:lnSpc>
                <a:spcPts val="3710"/>
              </a:lnSpc>
              <a:spcBef>
                <a:spcPts val="1125"/>
              </a:spcBef>
            </a:pPr>
            <a:r>
              <a:rPr lang="cs-CZ" sz="3200" dirty="0" smtClean="0"/>
              <a:t>Identifikace nositele nákladu – vyvolává vznik</a:t>
            </a:r>
          </a:p>
          <a:p>
            <a:pPr>
              <a:lnSpc>
                <a:spcPts val="3710"/>
              </a:lnSpc>
            </a:pPr>
            <a:r>
              <a:rPr lang="cs-CZ" sz="3200" dirty="0" smtClean="0"/>
              <a:t>nákladu</a:t>
            </a:r>
          </a:p>
          <a:p>
            <a:pPr>
              <a:lnSpc>
                <a:spcPct val="100000"/>
              </a:lnSpc>
              <a:spcBef>
                <a:spcPts val="1125"/>
              </a:spcBef>
            </a:pPr>
            <a:r>
              <a:rPr lang="cs-CZ" sz="3200" dirty="0" smtClean="0"/>
              <a:t>Náklady členěné na</a:t>
            </a:r>
          </a:p>
          <a:p>
            <a:pPr>
              <a:lnSpc>
                <a:spcPct val="100000"/>
              </a:lnSpc>
              <a:spcBef>
                <a:spcPts val="1125"/>
              </a:spcBef>
            </a:pPr>
            <a:r>
              <a:rPr lang="cs-CZ" sz="3200" dirty="0" smtClean="0"/>
              <a:t>Technologické x na obsluhu a řízení</a:t>
            </a:r>
          </a:p>
          <a:p>
            <a:pPr>
              <a:lnSpc>
                <a:spcPct val="100000"/>
              </a:lnSpc>
              <a:spcBef>
                <a:spcPts val="1140"/>
              </a:spcBef>
            </a:pPr>
            <a:r>
              <a:rPr lang="cs-CZ" sz="3200" dirty="0" smtClean="0"/>
              <a:t>Jednicové X režijní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dirty="0" smtClean="0"/>
              <a:t>Náklady technologické a náklady na</a:t>
            </a:r>
          </a:p>
          <a:p>
            <a:pPr marL="12700">
              <a:lnSpc>
                <a:spcPts val="4630"/>
              </a:lnSpc>
            </a:pPr>
            <a:r>
              <a:rPr lang="cs-CZ" dirty="0" smtClean="0"/>
              <a:t>obsluhu a řízení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1039809" y="2124127"/>
            <a:ext cx="705675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87655" marR="287020" indent="100330">
              <a:lnSpc>
                <a:spcPts val="3130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Jaký je vztah nákladu k operaci, aktivitě nebo činnosti, která vyvolává jeho vznik?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4" y="4321110"/>
            <a:ext cx="2592705" cy="820738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lang="cs-CZ" sz="2800" dirty="0" smtClean="0">
              <a:latin typeface="Arial"/>
              <a:cs typeface="Arial"/>
            </a:endParaRPr>
          </a:p>
          <a:p>
            <a:pPr algn="ctr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technologické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56276" y="4321110"/>
            <a:ext cx="3240405" cy="820738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Náklady na</a:t>
            </a:r>
            <a:endParaRPr lang="cs-CZ" sz="2800" dirty="0" smtClean="0">
              <a:latin typeface="Arial"/>
              <a:cs typeface="Arial"/>
            </a:endParaRPr>
          </a:p>
          <a:p>
            <a:pPr algn="ctr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obsluhu a řízení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8197" y="3011424"/>
            <a:ext cx="2243455" cy="1310005"/>
          </a:xfrm>
          <a:custGeom>
            <a:avLst/>
            <a:gdLst/>
            <a:ahLst/>
            <a:cxnLst/>
            <a:rect l="l" t="t" r="r" b="b"/>
            <a:pathLst>
              <a:path w="2243454" h="1310004">
                <a:moveTo>
                  <a:pt x="25526" y="1233037"/>
                </a:moveTo>
                <a:lnTo>
                  <a:pt x="0" y="1233037"/>
                </a:lnTo>
                <a:lnTo>
                  <a:pt x="38231" y="1309756"/>
                </a:lnTo>
                <a:lnTo>
                  <a:pt x="70166" y="1245869"/>
                </a:lnTo>
                <a:lnTo>
                  <a:pt x="25526" y="1245869"/>
                </a:lnTo>
                <a:lnTo>
                  <a:pt x="25526" y="1233037"/>
                </a:lnTo>
                <a:close/>
              </a:path>
              <a:path w="2243454" h="1310004">
                <a:moveTo>
                  <a:pt x="2217800" y="642122"/>
                </a:moveTo>
                <a:lnTo>
                  <a:pt x="31241" y="642122"/>
                </a:lnTo>
                <a:lnTo>
                  <a:pt x="25526" y="647821"/>
                </a:lnTo>
                <a:lnTo>
                  <a:pt x="25526" y="1245869"/>
                </a:lnTo>
                <a:lnTo>
                  <a:pt x="51053" y="1245869"/>
                </a:lnTo>
                <a:lnTo>
                  <a:pt x="51053" y="667633"/>
                </a:lnTo>
                <a:lnTo>
                  <a:pt x="38231" y="667633"/>
                </a:lnTo>
                <a:lnTo>
                  <a:pt x="51053" y="654923"/>
                </a:lnTo>
                <a:lnTo>
                  <a:pt x="2217800" y="654923"/>
                </a:lnTo>
                <a:lnTo>
                  <a:pt x="2217800" y="642122"/>
                </a:lnTo>
                <a:close/>
              </a:path>
              <a:path w="2243454" h="1310004">
                <a:moveTo>
                  <a:pt x="76580" y="1233037"/>
                </a:moveTo>
                <a:lnTo>
                  <a:pt x="51053" y="1233037"/>
                </a:lnTo>
                <a:lnTo>
                  <a:pt x="51053" y="1245869"/>
                </a:lnTo>
                <a:lnTo>
                  <a:pt x="70166" y="1245869"/>
                </a:lnTo>
                <a:lnTo>
                  <a:pt x="76580" y="1233037"/>
                </a:lnTo>
                <a:close/>
              </a:path>
              <a:path w="2243454" h="1310004">
                <a:moveTo>
                  <a:pt x="51053" y="654923"/>
                </a:moveTo>
                <a:lnTo>
                  <a:pt x="38231" y="667633"/>
                </a:lnTo>
                <a:lnTo>
                  <a:pt x="51053" y="667633"/>
                </a:lnTo>
                <a:lnTo>
                  <a:pt x="51053" y="654923"/>
                </a:lnTo>
                <a:close/>
              </a:path>
              <a:path w="2243454" h="1310004">
                <a:moveTo>
                  <a:pt x="2243465" y="642122"/>
                </a:moveTo>
                <a:lnTo>
                  <a:pt x="2230633" y="642122"/>
                </a:lnTo>
                <a:lnTo>
                  <a:pt x="2217800" y="654923"/>
                </a:lnTo>
                <a:lnTo>
                  <a:pt x="51053" y="654923"/>
                </a:lnTo>
                <a:lnTo>
                  <a:pt x="51053" y="667633"/>
                </a:lnTo>
                <a:lnTo>
                  <a:pt x="2237734" y="667633"/>
                </a:lnTo>
                <a:lnTo>
                  <a:pt x="2243465" y="661934"/>
                </a:lnTo>
                <a:lnTo>
                  <a:pt x="2243465" y="642122"/>
                </a:lnTo>
                <a:close/>
              </a:path>
              <a:path w="2243454" h="1310004">
                <a:moveTo>
                  <a:pt x="2243465" y="0"/>
                </a:moveTo>
                <a:lnTo>
                  <a:pt x="2217800" y="0"/>
                </a:lnTo>
                <a:lnTo>
                  <a:pt x="2217800" y="654923"/>
                </a:lnTo>
                <a:lnTo>
                  <a:pt x="2230633" y="642122"/>
                </a:lnTo>
                <a:lnTo>
                  <a:pt x="2243465" y="642122"/>
                </a:lnTo>
                <a:lnTo>
                  <a:pt x="2243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7" name="object 7"/>
          <p:cNvSpPr/>
          <p:nvPr/>
        </p:nvSpPr>
        <p:spPr>
          <a:xfrm>
            <a:off x="4555997" y="3011424"/>
            <a:ext cx="2359660" cy="1310005"/>
          </a:xfrm>
          <a:custGeom>
            <a:avLst/>
            <a:gdLst/>
            <a:ahLst/>
            <a:cxnLst/>
            <a:rect l="l" t="t" r="r" b="b"/>
            <a:pathLst>
              <a:path w="2359659" h="1310004">
                <a:moveTo>
                  <a:pt x="2308219" y="1233037"/>
                </a:moveTo>
                <a:lnTo>
                  <a:pt x="2282708" y="1233037"/>
                </a:lnTo>
                <a:lnTo>
                  <a:pt x="2321051" y="1309756"/>
                </a:lnTo>
                <a:lnTo>
                  <a:pt x="2352982" y="1245869"/>
                </a:lnTo>
                <a:lnTo>
                  <a:pt x="2308219" y="1245869"/>
                </a:lnTo>
                <a:lnTo>
                  <a:pt x="2308219" y="1233037"/>
                </a:lnTo>
                <a:close/>
              </a:path>
              <a:path w="2359659" h="1310004">
                <a:moveTo>
                  <a:pt x="2308219" y="654923"/>
                </a:moveTo>
                <a:lnTo>
                  <a:pt x="2308219" y="1245869"/>
                </a:lnTo>
                <a:lnTo>
                  <a:pt x="2333884" y="1245869"/>
                </a:lnTo>
                <a:lnTo>
                  <a:pt x="2333884" y="667633"/>
                </a:lnTo>
                <a:lnTo>
                  <a:pt x="2321051" y="667633"/>
                </a:lnTo>
                <a:lnTo>
                  <a:pt x="2308219" y="654923"/>
                </a:lnTo>
                <a:close/>
              </a:path>
              <a:path w="2359659" h="1310004">
                <a:moveTo>
                  <a:pt x="2359395" y="1233037"/>
                </a:moveTo>
                <a:lnTo>
                  <a:pt x="2333884" y="1233037"/>
                </a:lnTo>
                <a:lnTo>
                  <a:pt x="2333884" y="1245869"/>
                </a:lnTo>
                <a:lnTo>
                  <a:pt x="2352982" y="1245869"/>
                </a:lnTo>
                <a:lnTo>
                  <a:pt x="2359395" y="1233037"/>
                </a:lnTo>
                <a:close/>
              </a:path>
              <a:path w="2359659" h="1310004">
                <a:moveTo>
                  <a:pt x="25664" y="0"/>
                </a:moveTo>
                <a:lnTo>
                  <a:pt x="0" y="0"/>
                </a:lnTo>
                <a:lnTo>
                  <a:pt x="0" y="661934"/>
                </a:lnTo>
                <a:lnTo>
                  <a:pt x="5730" y="667633"/>
                </a:lnTo>
                <a:lnTo>
                  <a:pt x="2308219" y="667633"/>
                </a:lnTo>
                <a:lnTo>
                  <a:pt x="2308219" y="654923"/>
                </a:lnTo>
                <a:lnTo>
                  <a:pt x="25664" y="654923"/>
                </a:lnTo>
                <a:lnTo>
                  <a:pt x="12832" y="642122"/>
                </a:lnTo>
                <a:lnTo>
                  <a:pt x="25664" y="642122"/>
                </a:lnTo>
                <a:lnTo>
                  <a:pt x="25664" y="0"/>
                </a:lnTo>
                <a:close/>
              </a:path>
              <a:path w="2359659" h="1310004">
                <a:moveTo>
                  <a:pt x="2328153" y="642122"/>
                </a:moveTo>
                <a:lnTo>
                  <a:pt x="25664" y="642122"/>
                </a:lnTo>
                <a:lnTo>
                  <a:pt x="25664" y="654923"/>
                </a:lnTo>
                <a:lnTo>
                  <a:pt x="2308219" y="654923"/>
                </a:lnTo>
                <a:lnTo>
                  <a:pt x="2321051" y="667633"/>
                </a:lnTo>
                <a:lnTo>
                  <a:pt x="2333884" y="667633"/>
                </a:lnTo>
                <a:lnTo>
                  <a:pt x="2333884" y="647821"/>
                </a:lnTo>
                <a:lnTo>
                  <a:pt x="2328153" y="642122"/>
                </a:lnTo>
                <a:close/>
              </a:path>
              <a:path w="2359659" h="1310004">
                <a:moveTo>
                  <a:pt x="25664" y="642122"/>
                </a:moveTo>
                <a:lnTo>
                  <a:pt x="12832" y="642122"/>
                </a:lnTo>
                <a:lnTo>
                  <a:pt x="25664" y="654923"/>
                </a:lnTo>
                <a:lnTo>
                  <a:pt x="25664" y="6421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Náklady jednicové a režijní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1039809" y="2124075"/>
            <a:ext cx="7056755" cy="1218282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324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Jak řídit hospodárnost?</a:t>
            </a:r>
            <a:endParaRPr lang="cs-CZ" sz="2800" dirty="0" smtClean="0">
              <a:latin typeface="Arial"/>
              <a:cs typeface="Arial"/>
            </a:endParaRPr>
          </a:p>
          <a:p>
            <a:pPr marL="2540" algn="ctr">
              <a:lnSpc>
                <a:spcPts val="3125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Jak kontrolovat přiměřenost nákladu?</a:t>
            </a:r>
            <a:endParaRPr lang="cs-CZ" sz="2800" dirty="0" smtClean="0">
              <a:latin typeface="Arial"/>
              <a:cs typeface="Arial"/>
            </a:endParaRPr>
          </a:p>
          <a:p>
            <a:pPr marL="99695" algn="ctr">
              <a:lnSpc>
                <a:spcPts val="3240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Jak stanovit nákladový úkol?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9504" y="4463985"/>
            <a:ext cx="259270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30225" marR="525145" indent="109220">
              <a:lnSpc>
                <a:spcPts val="3130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Náklady jednicové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6580" y="4463985"/>
            <a:ext cx="2736850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80110" marR="706755" indent="-167640">
              <a:lnSpc>
                <a:spcPts val="3130"/>
              </a:lnSpc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Náklady režijní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38197" y="3408304"/>
            <a:ext cx="2243455" cy="1056005"/>
          </a:xfrm>
          <a:custGeom>
            <a:avLst/>
            <a:gdLst/>
            <a:ahLst/>
            <a:cxnLst/>
            <a:rect l="l" t="t" r="r" b="b"/>
            <a:pathLst>
              <a:path w="2243454" h="1056004">
                <a:moveTo>
                  <a:pt x="25526" y="979048"/>
                </a:moveTo>
                <a:lnTo>
                  <a:pt x="0" y="979048"/>
                </a:lnTo>
                <a:lnTo>
                  <a:pt x="38231" y="1055735"/>
                </a:lnTo>
                <a:lnTo>
                  <a:pt x="70179" y="991849"/>
                </a:lnTo>
                <a:lnTo>
                  <a:pt x="25526" y="991849"/>
                </a:lnTo>
                <a:lnTo>
                  <a:pt x="25526" y="979048"/>
                </a:lnTo>
                <a:close/>
              </a:path>
              <a:path w="2243454" h="1056004">
                <a:moveTo>
                  <a:pt x="2217800" y="515111"/>
                </a:moveTo>
                <a:lnTo>
                  <a:pt x="31241" y="515111"/>
                </a:lnTo>
                <a:lnTo>
                  <a:pt x="25526" y="520811"/>
                </a:lnTo>
                <a:lnTo>
                  <a:pt x="25526" y="991849"/>
                </a:lnTo>
                <a:lnTo>
                  <a:pt x="51053" y="991849"/>
                </a:lnTo>
                <a:lnTo>
                  <a:pt x="51053" y="540623"/>
                </a:lnTo>
                <a:lnTo>
                  <a:pt x="38231" y="540623"/>
                </a:lnTo>
                <a:lnTo>
                  <a:pt x="51053" y="527944"/>
                </a:lnTo>
                <a:lnTo>
                  <a:pt x="2217800" y="527944"/>
                </a:lnTo>
                <a:lnTo>
                  <a:pt x="2217800" y="515111"/>
                </a:lnTo>
                <a:close/>
              </a:path>
              <a:path w="2243454" h="1056004">
                <a:moveTo>
                  <a:pt x="76580" y="979048"/>
                </a:moveTo>
                <a:lnTo>
                  <a:pt x="51053" y="979048"/>
                </a:lnTo>
                <a:lnTo>
                  <a:pt x="51053" y="991849"/>
                </a:lnTo>
                <a:lnTo>
                  <a:pt x="70179" y="991849"/>
                </a:lnTo>
                <a:lnTo>
                  <a:pt x="76580" y="979048"/>
                </a:lnTo>
                <a:close/>
              </a:path>
              <a:path w="2243454" h="1056004">
                <a:moveTo>
                  <a:pt x="51053" y="527944"/>
                </a:moveTo>
                <a:lnTo>
                  <a:pt x="38231" y="540623"/>
                </a:lnTo>
                <a:lnTo>
                  <a:pt x="51053" y="540623"/>
                </a:lnTo>
                <a:lnTo>
                  <a:pt x="51053" y="527944"/>
                </a:lnTo>
                <a:close/>
              </a:path>
              <a:path w="2243454" h="1056004">
                <a:moveTo>
                  <a:pt x="2243465" y="515111"/>
                </a:moveTo>
                <a:lnTo>
                  <a:pt x="2230633" y="515111"/>
                </a:lnTo>
                <a:lnTo>
                  <a:pt x="2217800" y="527944"/>
                </a:lnTo>
                <a:lnTo>
                  <a:pt x="51053" y="527944"/>
                </a:lnTo>
                <a:lnTo>
                  <a:pt x="51053" y="540623"/>
                </a:lnTo>
                <a:lnTo>
                  <a:pt x="2237734" y="540623"/>
                </a:lnTo>
                <a:lnTo>
                  <a:pt x="2243465" y="534923"/>
                </a:lnTo>
                <a:lnTo>
                  <a:pt x="2243465" y="515111"/>
                </a:lnTo>
                <a:close/>
              </a:path>
              <a:path w="2243454" h="1056004">
                <a:moveTo>
                  <a:pt x="2243465" y="0"/>
                </a:moveTo>
                <a:lnTo>
                  <a:pt x="2217800" y="0"/>
                </a:lnTo>
                <a:lnTo>
                  <a:pt x="2217800" y="527944"/>
                </a:lnTo>
                <a:lnTo>
                  <a:pt x="2230633" y="515111"/>
                </a:lnTo>
                <a:lnTo>
                  <a:pt x="2243465" y="515111"/>
                </a:lnTo>
                <a:lnTo>
                  <a:pt x="2243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7" name="object 7"/>
          <p:cNvSpPr/>
          <p:nvPr/>
        </p:nvSpPr>
        <p:spPr>
          <a:xfrm>
            <a:off x="4555997" y="3408304"/>
            <a:ext cx="2467610" cy="1056005"/>
          </a:xfrm>
          <a:custGeom>
            <a:avLst/>
            <a:gdLst/>
            <a:ahLst/>
            <a:cxnLst/>
            <a:rect l="l" t="t" r="r" b="b"/>
            <a:pathLst>
              <a:path w="2467609" h="1056004">
                <a:moveTo>
                  <a:pt x="2416180" y="979048"/>
                </a:moveTo>
                <a:lnTo>
                  <a:pt x="2390637" y="979048"/>
                </a:lnTo>
                <a:lnTo>
                  <a:pt x="2429012" y="1055735"/>
                </a:lnTo>
                <a:lnTo>
                  <a:pt x="2460955" y="991849"/>
                </a:lnTo>
                <a:lnTo>
                  <a:pt x="2416180" y="991849"/>
                </a:lnTo>
                <a:lnTo>
                  <a:pt x="2416180" y="979048"/>
                </a:lnTo>
                <a:close/>
              </a:path>
              <a:path w="2467609" h="1056004">
                <a:moveTo>
                  <a:pt x="2416180" y="527944"/>
                </a:moveTo>
                <a:lnTo>
                  <a:pt x="2416180" y="991849"/>
                </a:lnTo>
                <a:lnTo>
                  <a:pt x="2441844" y="991849"/>
                </a:lnTo>
                <a:lnTo>
                  <a:pt x="2441844" y="540623"/>
                </a:lnTo>
                <a:lnTo>
                  <a:pt x="2429012" y="540623"/>
                </a:lnTo>
                <a:lnTo>
                  <a:pt x="2416180" y="527944"/>
                </a:lnTo>
                <a:close/>
              </a:path>
              <a:path w="2467609" h="1056004">
                <a:moveTo>
                  <a:pt x="2467355" y="979048"/>
                </a:moveTo>
                <a:lnTo>
                  <a:pt x="2441844" y="979048"/>
                </a:lnTo>
                <a:lnTo>
                  <a:pt x="2441844" y="991849"/>
                </a:lnTo>
                <a:lnTo>
                  <a:pt x="2460955" y="991849"/>
                </a:lnTo>
                <a:lnTo>
                  <a:pt x="2467355" y="979048"/>
                </a:lnTo>
                <a:close/>
              </a:path>
              <a:path w="2467609" h="1056004">
                <a:moveTo>
                  <a:pt x="25664" y="0"/>
                </a:moveTo>
                <a:lnTo>
                  <a:pt x="0" y="0"/>
                </a:lnTo>
                <a:lnTo>
                  <a:pt x="0" y="534923"/>
                </a:lnTo>
                <a:lnTo>
                  <a:pt x="5730" y="540623"/>
                </a:lnTo>
                <a:lnTo>
                  <a:pt x="2416180" y="540623"/>
                </a:lnTo>
                <a:lnTo>
                  <a:pt x="2416180" y="527944"/>
                </a:lnTo>
                <a:lnTo>
                  <a:pt x="25664" y="527944"/>
                </a:lnTo>
                <a:lnTo>
                  <a:pt x="12832" y="515111"/>
                </a:lnTo>
                <a:lnTo>
                  <a:pt x="25664" y="515111"/>
                </a:lnTo>
                <a:lnTo>
                  <a:pt x="25664" y="0"/>
                </a:lnTo>
                <a:close/>
              </a:path>
              <a:path w="2467609" h="1056004">
                <a:moveTo>
                  <a:pt x="2436113" y="515111"/>
                </a:moveTo>
                <a:lnTo>
                  <a:pt x="25664" y="515111"/>
                </a:lnTo>
                <a:lnTo>
                  <a:pt x="25664" y="527944"/>
                </a:lnTo>
                <a:lnTo>
                  <a:pt x="2416180" y="527944"/>
                </a:lnTo>
                <a:lnTo>
                  <a:pt x="2429012" y="540623"/>
                </a:lnTo>
                <a:lnTo>
                  <a:pt x="2441844" y="540623"/>
                </a:lnTo>
                <a:lnTo>
                  <a:pt x="2441844" y="520811"/>
                </a:lnTo>
                <a:lnTo>
                  <a:pt x="2436113" y="515111"/>
                </a:lnTo>
                <a:close/>
              </a:path>
              <a:path w="2467609" h="1056004">
                <a:moveTo>
                  <a:pt x="25664" y="515111"/>
                </a:moveTo>
                <a:lnTo>
                  <a:pt x="12832" y="515111"/>
                </a:lnTo>
                <a:lnTo>
                  <a:pt x="25664" y="527944"/>
                </a:lnTo>
                <a:lnTo>
                  <a:pt x="25664" y="5151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dirty="0" smtClean="0"/>
              <a:t>Členění nákladů podle odpovědnosti za</a:t>
            </a:r>
          </a:p>
          <a:p>
            <a:pPr marL="12700">
              <a:lnSpc>
                <a:spcPts val="4590"/>
              </a:lnSpc>
            </a:pPr>
            <a:r>
              <a:rPr lang="cs-CZ" dirty="0" smtClean="0"/>
              <a:t>jejich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dirty="0" smtClean="0"/>
              <a:t>vznik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28263"/>
            <a:ext cx="8486140" cy="4575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Odpovědnostní středisko</a:t>
            </a:r>
            <a:endParaRPr lang="cs-CZ" sz="3200" dirty="0" smtClean="0">
              <a:latin typeface="Arial"/>
              <a:cs typeface="Arial"/>
            </a:endParaRPr>
          </a:p>
          <a:p>
            <a:pPr marL="735330" marR="424815" indent="-320675">
              <a:lnSpc>
                <a:spcPts val="3120"/>
              </a:lnSpc>
              <a:spcBef>
                <a:spcPts val="148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3596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Vnitropodnikový útvar s odpovědností za vznik nákladů</a:t>
            </a:r>
            <a:endParaRPr lang="cs-CZ" sz="2800" dirty="0" smtClean="0">
              <a:latin typeface="Arial"/>
              <a:cs typeface="Arial"/>
            </a:endParaRPr>
          </a:p>
          <a:p>
            <a:pPr marL="735330" indent="-320675">
              <a:lnSpc>
                <a:spcPct val="100000"/>
              </a:lnSpc>
              <a:spcBef>
                <a:spcPts val="80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3596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Vazba na „ekonomickou strukturu“ (kap. 14)</a:t>
            </a:r>
            <a:endParaRPr lang="cs-CZ" sz="28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Druhotné – interní náklady</a:t>
            </a:r>
            <a:endParaRPr lang="cs-CZ" sz="3200" dirty="0" smtClean="0">
              <a:latin typeface="Arial"/>
              <a:cs typeface="Arial"/>
            </a:endParaRPr>
          </a:p>
          <a:p>
            <a:pPr marL="735330" indent="-320675">
              <a:lnSpc>
                <a:spcPct val="100000"/>
              </a:lnSpc>
              <a:spcBef>
                <a:spcPts val="116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735965" algn="l"/>
              </a:tabLst>
            </a:pP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Zobrazení kooperace uvnitř podniku předpokládá</a:t>
            </a:r>
            <a:endParaRPr lang="cs-CZ" sz="2800" dirty="0" smtClean="0">
              <a:latin typeface="Arial"/>
              <a:cs typeface="Arial"/>
            </a:endParaRPr>
          </a:p>
          <a:p>
            <a:pPr marL="1134110" lvl="1" indent="-320040">
              <a:lnSpc>
                <a:spcPct val="100000"/>
              </a:lnSpc>
              <a:spcBef>
                <a:spcPts val="91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11347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Vymezení činností středisek</a:t>
            </a:r>
            <a:endParaRPr lang="cs-CZ" sz="2400" dirty="0" smtClean="0">
              <a:latin typeface="Arial"/>
              <a:cs typeface="Arial"/>
            </a:endParaRPr>
          </a:p>
          <a:p>
            <a:pPr marL="1134110" lvl="1" indent="-32004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11347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Identifikace dílčích výkonů (měřitelnost)</a:t>
            </a:r>
            <a:endParaRPr lang="cs-CZ" sz="2400" dirty="0" smtClean="0">
              <a:latin typeface="Arial"/>
              <a:cs typeface="Arial"/>
            </a:endParaRPr>
          </a:p>
          <a:p>
            <a:pPr marL="1134110" lvl="1" indent="-320040">
              <a:lnSpc>
                <a:spcPts val="2855"/>
              </a:lnSpc>
              <a:spcBef>
                <a:spcPts val="69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113474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Ocenění dílčích výkonů vnitropodnikovou cenou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7006" y="339138"/>
            <a:ext cx="8324215" cy="1308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5095"/>
              </a:lnSpc>
            </a:pP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Náklady externí (prvotní) a interní</a:t>
            </a:r>
            <a:endParaRPr sz="4400">
              <a:latin typeface="Arial"/>
              <a:cs typeface="Arial"/>
            </a:endParaRPr>
          </a:p>
          <a:p>
            <a:pPr marL="635" algn="ctr">
              <a:lnSpc>
                <a:spcPts val="5095"/>
              </a:lnSpc>
            </a:pPr>
            <a:r>
              <a:rPr sz="4400" dirty="0">
                <a:solidFill>
                  <a:srgbClr val="FFFFFF"/>
                </a:solidFill>
                <a:latin typeface="Arial"/>
                <a:cs typeface="Arial"/>
              </a:rPr>
              <a:t>(druhotné)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9809" y="2987543"/>
            <a:ext cx="7056755" cy="1202252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96570" marR="493395" indent="635" algn="ctr">
              <a:lnSpc>
                <a:spcPct val="9300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Vznikají náklady spotřebou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zdroj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z externího okolí nebo vytvořených uvnitř podniku?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2159" y="5392735"/>
            <a:ext cx="287972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70180" marR="165100" indent="612775">
              <a:lnSpc>
                <a:spcPts val="313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Náklady externí (prvotní)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16580" y="5392735"/>
            <a:ext cx="3024505" cy="79508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3825" marR="118110" indent="732790">
              <a:lnSpc>
                <a:spcPts val="3130"/>
              </a:lnSpc>
            </a:pP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nterní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(druhotné)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93666" y="4271894"/>
            <a:ext cx="2388235" cy="1120775"/>
          </a:xfrm>
          <a:custGeom>
            <a:avLst/>
            <a:gdLst/>
            <a:ahLst/>
            <a:cxnLst/>
            <a:rect l="l" t="t" r="r" b="b"/>
            <a:pathLst>
              <a:path w="2388235" h="1120775">
                <a:moveTo>
                  <a:pt x="25526" y="1044199"/>
                </a:moveTo>
                <a:lnTo>
                  <a:pt x="0" y="1044199"/>
                </a:lnTo>
                <a:lnTo>
                  <a:pt x="38362" y="1120780"/>
                </a:lnTo>
                <a:lnTo>
                  <a:pt x="70350" y="1056903"/>
                </a:lnTo>
                <a:lnTo>
                  <a:pt x="25526" y="1056903"/>
                </a:lnTo>
                <a:lnTo>
                  <a:pt x="25526" y="1044199"/>
                </a:lnTo>
                <a:close/>
              </a:path>
              <a:path w="2388235" h="1120775">
                <a:moveTo>
                  <a:pt x="2362331" y="547625"/>
                </a:moveTo>
                <a:lnTo>
                  <a:pt x="31241" y="547625"/>
                </a:lnTo>
                <a:lnTo>
                  <a:pt x="25526" y="553340"/>
                </a:lnTo>
                <a:lnTo>
                  <a:pt x="25526" y="1056903"/>
                </a:lnTo>
                <a:lnTo>
                  <a:pt x="51185" y="1056903"/>
                </a:lnTo>
                <a:lnTo>
                  <a:pt x="51185" y="573283"/>
                </a:lnTo>
                <a:lnTo>
                  <a:pt x="38362" y="573283"/>
                </a:lnTo>
                <a:lnTo>
                  <a:pt x="51185" y="560460"/>
                </a:lnTo>
                <a:lnTo>
                  <a:pt x="2362331" y="560460"/>
                </a:lnTo>
                <a:lnTo>
                  <a:pt x="2362331" y="547625"/>
                </a:lnTo>
                <a:close/>
              </a:path>
              <a:path w="2388235" h="1120775">
                <a:moveTo>
                  <a:pt x="76712" y="1044199"/>
                </a:moveTo>
                <a:lnTo>
                  <a:pt x="51185" y="1044199"/>
                </a:lnTo>
                <a:lnTo>
                  <a:pt x="51185" y="1056903"/>
                </a:lnTo>
                <a:lnTo>
                  <a:pt x="70350" y="1056903"/>
                </a:lnTo>
                <a:lnTo>
                  <a:pt x="76712" y="1044199"/>
                </a:lnTo>
                <a:close/>
              </a:path>
              <a:path w="2388235" h="1120775">
                <a:moveTo>
                  <a:pt x="51185" y="560460"/>
                </a:moveTo>
                <a:lnTo>
                  <a:pt x="38362" y="573283"/>
                </a:lnTo>
                <a:lnTo>
                  <a:pt x="51185" y="573283"/>
                </a:lnTo>
                <a:lnTo>
                  <a:pt x="51185" y="560460"/>
                </a:lnTo>
                <a:close/>
              </a:path>
              <a:path w="2388235" h="1120775">
                <a:moveTo>
                  <a:pt x="2387995" y="547625"/>
                </a:moveTo>
                <a:lnTo>
                  <a:pt x="2375163" y="547625"/>
                </a:lnTo>
                <a:lnTo>
                  <a:pt x="2362331" y="560460"/>
                </a:lnTo>
                <a:lnTo>
                  <a:pt x="51185" y="560460"/>
                </a:lnTo>
                <a:lnTo>
                  <a:pt x="51185" y="573283"/>
                </a:lnTo>
                <a:lnTo>
                  <a:pt x="2382264" y="573283"/>
                </a:lnTo>
                <a:lnTo>
                  <a:pt x="2387995" y="567568"/>
                </a:lnTo>
                <a:lnTo>
                  <a:pt x="2387995" y="547625"/>
                </a:lnTo>
                <a:close/>
              </a:path>
              <a:path w="2388235" h="1120775">
                <a:moveTo>
                  <a:pt x="2387995" y="0"/>
                </a:moveTo>
                <a:lnTo>
                  <a:pt x="2362331" y="0"/>
                </a:lnTo>
                <a:lnTo>
                  <a:pt x="2362331" y="560460"/>
                </a:lnTo>
                <a:lnTo>
                  <a:pt x="2375163" y="547625"/>
                </a:lnTo>
                <a:lnTo>
                  <a:pt x="2387995" y="547625"/>
                </a:lnTo>
                <a:lnTo>
                  <a:pt x="2387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55997" y="4271894"/>
            <a:ext cx="2612390" cy="1120775"/>
          </a:xfrm>
          <a:custGeom>
            <a:avLst/>
            <a:gdLst/>
            <a:ahLst/>
            <a:cxnLst/>
            <a:rect l="l" t="t" r="r" b="b"/>
            <a:pathLst>
              <a:path w="2612390" h="1120775">
                <a:moveTo>
                  <a:pt x="2560716" y="1044199"/>
                </a:moveTo>
                <a:lnTo>
                  <a:pt x="2535173" y="1044199"/>
                </a:lnTo>
                <a:lnTo>
                  <a:pt x="2573395" y="1120780"/>
                </a:lnTo>
                <a:lnTo>
                  <a:pt x="2605404" y="1056903"/>
                </a:lnTo>
                <a:lnTo>
                  <a:pt x="2560716" y="1056903"/>
                </a:lnTo>
                <a:lnTo>
                  <a:pt x="2560716" y="1044199"/>
                </a:lnTo>
                <a:close/>
              </a:path>
              <a:path w="2612390" h="1120775">
                <a:moveTo>
                  <a:pt x="2560716" y="560460"/>
                </a:moveTo>
                <a:lnTo>
                  <a:pt x="2560716" y="1056903"/>
                </a:lnTo>
                <a:lnTo>
                  <a:pt x="2586227" y="1056903"/>
                </a:lnTo>
                <a:lnTo>
                  <a:pt x="2586227" y="573283"/>
                </a:lnTo>
                <a:lnTo>
                  <a:pt x="2573395" y="573283"/>
                </a:lnTo>
                <a:lnTo>
                  <a:pt x="2560716" y="560460"/>
                </a:lnTo>
                <a:close/>
              </a:path>
              <a:path w="2612390" h="1120775">
                <a:moveTo>
                  <a:pt x="2611770" y="1044199"/>
                </a:moveTo>
                <a:lnTo>
                  <a:pt x="2586227" y="1044199"/>
                </a:lnTo>
                <a:lnTo>
                  <a:pt x="2586227" y="1056903"/>
                </a:lnTo>
                <a:lnTo>
                  <a:pt x="2605404" y="1056903"/>
                </a:lnTo>
                <a:lnTo>
                  <a:pt x="2611770" y="1044199"/>
                </a:lnTo>
                <a:close/>
              </a:path>
              <a:path w="2612390" h="1120775">
                <a:moveTo>
                  <a:pt x="25664" y="0"/>
                </a:moveTo>
                <a:lnTo>
                  <a:pt x="0" y="0"/>
                </a:lnTo>
                <a:lnTo>
                  <a:pt x="0" y="567568"/>
                </a:lnTo>
                <a:lnTo>
                  <a:pt x="5730" y="573283"/>
                </a:lnTo>
                <a:lnTo>
                  <a:pt x="2560716" y="573283"/>
                </a:lnTo>
                <a:lnTo>
                  <a:pt x="2560716" y="560460"/>
                </a:lnTo>
                <a:lnTo>
                  <a:pt x="25664" y="560460"/>
                </a:lnTo>
                <a:lnTo>
                  <a:pt x="12832" y="547625"/>
                </a:lnTo>
                <a:lnTo>
                  <a:pt x="25664" y="547625"/>
                </a:lnTo>
                <a:lnTo>
                  <a:pt x="25664" y="0"/>
                </a:lnTo>
                <a:close/>
              </a:path>
              <a:path w="2612390" h="1120775">
                <a:moveTo>
                  <a:pt x="2580528" y="547625"/>
                </a:moveTo>
                <a:lnTo>
                  <a:pt x="25664" y="547625"/>
                </a:lnTo>
                <a:lnTo>
                  <a:pt x="25664" y="560460"/>
                </a:lnTo>
                <a:lnTo>
                  <a:pt x="2560716" y="560460"/>
                </a:lnTo>
                <a:lnTo>
                  <a:pt x="2573395" y="573283"/>
                </a:lnTo>
                <a:lnTo>
                  <a:pt x="2586227" y="573283"/>
                </a:lnTo>
                <a:lnTo>
                  <a:pt x="2586227" y="553340"/>
                </a:lnTo>
                <a:lnTo>
                  <a:pt x="2580528" y="547625"/>
                </a:lnTo>
                <a:close/>
              </a:path>
              <a:path w="2612390" h="1120775">
                <a:moveTo>
                  <a:pt x="25664" y="547625"/>
                </a:moveTo>
                <a:lnTo>
                  <a:pt x="12832" y="547625"/>
                </a:lnTo>
                <a:lnTo>
                  <a:pt x="25664" y="560460"/>
                </a:lnTo>
                <a:lnTo>
                  <a:pt x="25664" y="547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Kalkulační</a:t>
            </a:r>
            <a:r>
              <a:rPr dirty="0"/>
              <a:t> </a:t>
            </a:r>
            <a:r>
              <a:rPr dirty="0" err="1" smtClean="0"/>
              <a:t>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757920" cy="3234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Rozhodovací úlohy typu</a:t>
            </a:r>
            <a:endParaRPr sz="32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118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Vyrobit či koupit</a:t>
            </a:r>
            <a:endParaRPr sz="28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Preferovat či potlačit produkci výkonu</a:t>
            </a:r>
            <a:endParaRPr sz="28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Zrušit či zavést výrobu výkonu</a:t>
            </a:r>
            <a:endParaRPr sz="2800" dirty="0">
              <a:latin typeface="Arial"/>
              <a:cs typeface="Arial"/>
            </a:endParaRPr>
          </a:p>
          <a:p>
            <a:pPr marL="350520" marR="5080" indent="-338455">
              <a:lnSpc>
                <a:spcPts val="3579"/>
              </a:lnSpc>
              <a:spcBef>
                <a:spcPts val="1145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Posouzení příčinné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souvislosti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vazb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na řešenou rozhodovací úlohu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1296</Words>
  <Application>Microsoft Office PowerPoint</Application>
  <PresentationFormat>Vlastní</PresentationFormat>
  <Paragraphs>219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3 – ČLENěNÍ NÁKLAdů</vt:lpstr>
      <vt:lpstr>Význam a struktura členění nákladů</vt:lpstr>
      <vt:lpstr>Druhové členění nákladů</vt:lpstr>
      <vt:lpstr>Účelové členění nákladů</vt:lpstr>
      <vt:lpstr>Náklady technologické a náklady na obsluhu a řízení</vt:lpstr>
      <vt:lpstr>Náklady jednicové a režijní</vt:lpstr>
      <vt:lpstr>Členění nákladů podle odpovědnosti za jejich vznik</vt:lpstr>
      <vt:lpstr>Prezentace aplikace PowerPoint</vt:lpstr>
      <vt:lpstr>Kalkulační členění nákladů</vt:lpstr>
      <vt:lpstr>Přímé a nepřímé náklady</vt:lpstr>
      <vt:lpstr>Členění nákladů z hlediska potřeb rozhodování</vt:lpstr>
      <vt:lpstr>Členění nákladů podle závislosti na objemu výkonů</vt:lpstr>
      <vt:lpstr>Variabilní náklady</vt:lpstr>
      <vt:lpstr>Prezentace aplikace PowerPoint</vt:lpstr>
      <vt:lpstr>Prezentace aplikace PowerPoint</vt:lpstr>
      <vt:lpstr>Fixní náklady</vt:lpstr>
      <vt:lpstr>Průběh celkových a průměrných fixních nákladů</vt:lpstr>
      <vt:lpstr>Využití informací o VN a FN v praxi</vt:lpstr>
      <vt:lpstr>Relevantní a irelevantní náklady; rozdílové náklady</vt:lpstr>
      <vt:lpstr>Oportunitní náklady</vt:lpstr>
      <vt:lpstr>Náklady vázané k rozhodnutí</vt:lpstr>
      <vt:lpstr>Shrnutí kapitoly 3 I</vt:lpstr>
      <vt:lpstr>Shrnutí kapitoly 3 II</vt:lpstr>
      <vt:lpstr>Shrnutí kapitoly 3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– ČLENċNÍ NÁKLADģ</dc:title>
  <dc:creator>Online2PDF.com</dc:creator>
  <cp:lastModifiedBy>Menšík Michal</cp:lastModifiedBy>
  <cp:revision>5</cp:revision>
  <dcterms:created xsi:type="dcterms:W3CDTF">2018-02-08T09:14:20Z</dcterms:created>
  <dcterms:modified xsi:type="dcterms:W3CDTF">2018-02-08T13:03:27Z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