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0083800" cy="7562850"/>
  <p:notesSz cx="10083800" cy="75628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9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4890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478218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8808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257824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080371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185366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754289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945290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639628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257351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80897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700143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403472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160498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491133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060608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4884755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92143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705873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916883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57115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470150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526026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238170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42001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6285" y="2344483"/>
            <a:ext cx="857123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12570" y="4235196"/>
            <a:ext cx="7058659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4190" y="1739455"/>
            <a:ext cx="4386453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93156" y="1739455"/>
            <a:ext cx="4386453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0080625" cy="7559040"/>
          </a:xfrm>
          <a:custGeom>
            <a:avLst/>
            <a:gdLst/>
            <a:ahLst/>
            <a:cxnLst/>
            <a:rect l="l" t="t" r="r" b="b"/>
            <a:pathLst>
              <a:path w="10080625" h="7559040">
                <a:moveTo>
                  <a:pt x="0" y="7559039"/>
                </a:moveTo>
                <a:lnTo>
                  <a:pt x="10080619" y="7559039"/>
                </a:lnTo>
                <a:lnTo>
                  <a:pt x="10080619" y="0"/>
                </a:lnTo>
                <a:lnTo>
                  <a:pt x="0" y="0"/>
                </a:lnTo>
                <a:lnTo>
                  <a:pt x="0" y="7559039"/>
                </a:lnTo>
                <a:close/>
              </a:path>
            </a:pathLst>
          </a:custGeom>
          <a:solidFill>
            <a:srgbClr val="2C2C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7526"/>
            <a:ext cx="757555" cy="7541895"/>
          </a:xfrm>
          <a:custGeom>
            <a:avLst/>
            <a:gdLst/>
            <a:ahLst/>
            <a:cxnLst/>
            <a:rect l="l" t="t" r="r" b="b"/>
            <a:pathLst>
              <a:path w="757555" h="7541895">
                <a:moveTo>
                  <a:pt x="37302" y="0"/>
                </a:moveTo>
                <a:lnTo>
                  <a:pt x="0" y="7899"/>
                </a:lnTo>
                <a:lnTo>
                  <a:pt x="0" y="7535839"/>
                </a:lnTo>
                <a:lnTo>
                  <a:pt x="26790" y="7541513"/>
                </a:lnTo>
                <a:lnTo>
                  <a:pt x="47827" y="7541513"/>
                </a:lnTo>
                <a:lnTo>
                  <a:pt x="96358" y="7531236"/>
                </a:lnTo>
                <a:lnTo>
                  <a:pt x="154088" y="7494371"/>
                </a:lnTo>
                <a:lnTo>
                  <a:pt x="210318" y="7434116"/>
                </a:lnTo>
                <a:lnTo>
                  <a:pt x="264864" y="7351442"/>
                </a:lnTo>
                <a:lnTo>
                  <a:pt x="317539" y="7247320"/>
                </a:lnTo>
                <a:lnTo>
                  <a:pt x="368159" y="7122720"/>
                </a:lnTo>
                <a:lnTo>
                  <a:pt x="416537" y="6978614"/>
                </a:lnTo>
                <a:lnTo>
                  <a:pt x="462490" y="6815973"/>
                </a:lnTo>
                <a:lnTo>
                  <a:pt x="505831" y="6635766"/>
                </a:lnTo>
                <a:lnTo>
                  <a:pt x="546376" y="6438966"/>
                </a:lnTo>
                <a:lnTo>
                  <a:pt x="583938" y="6226543"/>
                </a:lnTo>
                <a:lnTo>
                  <a:pt x="618333" y="5999468"/>
                </a:lnTo>
                <a:lnTo>
                  <a:pt x="649376" y="5758712"/>
                </a:lnTo>
                <a:lnTo>
                  <a:pt x="676881" y="5505246"/>
                </a:lnTo>
                <a:lnTo>
                  <a:pt x="700663" y="5240040"/>
                </a:lnTo>
                <a:lnTo>
                  <a:pt x="720536" y="4964065"/>
                </a:lnTo>
                <a:lnTo>
                  <a:pt x="736315" y="4678293"/>
                </a:lnTo>
                <a:lnTo>
                  <a:pt x="747816" y="4383694"/>
                </a:lnTo>
                <a:lnTo>
                  <a:pt x="754852" y="4081239"/>
                </a:lnTo>
                <a:lnTo>
                  <a:pt x="757239" y="3771777"/>
                </a:lnTo>
                <a:lnTo>
                  <a:pt x="754852" y="3462437"/>
                </a:lnTo>
                <a:lnTo>
                  <a:pt x="747816" y="3159983"/>
                </a:lnTo>
                <a:lnTo>
                  <a:pt x="736316" y="2865386"/>
                </a:lnTo>
                <a:lnTo>
                  <a:pt x="720537" y="2579616"/>
                </a:lnTo>
                <a:lnTo>
                  <a:pt x="700664" y="2303645"/>
                </a:lnTo>
                <a:lnTo>
                  <a:pt x="676883" y="2038442"/>
                </a:lnTo>
                <a:lnTo>
                  <a:pt x="649378" y="1784980"/>
                </a:lnTo>
                <a:lnTo>
                  <a:pt x="618336" y="1544228"/>
                </a:lnTo>
                <a:lnTo>
                  <a:pt x="583941" y="1317158"/>
                </a:lnTo>
                <a:lnTo>
                  <a:pt x="546379" y="1104739"/>
                </a:lnTo>
                <a:lnTo>
                  <a:pt x="505835" y="907944"/>
                </a:lnTo>
                <a:lnTo>
                  <a:pt x="462494" y="727743"/>
                </a:lnTo>
                <a:lnTo>
                  <a:pt x="416541" y="565106"/>
                </a:lnTo>
                <a:lnTo>
                  <a:pt x="368163" y="421004"/>
                </a:lnTo>
                <a:lnTo>
                  <a:pt x="317543" y="296409"/>
                </a:lnTo>
                <a:lnTo>
                  <a:pt x="264867" y="192290"/>
                </a:lnTo>
                <a:lnTo>
                  <a:pt x="210321" y="109619"/>
                </a:lnTo>
                <a:lnTo>
                  <a:pt x="154090" y="49367"/>
                </a:lnTo>
                <a:lnTo>
                  <a:pt x="96359" y="12503"/>
                </a:lnTo>
                <a:lnTo>
                  <a:pt x="37302" y="0"/>
                </a:lnTo>
                <a:close/>
              </a:path>
            </a:pathLst>
          </a:custGeom>
          <a:solidFill>
            <a:srgbClr val="2222D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10020935" cy="7470140"/>
          </a:xfrm>
          <a:custGeom>
            <a:avLst/>
            <a:gdLst/>
            <a:ahLst/>
            <a:cxnLst/>
            <a:rect l="l" t="t" r="r" b="b"/>
            <a:pathLst>
              <a:path w="10020935" h="7470140">
                <a:moveTo>
                  <a:pt x="10020849" y="0"/>
                </a:moveTo>
                <a:lnTo>
                  <a:pt x="0" y="7469663"/>
                </a:lnTo>
              </a:path>
            </a:pathLst>
          </a:custGeom>
          <a:ln w="72000">
            <a:solidFill>
              <a:srgbClr val="2200D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1603098"/>
            <a:ext cx="10081260" cy="17780"/>
          </a:xfrm>
          <a:custGeom>
            <a:avLst/>
            <a:gdLst/>
            <a:ahLst/>
            <a:cxnLst/>
            <a:rect l="l" t="t" r="r" b="b"/>
            <a:pathLst>
              <a:path w="10081260" h="17780">
                <a:moveTo>
                  <a:pt x="10081259" y="17484"/>
                </a:moveTo>
                <a:lnTo>
                  <a:pt x="0" y="0"/>
                </a:lnTo>
              </a:path>
            </a:pathLst>
          </a:custGeom>
          <a:ln w="72000">
            <a:solidFill>
              <a:srgbClr val="004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0" y="2606542"/>
            <a:ext cx="10081260" cy="4870450"/>
          </a:xfrm>
          <a:custGeom>
            <a:avLst/>
            <a:gdLst/>
            <a:ahLst/>
            <a:cxnLst/>
            <a:rect l="l" t="t" r="r" b="b"/>
            <a:pathLst>
              <a:path w="10081260" h="4870450">
                <a:moveTo>
                  <a:pt x="10081259" y="0"/>
                </a:moveTo>
                <a:lnTo>
                  <a:pt x="0" y="4870234"/>
                </a:lnTo>
              </a:path>
            </a:pathLst>
          </a:custGeom>
          <a:ln w="72000">
            <a:solidFill>
              <a:srgbClr val="0046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90530" y="422401"/>
            <a:ext cx="9102739" cy="10750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27106" y="1808378"/>
            <a:ext cx="9029587" cy="4930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28492" y="7033450"/>
            <a:ext cx="3226815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4190" y="7033450"/>
            <a:ext cx="2319274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60336" y="7033450"/>
            <a:ext cx="2319274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889211"/>
          </a:xfrm>
          <a:prstGeom prst="rect">
            <a:avLst/>
          </a:prstGeom>
        </p:spPr>
        <p:txBody>
          <a:bodyPr vert="horz" wrap="square" lIns="0" tIns="27101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cap="all" dirty="0"/>
              <a:t>3</a:t>
            </a:r>
            <a:r>
              <a:rPr cap="all" dirty="0">
                <a:latin typeface="Times New Roman"/>
                <a:cs typeface="Times New Roman"/>
              </a:rPr>
              <a:t> </a:t>
            </a:r>
            <a:r>
              <a:rPr cap="all" dirty="0"/>
              <a:t>– </a:t>
            </a:r>
            <a:r>
              <a:rPr cap="all" dirty="0" smtClean="0"/>
              <a:t>ČLEN</a:t>
            </a:r>
            <a:r>
              <a:rPr lang="cs-CZ" cap="all" dirty="0" err="1"/>
              <a:t>ě</a:t>
            </a:r>
            <a:r>
              <a:rPr cap="all" dirty="0" smtClean="0"/>
              <a:t>NÍ NÁKLA</a:t>
            </a:r>
            <a:r>
              <a:rPr lang="cs-CZ" cap="all" dirty="0" err="1" smtClean="0"/>
              <a:t>dů</a:t>
            </a:r>
            <a:endParaRPr cap="all" dirty="0"/>
          </a:p>
        </p:txBody>
      </p:sp>
      <p:sp>
        <p:nvSpPr>
          <p:cNvPr id="3" name="object 3"/>
          <p:cNvSpPr txBox="1"/>
          <p:nvPr/>
        </p:nvSpPr>
        <p:spPr>
          <a:xfrm>
            <a:off x="595686" y="1808386"/>
            <a:ext cx="8787765" cy="4665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Výukové cíle</a:t>
            </a:r>
            <a:endParaRPr lang="cs-CZ" sz="2400" dirty="0" smtClean="0">
              <a:latin typeface="Arial"/>
              <a:cs typeface="Arial"/>
            </a:endParaRPr>
          </a:p>
          <a:p>
            <a:pPr marL="334010" marR="5080" indent="-321310">
              <a:lnSpc>
                <a:spcPts val="2680"/>
              </a:lnSpc>
              <a:spcBef>
                <a:spcPts val="1455"/>
              </a:spcBef>
              <a:buClr>
                <a:srgbClr val="FFFFFF"/>
              </a:buClr>
              <a:buSzPct val="50000"/>
              <a:buFont typeface="Wingdings"/>
              <a:buChar char=""/>
              <a:tabLst>
                <a:tab pos="334645" algn="l"/>
              </a:tabLst>
            </a:pP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vymezit základní přístupy ke členění nákladů z hlediska potřeb řízení podnikatelského procesu, o jehož parametrech 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již</a:t>
            </a: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 bylo rozhodnuto</a:t>
            </a:r>
            <a:endParaRPr lang="cs-CZ" sz="2400" dirty="0" smtClean="0">
              <a:latin typeface="Arial"/>
              <a:cs typeface="Arial"/>
            </a:endParaRPr>
          </a:p>
          <a:p>
            <a:pPr marL="334010" indent="-321310">
              <a:lnSpc>
                <a:spcPts val="2780"/>
              </a:lnSpc>
              <a:spcBef>
                <a:spcPts val="340"/>
              </a:spcBef>
              <a:buClr>
                <a:srgbClr val="FFFFFF"/>
              </a:buClr>
              <a:buSzPct val="50000"/>
              <a:buFont typeface="Wingdings"/>
              <a:buChar char=""/>
              <a:tabLst>
                <a:tab pos="334645" algn="l"/>
              </a:tabLst>
            </a:pP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charakterizovat základní formy a vlastnosti druhového a</a:t>
            </a:r>
            <a:endParaRPr lang="cs-CZ" sz="2400" dirty="0" smtClean="0">
              <a:latin typeface="Arial"/>
              <a:cs typeface="Arial"/>
            </a:endParaRPr>
          </a:p>
          <a:p>
            <a:pPr marL="334010">
              <a:lnSpc>
                <a:spcPts val="2780"/>
              </a:lnSpc>
            </a:pP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účelového členění nákladů</a:t>
            </a:r>
            <a:endParaRPr lang="cs-CZ" sz="2400" dirty="0" smtClean="0">
              <a:latin typeface="Arial"/>
              <a:cs typeface="Arial"/>
            </a:endParaRPr>
          </a:p>
          <a:p>
            <a:pPr marL="334010" marR="754380" indent="-321310">
              <a:lnSpc>
                <a:spcPts val="2680"/>
              </a:lnSpc>
              <a:spcBef>
                <a:spcPts val="665"/>
              </a:spcBef>
              <a:buClr>
                <a:srgbClr val="FFFFFF"/>
              </a:buClr>
              <a:buSzPct val="50000"/>
              <a:buFont typeface="Wingdings"/>
              <a:buChar char=""/>
              <a:tabLst>
                <a:tab pos="334645" algn="l"/>
              </a:tabLst>
            </a:pP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Vyjádřit vztahy mezi náklady přímými, jednicovými a variabilními a mezi náklady nepřímými, režijními a fixními</a:t>
            </a:r>
            <a:endParaRPr lang="cs-CZ" sz="2400" dirty="0" smtClean="0">
              <a:latin typeface="Arial"/>
              <a:cs typeface="Arial"/>
            </a:endParaRPr>
          </a:p>
          <a:p>
            <a:pPr marL="334010" indent="-321310">
              <a:lnSpc>
                <a:spcPts val="2780"/>
              </a:lnSpc>
              <a:spcBef>
                <a:spcPts val="340"/>
              </a:spcBef>
              <a:buClr>
                <a:srgbClr val="FFFFFF"/>
              </a:buClr>
              <a:buSzPct val="50000"/>
              <a:buFont typeface="Wingdings"/>
              <a:buChar char=""/>
              <a:tabLst>
                <a:tab pos="334645" algn="l"/>
              </a:tabLst>
            </a:pP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vyjádřit požadavky na členění nákladů pro rozhodování o</a:t>
            </a:r>
            <a:endParaRPr lang="cs-CZ" sz="2400" dirty="0" smtClean="0">
              <a:latin typeface="Arial"/>
              <a:cs typeface="Arial"/>
            </a:endParaRPr>
          </a:p>
          <a:p>
            <a:pPr marL="334010">
              <a:lnSpc>
                <a:spcPts val="2780"/>
              </a:lnSpc>
            </a:pP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budoucích variantách podnikání</a:t>
            </a:r>
            <a:endParaRPr lang="cs-CZ" sz="2400" dirty="0" smtClean="0">
              <a:latin typeface="Arial"/>
              <a:cs typeface="Arial"/>
            </a:endParaRPr>
          </a:p>
          <a:p>
            <a:pPr marL="334010" marR="598170" indent="-321310">
              <a:lnSpc>
                <a:spcPts val="2690"/>
              </a:lnSpc>
              <a:spcBef>
                <a:spcPts val="645"/>
              </a:spcBef>
              <a:buClr>
                <a:srgbClr val="FFFFFF"/>
              </a:buClr>
              <a:buSzPct val="50000"/>
              <a:buFont typeface="Wingdings"/>
              <a:buChar char=""/>
              <a:tabLst>
                <a:tab pos="334645" algn="l"/>
              </a:tabLst>
            </a:pP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Vymezit důležitost informací o relevantních a irelevantních nákladech a podrobněji charakterizovat jejich různé formy</a:t>
            </a:r>
            <a:endParaRPr lang="cs-CZ"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908112"/>
          </a:xfrm>
          <a:prstGeom prst="rect">
            <a:avLst/>
          </a:prstGeom>
        </p:spPr>
        <p:txBody>
          <a:bodyPr vert="horz" wrap="square" lIns="0" tIns="228769" rIns="0" bIns="0" rtlCol="0">
            <a:spAutoFit/>
          </a:bodyPr>
          <a:lstStyle/>
          <a:p>
            <a:pPr marL="1423035">
              <a:lnSpc>
                <a:spcPct val="100000"/>
              </a:lnSpc>
            </a:pPr>
            <a:r>
              <a:rPr sz="4400" dirty="0"/>
              <a:t>Přímé a nepřímé náklady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490525" y="1815559"/>
            <a:ext cx="8303259" cy="9489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700"/>
              </a:lnSpc>
            </a:pP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Početn</a:t>
            </a:r>
            <a:r>
              <a:rPr lang="cs-CZ" sz="32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technické možnosti </a:t>
            </a:r>
            <a:r>
              <a:rPr sz="3200" dirty="0" err="1">
                <a:solidFill>
                  <a:srgbClr val="FFFFFF"/>
                </a:solidFill>
                <a:latin typeface="Arial"/>
                <a:cs typeface="Arial"/>
              </a:rPr>
              <a:t>přiřazení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32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endParaRPr sz="3200" dirty="0">
              <a:latin typeface="Arial"/>
              <a:cs typeface="Arial"/>
            </a:endParaRPr>
          </a:p>
          <a:p>
            <a:pPr marL="12700">
              <a:lnSpc>
                <a:spcPts val="3700"/>
              </a:lnSpc>
            </a:pP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výkon</a:t>
            </a:r>
            <a:r>
              <a:rPr lang="cs-CZ" sz="32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39809" y="3637026"/>
            <a:ext cx="7056755" cy="1231106"/>
          </a:xfrm>
          <a:prstGeom prst="rect">
            <a:avLst/>
          </a:prstGeom>
          <a:solidFill>
            <a:srgbClr val="2C2CB8"/>
          </a:solidFill>
          <a:ln w="25560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3250"/>
              </a:lnSpc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Jaký je příčinný vztah nákladu k druhu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ts val="3130"/>
              </a:lnSpc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kalkulovaného výkonu?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ts val="3240"/>
              </a:lnSpc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Jak přiřazovat náklad druhu výkonu?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79504" y="5749921"/>
            <a:ext cx="2592705" cy="795089"/>
          </a:xfrm>
          <a:prstGeom prst="rect">
            <a:avLst/>
          </a:prstGeom>
          <a:solidFill>
            <a:srgbClr val="2C2CB8"/>
          </a:solidFill>
          <a:ln w="25560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28675" marR="634365" indent="-189230">
              <a:lnSpc>
                <a:spcPts val="3130"/>
              </a:lnSpc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Náklady přímé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32469" y="5749921"/>
            <a:ext cx="2520950" cy="795089"/>
          </a:xfrm>
          <a:prstGeom prst="rect">
            <a:avLst/>
          </a:prstGeom>
          <a:solidFill>
            <a:srgbClr val="2C2CB8"/>
          </a:solidFill>
          <a:ln w="25560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94995" marR="587375" indent="8890">
              <a:lnSpc>
                <a:spcPts val="3130"/>
              </a:lnSpc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Náklady nepřímé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338197" y="4921246"/>
            <a:ext cx="2243455" cy="828675"/>
          </a:xfrm>
          <a:custGeom>
            <a:avLst/>
            <a:gdLst/>
            <a:ahLst/>
            <a:cxnLst/>
            <a:rect l="l" t="t" r="r" b="b"/>
            <a:pathLst>
              <a:path w="2243454" h="828675">
                <a:moveTo>
                  <a:pt x="25526" y="751975"/>
                </a:moveTo>
                <a:lnTo>
                  <a:pt x="0" y="751975"/>
                </a:lnTo>
                <a:lnTo>
                  <a:pt x="38231" y="828674"/>
                </a:lnTo>
                <a:lnTo>
                  <a:pt x="70169" y="764798"/>
                </a:lnTo>
                <a:lnTo>
                  <a:pt x="25526" y="764798"/>
                </a:lnTo>
                <a:lnTo>
                  <a:pt x="25526" y="751975"/>
                </a:lnTo>
                <a:close/>
              </a:path>
              <a:path w="2243454" h="828675">
                <a:moveTo>
                  <a:pt x="2217800" y="401573"/>
                </a:moveTo>
                <a:lnTo>
                  <a:pt x="31241" y="401573"/>
                </a:lnTo>
                <a:lnTo>
                  <a:pt x="25526" y="407288"/>
                </a:lnTo>
                <a:lnTo>
                  <a:pt x="25526" y="764798"/>
                </a:lnTo>
                <a:lnTo>
                  <a:pt x="51053" y="764798"/>
                </a:lnTo>
                <a:lnTo>
                  <a:pt x="51053" y="427100"/>
                </a:lnTo>
                <a:lnTo>
                  <a:pt x="38231" y="427100"/>
                </a:lnTo>
                <a:lnTo>
                  <a:pt x="51053" y="414278"/>
                </a:lnTo>
                <a:lnTo>
                  <a:pt x="2217800" y="414278"/>
                </a:lnTo>
                <a:lnTo>
                  <a:pt x="2217800" y="401573"/>
                </a:lnTo>
                <a:close/>
              </a:path>
              <a:path w="2243454" h="828675">
                <a:moveTo>
                  <a:pt x="76580" y="751975"/>
                </a:moveTo>
                <a:lnTo>
                  <a:pt x="51053" y="751975"/>
                </a:lnTo>
                <a:lnTo>
                  <a:pt x="51053" y="764798"/>
                </a:lnTo>
                <a:lnTo>
                  <a:pt x="70169" y="764798"/>
                </a:lnTo>
                <a:lnTo>
                  <a:pt x="76580" y="751975"/>
                </a:lnTo>
                <a:close/>
              </a:path>
              <a:path w="2243454" h="828675">
                <a:moveTo>
                  <a:pt x="51053" y="414278"/>
                </a:moveTo>
                <a:lnTo>
                  <a:pt x="38231" y="427100"/>
                </a:lnTo>
                <a:lnTo>
                  <a:pt x="51053" y="427100"/>
                </a:lnTo>
                <a:lnTo>
                  <a:pt x="51053" y="414278"/>
                </a:lnTo>
                <a:close/>
              </a:path>
              <a:path w="2243454" h="828675">
                <a:moveTo>
                  <a:pt x="2243465" y="401573"/>
                </a:moveTo>
                <a:lnTo>
                  <a:pt x="2230633" y="401573"/>
                </a:lnTo>
                <a:lnTo>
                  <a:pt x="2217800" y="414278"/>
                </a:lnTo>
                <a:lnTo>
                  <a:pt x="51053" y="414278"/>
                </a:lnTo>
                <a:lnTo>
                  <a:pt x="51053" y="427100"/>
                </a:lnTo>
                <a:lnTo>
                  <a:pt x="2237734" y="427100"/>
                </a:lnTo>
                <a:lnTo>
                  <a:pt x="2243465" y="421385"/>
                </a:lnTo>
                <a:lnTo>
                  <a:pt x="2243465" y="401573"/>
                </a:lnTo>
                <a:close/>
              </a:path>
              <a:path w="2243454" h="828675">
                <a:moveTo>
                  <a:pt x="2243465" y="0"/>
                </a:moveTo>
                <a:lnTo>
                  <a:pt x="2217800" y="0"/>
                </a:lnTo>
                <a:lnTo>
                  <a:pt x="2217800" y="414278"/>
                </a:lnTo>
                <a:lnTo>
                  <a:pt x="2230633" y="401573"/>
                </a:lnTo>
                <a:lnTo>
                  <a:pt x="2243465" y="401573"/>
                </a:lnTo>
                <a:lnTo>
                  <a:pt x="22434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55997" y="4921246"/>
            <a:ext cx="2575560" cy="828675"/>
          </a:xfrm>
          <a:custGeom>
            <a:avLst/>
            <a:gdLst/>
            <a:ahLst/>
            <a:cxnLst/>
            <a:rect l="l" t="t" r="r" b="b"/>
            <a:pathLst>
              <a:path w="2575559" h="828675">
                <a:moveTo>
                  <a:pt x="2524140" y="751975"/>
                </a:moveTo>
                <a:lnTo>
                  <a:pt x="2498597" y="751975"/>
                </a:lnTo>
                <a:lnTo>
                  <a:pt x="2536941" y="828674"/>
                </a:lnTo>
                <a:lnTo>
                  <a:pt x="2568900" y="764798"/>
                </a:lnTo>
                <a:lnTo>
                  <a:pt x="2524140" y="764798"/>
                </a:lnTo>
                <a:lnTo>
                  <a:pt x="2524140" y="751975"/>
                </a:lnTo>
                <a:close/>
              </a:path>
              <a:path w="2575559" h="828675">
                <a:moveTo>
                  <a:pt x="2524140" y="414278"/>
                </a:moveTo>
                <a:lnTo>
                  <a:pt x="2524140" y="764798"/>
                </a:lnTo>
                <a:lnTo>
                  <a:pt x="2549773" y="764798"/>
                </a:lnTo>
                <a:lnTo>
                  <a:pt x="2549773" y="427100"/>
                </a:lnTo>
                <a:lnTo>
                  <a:pt x="2536941" y="427100"/>
                </a:lnTo>
                <a:lnTo>
                  <a:pt x="2524140" y="414278"/>
                </a:lnTo>
                <a:close/>
              </a:path>
              <a:path w="2575559" h="828675">
                <a:moveTo>
                  <a:pt x="2575316" y="751975"/>
                </a:moveTo>
                <a:lnTo>
                  <a:pt x="2549773" y="751975"/>
                </a:lnTo>
                <a:lnTo>
                  <a:pt x="2549773" y="764798"/>
                </a:lnTo>
                <a:lnTo>
                  <a:pt x="2568900" y="764798"/>
                </a:lnTo>
                <a:lnTo>
                  <a:pt x="2575316" y="751975"/>
                </a:lnTo>
                <a:close/>
              </a:path>
              <a:path w="2575559" h="828675">
                <a:moveTo>
                  <a:pt x="25664" y="0"/>
                </a:moveTo>
                <a:lnTo>
                  <a:pt x="0" y="0"/>
                </a:lnTo>
                <a:lnTo>
                  <a:pt x="0" y="421385"/>
                </a:lnTo>
                <a:lnTo>
                  <a:pt x="5730" y="427100"/>
                </a:lnTo>
                <a:lnTo>
                  <a:pt x="2524140" y="427100"/>
                </a:lnTo>
                <a:lnTo>
                  <a:pt x="2524140" y="414278"/>
                </a:lnTo>
                <a:lnTo>
                  <a:pt x="25664" y="414278"/>
                </a:lnTo>
                <a:lnTo>
                  <a:pt x="12832" y="401573"/>
                </a:lnTo>
                <a:lnTo>
                  <a:pt x="25664" y="401573"/>
                </a:lnTo>
                <a:lnTo>
                  <a:pt x="25664" y="0"/>
                </a:lnTo>
                <a:close/>
              </a:path>
              <a:path w="2575559" h="828675">
                <a:moveTo>
                  <a:pt x="2544074" y="401573"/>
                </a:moveTo>
                <a:lnTo>
                  <a:pt x="25664" y="401573"/>
                </a:lnTo>
                <a:lnTo>
                  <a:pt x="25664" y="414278"/>
                </a:lnTo>
                <a:lnTo>
                  <a:pt x="2524140" y="414278"/>
                </a:lnTo>
                <a:lnTo>
                  <a:pt x="2536941" y="427100"/>
                </a:lnTo>
                <a:lnTo>
                  <a:pt x="2549773" y="427100"/>
                </a:lnTo>
                <a:lnTo>
                  <a:pt x="2549773" y="407288"/>
                </a:lnTo>
                <a:lnTo>
                  <a:pt x="2544074" y="401573"/>
                </a:lnTo>
                <a:close/>
              </a:path>
              <a:path w="2575559" h="828675">
                <a:moveTo>
                  <a:pt x="25664" y="401573"/>
                </a:moveTo>
                <a:lnTo>
                  <a:pt x="12832" y="401573"/>
                </a:lnTo>
                <a:lnTo>
                  <a:pt x="25664" y="414278"/>
                </a:lnTo>
                <a:lnTo>
                  <a:pt x="25664" y="40157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1179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630"/>
              </a:lnSpc>
            </a:pPr>
            <a:r>
              <a:rPr dirty="0" err="1" smtClean="0"/>
              <a:t>Člen</a:t>
            </a:r>
            <a:r>
              <a:rPr lang="cs-CZ" dirty="0" smtClean="0"/>
              <a:t>ě</a:t>
            </a:r>
            <a:r>
              <a:rPr dirty="0" err="1" smtClean="0"/>
              <a:t>ní</a:t>
            </a:r>
            <a:r>
              <a:rPr dirty="0" smtClean="0"/>
              <a:t>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r>
              <a:rPr dirty="0" smtClean="0"/>
              <a:t> </a:t>
            </a:r>
            <a:r>
              <a:rPr dirty="0"/>
              <a:t>z hlediska potřeb</a:t>
            </a:r>
          </a:p>
          <a:p>
            <a:pPr marL="12700">
              <a:lnSpc>
                <a:spcPts val="4590"/>
              </a:lnSpc>
            </a:pPr>
            <a:r>
              <a:rPr dirty="0"/>
              <a:t>rozhodování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530" y="1828263"/>
            <a:ext cx="8934450" cy="46422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0520" indent="-33782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pos="351155" algn="l"/>
              </a:tabLst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Rozhodování o budoucích variantách podnikání</a:t>
            </a:r>
            <a:endParaRPr sz="3200" dirty="0">
              <a:latin typeface="Arial"/>
              <a:cs typeface="Arial"/>
            </a:endParaRPr>
          </a:p>
          <a:p>
            <a:pPr marL="350520" indent="-337820">
              <a:lnSpc>
                <a:spcPct val="100000"/>
              </a:lnSpc>
              <a:spcBef>
                <a:spcPts val="1125"/>
              </a:spcBef>
              <a:buClr>
                <a:srgbClr val="FFFFFF"/>
              </a:buClr>
              <a:buFont typeface="Arial"/>
              <a:buChar char="•"/>
              <a:tabLst>
                <a:tab pos="351155" algn="l"/>
              </a:tabLst>
            </a:pP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Člen</a:t>
            </a:r>
            <a:r>
              <a:rPr lang="cs-CZ" sz="32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ní</a:t>
            </a: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pro zhodnocení budoucích variant</a:t>
            </a:r>
            <a:endParaRPr sz="3200" dirty="0">
              <a:latin typeface="Arial"/>
              <a:cs typeface="Arial"/>
            </a:endParaRPr>
          </a:p>
          <a:p>
            <a:pPr marL="350520" indent="-337820">
              <a:lnSpc>
                <a:spcPct val="100000"/>
              </a:lnSpc>
              <a:spcBef>
                <a:spcPts val="1125"/>
              </a:spcBef>
              <a:buClr>
                <a:srgbClr val="FFFFFF"/>
              </a:buClr>
              <a:buFont typeface="Arial"/>
              <a:buChar char="•"/>
              <a:tabLst>
                <a:tab pos="351155" algn="l"/>
              </a:tabLst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Informace pro rozhodování</a:t>
            </a:r>
            <a:endParaRPr sz="3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buClr>
                <a:srgbClr val="FFFFFF"/>
              </a:buClr>
              <a:buFont typeface="Arial"/>
              <a:buChar char="•"/>
            </a:pPr>
            <a:endParaRPr sz="3200" dirty="0">
              <a:latin typeface="Times New Roman"/>
              <a:cs typeface="Times New Roman"/>
            </a:endParaRPr>
          </a:p>
          <a:p>
            <a:pPr marL="751840" lvl="1" indent="-281940">
              <a:lnSpc>
                <a:spcPct val="100000"/>
              </a:lnSpc>
              <a:spcBef>
                <a:spcPts val="2470"/>
              </a:spcBef>
              <a:buClr>
                <a:srgbClr val="FFFFFF"/>
              </a:buClr>
              <a:buFont typeface="Arial"/>
              <a:buChar char="•"/>
              <a:tabLst>
                <a:tab pos="752475" algn="l"/>
              </a:tabLst>
            </a:pP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Člen</a:t>
            </a: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ní</a:t>
            </a:r>
            <a:r>
              <a:rPr sz="28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podle závislosti na </a:t>
            </a:r>
            <a:r>
              <a:rPr sz="2800" dirty="0" err="1">
                <a:solidFill>
                  <a:srgbClr val="FFFFFF"/>
                </a:solidFill>
                <a:latin typeface="Arial"/>
                <a:cs typeface="Arial"/>
              </a:rPr>
              <a:t>obejmu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výkon</a:t>
            </a: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endParaRPr sz="2800" dirty="0">
              <a:latin typeface="Arial"/>
              <a:cs typeface="Arial"/>
            </a:endParaRPr>
          </a:p>
          <a:p>
            <a:pPr marL="751840" lvl="1" indent="-281940">
              <a:lnSpc>
                <a:spcPct val="100000"/>
              </a:lnSpc>
              <a:spcBef>
                <a:spcPts val="865"/>
              </a:spcBef>
              <a:buClr>
                <a:srgbClr val="FFFFFF"/>
              </a:buClr>
              <a:buFont typeface="Arial"/>
              <a:buChar char="•"/>
              <a:tabLst>
                <a:tab pos="75247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Relevantní a irelevantní náklady</a:t>
            </a:r>
            <a:endParaRPr sz="2800" dirty="0">
              <a:latin typeface="Arial"/>
              <a:cs typeface="Arial"/>
            </a:endParaRPr>
          </a:p>
          <a:p>
            <a:pPr marL="751840" lvl="1" indent="-281940">
              <a:lnSpc>
                <a:spcPct val="100000"/>
              </a:lnSpc>
              <a:spcBef>
                <a:spcPts val="865"/>
              </a:spcBef>
              <a:buClr>
                <a:srgbClr val="FFFFFF"/>
              </a:buClr>
              <a:buFont typeface="Arial"/>
              <a:buChar char="•"/>
              <a:tabLst>
                <a:tab pos="75247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Oportunitní náklady</a:t>
            </a:r>
            <a:endParaRPr sz="2800" dirty="0">
              <a:latin typeface="Arial"/>
              <a:cs typeface="Arial"/>
            </a:endParaRPr>
          </a:p>
          <a:p>
            <a:pPr marL="751840" lvl="1" indent="-281940">
              <a:lnSpc>
                <a:spcPct val="100000"/>
              </a:lnSpc>
              <a:spcBef>
                <a:spcPts val="875"/>
              </a:spcBef>
              <a:buClr>
                <a:srgbClr val="FFFFFF"/>
              </a:buClr>
              <a:buFont typeface="Arial"/>
              <a:buChar char="•"/>
              <a:tabLst>
                <a:tab pos="75247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Náklady vázané k rozhodnutí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11541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4460"/>
              </a:lnSpc>
            </a:pPr>
            <a:r>
              <a:rPr dirty="0" err="1" smtClean="0"/>
              <a:t>Člen</a:t>
            </a:r>
            <a:r>
              <a:rPr lang="cs-CZ" dirty="0" smtClean="0"/>
              <a:t>ě</a:t>
            </a:r>
            <a:r>
              <a:rPr dirty="0" err="1" smtClean="0"/>
              <a:t>ní</a:t>
            </a:r>
            <a:r>
              <a:rPr dirty="0" smtClean="0"/>
              <a:t>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r>
              <a:rPr dirty="0" smtClean="0"/>
              <a:t> </a:t>
            </a:r>
            <a:r>
              <a:rPr dirty="0"/>
              <a:t>podle závislosti na </a:t>
            </a:r>
            <a:r>
              <a:rPr dirty="0" err="1"/>
              <a:t>objemu</a:t>
            </a:r>
            <a:r>
              <a:rPr dirty="0"/>
              <a:t> </a:t>
            </a:r>
            <a:r>
              <a:rPr dirty="0" err="1" smtClean="0"/>
              <a:t>výkon</a:t>
            </a:r>
            <a:r>
              <a:rPr lang="cs-CZ" dirty="0" smtClean="0"/>
              <a:t>ů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039809" y="2413056"/>
            <a:ext cx="7056755" cy="795089"/>
          </a:xfrm>
          <a:prstGeom prst="rect">
            <a:avLst/>
          </a:prstGeom>
          <a:solidFill>
            <a:srgbClr val="2C2CB8"/>
          </a:solidFill>
          <a:ln w="25560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67030" marR="356870" indent="12065">
              <a:lnSpc>
                <a:spcPts val="3130"/>
              </a:lnSpc>
            </a:pPr>
            <a:r>
              <a:rPr sz="280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ní</a:t>
            </a:r>
            <a:r>
              <a:rPr sz="28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se náklad v závislosti </a:t>
            </a:r>
            <a:r>
              <a:rPr sz="2800" dirty="0" err="1">
                <a:solidFill>
                  <a:srgbClr val="FFFFFF"/>
                </a:solidFill>
                <a:latin typeface="Arial"/>
                <a:cs typeface="Arial"/>
              </a:rPr>
              <a:t>na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zm</a:t>
            </a: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nách</a:t>
            </a:r>
            <a:r>
              <a:rPr sz="28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 err="1">
                <a:solidFill>
                  <a:srgbClr val="FFFFFF"/>
                </a:solidFill>
                <a:latin typeface="Arial"/>
                <a:cs typeface="Arial"/>
              </a:rPr>
              <a:t>objemu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výkon</a:t>
            </a: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8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ve </a:t>
            </a:r>
            <a:r>
              <a:rPr sz="2800" dirty="0" err="1">
                <a:solidFill>
                  <a:srgbClr val="FFFFFF"/>
                </a:solidFill>
                <a:latin typeface="Arial"/>
                <a:cs typeface="Arial"/>
              </a:rPr>
              <a:t>zkoumaném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rozp</a:t>
            </a: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tí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79504" y="4535485"/>
            <a:ext cx="2592705" cy="795089"/>
          </a:xfrm>
          <a:prstGeom prst="rect">
            <a:avLst/>
          </a:prstGeom>
          <a:solidFill>
            <a:srgbClr val="2C2CB8"/>
          </a:solidFill>
          <a:ln w="25560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69595" marR="563880" indent="69850">
              <a:lnSpc>
                <a:spcPts val="3130"/>
              </a:lnSpc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Náklady variabilní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16580" y="4535485"/>
            <a:ext cx="2736850" cy="795089"/>
          </a:xfrm>
          <a:prstGeom prst="rect">
            <a:avLst/>
          </a:prstGeom>
          <a:solidFill>
            <a:srgbClr val="2C2CB8"/>
          </a:solidFill>
          <a:ln w="25560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029335" marR="706755" indent="-317500">
              <a:lnSpc>
                <a:spcPts val="3130"/>
              </a:lnSpc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Náklady fixní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338197" y="3300344"/>
            <a:ext cx="2243455" cy="1235075"/>
          </a:xfrm>
          <a:custGeom>
            <a:avLst/>
            <a:gdLst/>
            <a:ahLst/>
            <a:cxnLst/>
            <a:rect l="l" t="t" r="r" b="b"/>
            <a:pathLst>
              <a:path w="2243454" h="1235075">
                <a:moveTo>
                  <a:pt x="25526" y="1158483"/>
                </a:moveTo>
                <a:lnTo>
                  <a:pt x="0" y="1158483"/>
                </a:lnTo>
                <a:lnTo>
                  <a:pt x="38231" y="1235080"/>
                </a:lnTo>
                <a:lnTo>
                  <a:pt x="70217" y="1171193"/>
                </a:lnTo>
                <a:lnTo>
                  <a:pt x="25526" y="1171193"/>
                </a:lnTo>
                <a:lnTo>
                  <a:pt x="25526" y="1158483"/>
                </a:lnTo>
                <a:close/>
              </a:path>
              <a:path w="2243454" h="1235075">
                <a:moveTo>
                  <a:pt x="2217800" y="604784"/>
                </a:moveTo>
                <a:lnTo>
                  <a:pt x="31241" y="604784"/>
                </a:lnTo>
                <a:lnTo>
                  <a:pt x="25526" y="610483"/>
                </a:lnTo>
                <a:lnTo>
                  <a:pt x="25526" y="1171193"/>
                </a:lnTo>
                <a:lnTo>
                  <a:pt x="51053" y="1171193"/>
                </a:lnTo>
                <a:lnTo>
                  <a:pt x="51053" y="630417"/>
                </a:lnTo>
                <a:lnTo>
                  <a:pt x="38231" y="630417"/>
                </a:lnTo>
                <a:lnTo>
                  <a:pt x="51053" y="617616"/>
                </a:lnTo>
                <a:lnTo>
                  <a:pt x="2217800" y="617616"/>
                </a:lnTo>
                <a:lnTo>
                  <a:pt x="2217800" y="604784"/>
                </a:lnTo>
                <a:close/>
              </a:path>
              <a:path w="2243454" h="1235075">
                <a:moveTo>
                  <a:pt x="76580" y="1158483"/>
                </a:moveTo>
                <a:lnTo>
                  <a:pt x="51053" y="1158483"/>
                </a:lnTo>
                <a:lnTo>
                  <a:pt x="51053" y="1171193"/>
                </a:lnTo>
                <a:lnTo>
                  <a:pt x="70217" y="1171193"/>
                </a:lnTo>
                <a:lnTo>
                  <a:pt x="76580" y="1158483"/>
                </a:lnTo>
                <a:close/>
              </a:path>
              <a:path w="2243454" h="1235075">
                <a:moveTo>
                  <a:pt x="51053" y="617616"/>
                </a:moveTo>
                <a:lnTo>
                  <a:pt x="38231" y="630417"/>
                </a:lnTo>
                <a:lnTo>
                  <a:pt x="51053" y="630417"/>
                </a:lnTo>
                <a:lnTo>
                  <a:pt x="51053" y="617616"/>
                </a:lnTo>
                <a:close/>
              </a:path>
              <a:path w="2243454" h="1235075">
                <a:moveTo>
                  <a:pt x="2243465" y="604784"/>
                </a:moveTo>
                <a:lnTo>
                  <a:pt x="2230633" y="604784"/>
                </a:lnTo>
                <a:lnTo>
                  <a:pt x="2217800" y="617616"/>
                </a:lnTo>
                <a:lnTo>
                  <a:pt x="51053" y="617616"/>
                </a:lnTo>
                <a:lnTo>
                  <a:pt x="51053" y="630417"/>
                </a:lnTo>
                <a:lnTo>
                  <a:pt x="2237734" y="630417"/>
                </a:lnTo>
                <a:lnTo>
                  <a:pt x="2243465" y="624718"/>
                </a:lnTo>
                <a:lnTo>
                  <a:pt x="2243465" y="604784"/>
                </a:lnTo>
                <a:close/>
              </a:path>
              <a:path w="2243454" h="1235075">
                <a:moveTo>
                  <a:pt x="2243465" y="0"/>
                </a:moveTo>
                <a:lnTo>
                  <a:pt x="2217800" y="0"/>
                </a:lnTo>
                <a:lnTo>
                  <a:pt x="2217800" y="617616"/>
                </a:lnTo>
                <a:lnTo>
                  <a:pt x="2230633" y="604784"/>
                </a:lnTo>
                <a:lnTo>
                  <a:pt x="2243465" y="604784"/>
                </a:lnTo>
                <a:lnTo>
                  <a:pt x="22434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55997" y="3300344"/>
            <a:ext cx="2467610" cy="1235075"/>
          </a:xfrm>
          <a:custGeom>
            <a:avLst/>
            <a:gdLst/>
            <a:ahLst/>
            <a:cxnLst/>
            <a:rect l="l" t="t" r="r" b="b"/>
            <a:pathLst>
              <a:path w="2467609" h="1235075">
                <a:moveTo>
                  <a:pt x="2416180" y="1158483"/>
                </a:moveTo>
                <a:lnTo>
                  <a:pt x="2390637" y="1158483"/>
                </a:lnTo>
                <a:lnTo>
                  <a:pt x="2429012" y="1235080"/>
                </a:lnTo>
                <a:lnTo>
                  <a:pt x="2460993" y="1171193"/>
                </a:lnTo>
                <a:lnTo>
                  <a:pt x="2416180" y="1171193"/>
                </a:lnTo>
                <a:lnTo>
                  <a:pt x="2416180" y="1158483"/>
                </a:lnTo>
                <a:close/>
              </a:path>
              <a:path w="2467609" h="1235075">
                <a:moveTo>
                  <a:pt x="2416180" y="617616"/>
                </a:moveTo>
                <a:lnTo>
                  <a:pt x="2416180" y="1171193"/>
                </a:lnTo>
                <a:lnTo>
                  <a:pt x="2441844" y="1171193"/>
                </a:lnTo>
                <a:lnTo>
                  <a:pt x="2441844" y="630417"/>
                </a:lnTo>
                <a:lnTo>
                  <a:pt x="2429012" y="630417"/>
                </a:lnTo>
                <a:lnTo>
                  <a:pt x="2416180" y="617616"/>
                </a:lnTo>
                <a:close/>
              </a:path>
              <a:path w="2467609" h="1235075">
                <a:moveTo>
                  <a:pt x="2467355" y="1158483"/>
                </a:moveTo>
                <a:lnTo>
                  <a:pt x="2441844" y="1158483"/>
                </a:lnTo>
                <a:lnTo>
                  <a:pt x="2441844" y="1171193"/>
                </a:lnTo>
                <a:lnTo>
                  <a:pt x="2460993" y="1171193"/>
                </a:lnTo>
                <a:lnTo>
                  <a:pt x="2467355" y="1158483"/>
                </a:lnTo>
                <a:close/>
              </a:path>
              <a:path w="2467609" h="1235075">
                <a:moveTo>
                  <a:pt x="25664" y="0"/>
                </a:moveTo>
                <a:lnTo>
                  <a:pt x="0" y="0"/>
                </a:lnTo>
                <a:lnTo>
                  <a:pt x="0" y="624718"/>
                </a:lnTo>
                <a:lnTo>
                  <a:pt x="5730" y="630417"/>
                </a:lnTo>
                <a:lnTo>
                  <a:pt x="2416180" y="630417"/>
                </a:lnTo>
                <a:lnTo>
                  <a:pt x="2416180" y="617616"/>
                </a:lnTo>
                <a:lnTo>
                  <a:pt x="25664" y="617616"/>
                </a:lnTo>
                <a:lnTo>
                  <a:pt x="12832" y="604784"/>
                </a:lnTo>
                <a:lnTo>
                  <a:pt x="25664" y="604784"/>
                </a:lnTo>
                <a:lnTo>
                  <a:pt x="25664" y="0"/>
                </a:lnTo>
                <a:close/>
              </a:path>
              <a:path w="2467609" h="1235075">
                <a:moveTo>
                  <a:pt x="2436113" y="604784"/>
                </a:moveTo>
                <a:lnTo>
                  <a:pt x="25664" y="604784"/>
                </a:lnTo>
                <a:lnTo>
                  <a:pt x="25664" y="617616"/>
                </a:lnTo>
                <a:lnTo>
                  <a:pt x="2416180" y="617616"/>
                </a:lnTo>
                <a:lnTo>
                  <a:pt x="2429012" y="630417"/>
                </a:lnTo>
                <a:lnTo>
                  <a:pt x="2441844" y="630417"/>
                </a:lnTo>
                <a:lnTo>
                  <a:pt x="2441844" y="610483"/>
                </a:lnTo>
                <a:lnTo>
                  <a:pt x="2436113" y="604784"/>
                </a:lnTo>
                <a:close/>
              </a:path>
              <a:path w="2467609" h="1235075">
                <a:moveTo>
                  <a:pt x="25664" y="604784"/>
                </a:moveTo>
                <a:lnTo>
                  <a:pt x="12832" y="604784"/>
                </a:lnTo>
                <a:lnTo>
                  <a:pt x="25664" y="617616"/>
                </a:lnTo>
                <a:lnTo>
                  <a:pt x="25664" y="60478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889211"/>
          </a:xfrm>
          <a:prstGeom prst="rect">
            <a:avLst/>
          </a:prstGeom>
        </p:spPr>
        <p:txBody>
          <a:bodyPr vert="horz" wrap="square" lIns="0" tIns="27101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Variabilní náklady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530" y="1815563"/>
            <a:ext cx="7651115" cy="325986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73380" indent="-360680">
              <a:lnSpc>
                <a:spcPts val="3700"/>
              </a:lnSpc>
              <a:buClr>
                <a:srgbClr val="FFFFFF"/>
              </a:buClr>
              <a:buFont typeface="Arial"/>
              <a:buChar char="•"/>
              <a:tabLst>
                <a:tab pos="374015" algn="l"/>
              </a:tabLst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Předpoklad vyvolání jednotkou výkonu –</a:t>
            </a:r>
            <a:endParaRPr sz="3200" dirty="0">
              <a:latin typeface="Arial"/>
              <a:cs typeface="Arial"/>
            </a:endParaRPr>
          </a:p>
          <a:p>
            <a:pPr marL="373380">
              <a:lnSpc>
                <a:spcPts val="3700"/>
              </a:lnSpc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jednicové a část </a:t>
            </a:r>
            <a:r>
              <a:rPr sz="3200" dirty="0" err="1">
                <a:solidFill>
                  <a:srgbClr val="FFFFFF"/>
                </a:solidFill>
                <a:latin typeface="Arial"/>
                <a:cs typeface="Arial"/>
              </a:rPr>
              <a:t>režijních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32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endParaRPr sz="3200" dirty="0">
              <a:latin typeface="Arial"/>
              <a:cs typeface="Arial"/>
            </a:endParaRPr>
          </a:p>
          <a:p>
            <a:pPr marL="373380" indent="-360680">
              <a:lnSpc>
                <a:spcPct val="100000"/>
              </a:lnSpc>
              <a:spcBef>
                <a:spcPts val="1140"/>
              </a:spcBef>
              <a:buClr>
                <a:srgbClr val="FFFFFF"/>
              </a:buClr>
              <a:buFont typeface="Arial"/>
              <a:buChar char="•"/>
              <a:tabLst>
                <a:tab pos="374015" algn="l"/>
              </a:tabLst>
            </a:pPr>
            <a:r>
              <a:rPr sz="3200" dirty="0" err="1">
                <a:solidFill>
                  <a:srgbClr val="FFFFFF"/>
                </a:solidFill>
                <a:latin typeface="Arial"/>
                <a:cs typeface="Arial"/>
              </a:rPr>
              <a:t>Podle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pr</a:t>
            </a:r>
            <a:r>
              <a:rPr lang="cs-CZ" sz="32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cs-CZ" sz="32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hu</a:t>
            </a:r>
            <a:endParaRPr sz="3200" dirty="0">
              <a:latin typeface="Arial"/>
              <a:cs typeface="Arial"/>
            </a:endParaRPr>
          </a:p>
          <a:p>
            <a:pPr marL="773430" lvl="1" indent="-364490">
              <a:lnSpc>
                <a:spcPct val="100000"/>
              </a:lnSpc>
              <a:spcBef>
                <a:spcPts val="1170"/>
              </a:spcBef>
              <a:buClr>
                <a:srgbClr val="FFFFFF"/>
              </a:buClr>
              <a:buFont typeface="Arial"/>
              <a:buChar char="•"/>
              <a:tabLst>
                <a:tab pos="77406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Proporcionální</a:t>
            </a:r>
            <a:endParaRPr sz="2800" dirty="0">
              <a:latin typeface="Arial"/>
              <a:cs typeface="Arial"/>
            </a:endParaRPr>
          </a:p>
          <a:p>
            <a:pPr marL="773430" lvl="1" indent="-364490">
              <a:lnSpc>
                <a:spcPct val="100000"/>
              </a:lnSpc>
              <a:spcBef>
                <a:spcPts val="865"/>
              </a:spcBef>
              <a:buClr>
                <a:srgbClr val="FFFFFF"/>
              </a:buClr>
              <a:buFont typeface="Arial"/>
              <a:buChar char="•"/>
              <a:tabLst>
                <a:tab pos="77406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Podporoporcionální</a:t>
            </a:r>
            <a:endParaRPr sz="2800" dirty="0">
              <a:latin typeface="Arial"/>
              <a:cs typeface="Arial"/>
            </a:endParaRPr>
          </a:p>
          <a:p>
            <a:pPr marL="773430" lvl="1" indent="-364490">
              <a:lnSpc>
                <a:spcPct val="100000"/>
              </a:lnSpc>
              <a:spcBef>
                <a:spcPts val="875"/>
              </a:spcBef>
              <a:buClr>
                <a:srgbClr val="FFFFFF"/>
              </a:buClr>
              <a:buFont typeface="Arial"/>
              <a:buChar char="•"/>
              <a:tabLst>
                <a:tab pos="77406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Nadproporcionální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0530" y="688459"/>
            <a:ext cx="8804275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760"/>
              </a:lnSpc>
              <a:tabLst>
                <a:tab pos="7013575" algn="l"/>
              </a:tabLst>
            </a:pPr>
            <a:r>
              <a:rPr sz="4000" dirty="0" err="1" smtClean="0">
                <a:solidFill>
                  <a:srgbClr val="FFFFFF"/>
                </a:solidFill>
                <a:latin typeface="Arial"/>
                <a:cs typeface="Arial"/>
              </a:rPr>
              <a:t>Pr</a:t>
            </a:r>
            <a:r>
              <a:rPr lang="cs-CZ" sz="40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4000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cs-CZ" sz="40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4000" dirty="0" smtClean="0">
                <a:solidFill>
                  <a:srgbClr val="FFFFFF"/>
                </a:solidFill>
                <a:latin typeface="Arial"/>
                <a:cs typeface="Arial"/>
              </a:rPr>
              <a:t>h </a:t>
            </a:r>
            <a:r>
              <a:rPr sz="4000" dirty="0">
                <a:solidFill>
                  <a:srgbClr val="FFFFFF"/>
                </a:solidFill>
                <a:latin typeface="Arial"/>
                <a:cs typeface="Arial"/>
              </a:rPr>
              <a:t>celkových variabilních	</a:t>
            </a:r>
            <a:r>
              <a:rPr sz="40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40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60365" y="6905804"/>
            <a:ext cx="7632700" cy="85725"/>
          </a:xfrm>
          <a:custGeom>
            <a:avLst/>
            <a:gdLst/>
            <a:ahLst/>
            <a:cxnLst/>
            <a:rect l="l" t="t" r="r" b="b"/>
            <a:pathLst>
              <a:path w="7632700" h="85725">
                <a:moveTo>
                  <a:pt x="7547426" y="56884"/>
                </a:moveTo>
                <a:lnTo>
                  <a:pt x="7547426" y="85319"/>
                </a:lnTo>
                <a:lnTo>
                  <a:pt x="7604253" y="56887"/>
                </a:lnTo>
                <a:lnTo>
                  <a:pt x="7547426" y="56884"/>
                </a:lnTo>
                <a:close/>
              </a:path>
              <a:path w="7632700" h="85725">
                <a:moveTo>
                  <a:pt x="7547426" y="0"/>
                </a:moveTo>
                <a:lnTo>
                  <a:pt x="7547426" y="56884"/>
                </a:lnTo>
                <a:lnTo>
                  <a:pt x="7561630" y="56887"/>
                </a:lnTo>
                <a:lnTo>
                  <a:pt x="7561630" y="28443"/>
                </a:lnTo>
                <a:lnTo>
                  <a:pt x="7604215" y="28440"/>
                </a:lnTo>
                <a:lnTo>
                  <a:pt x="7547426" y="0"/>
                </a:lnTo>
                <a:close/>
              </a:path>
              <a:path w="7632700" h="85725">
                <a:moveTo>
                  <a:pt x="7604215" y="28440"/>
                </a:moveTo>
                <a:lnTo>
                  <a:pt x="7547426" y="28440"/>
                </a:lnTo>
                <a:lnTo>
                  <a:pt x="7561630" y="28443"/>
                </a:lnTo>
                <a:lnTo>
                  <a:pt x="7561630" y="56887"/>
                </a:lnTo>
                <a:lnTo>
                  <a:pt x="7604259" y="56884"/>
                </a:lnTo>
                <a:lnTo>
                  <a:pt x="7632649" y="42681"/>
                </a:lnTo>
                <a:lnTo>
                  <a:pt x="7604215" y="28440"/>
                </a:lnTo>
                <a:close/>
              </a:path>
              <a:path w="7632700" h="85725">
                <a:moveTo>
                  <a:pt x="0" y="26871"/>
                </a:moveTo>
                <a:lnTo>
                  <a:pt x="0" y="55302"/>
                </a:lnTo>
                <a:lnTo>
                  <a:pt x="7547426" y="56884"/>
                </a:lnTo>
                <a:lnTo>
                  <a:pt x="7547426" y="28440"/>
                </a:lnTo>
                <a:lnTo>
                  <a:pt x="0" y="2687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46149" y="1922526"/>
            <a:ext cx="163195" cy="5031105"/>
          </a:xfrm>
          <a:custGeom>
            <a:avLst/>
            <a:gdLst/>
            <a:ahLst/>
            <a:cxnLst/>
            <a:rect l="l" t="t" r="r" b="b"/>
            <a:pathLst>
              <a:path w="163195" h="5031105">
                <a:moveTo>
                  <a:pt x="106417" y="70744"/>
                </a:moveTo>
                <a:lnTo>
                  <a:pt x="0" y="5030412"/>
                </a:lnTo>
                <a:lnTo>
                  <a:pt x="28422" y="5031034"/>
                </a:lnTo>
                <a:lnTo>
                  <a:pt x="134549" y="85516"/>
                </a:lnTo>
                <a:lnTo>
                  <a:pt x="106113" y="84927"/>
                </a:lnTo>
                <a:lnTo>
                  <a:pt x="134562" y="84927"/>
                </a:lnTo>
                <a:lnTo>
                  <a:pt x="134852" y="71384"/>
                </a:lnTo>
                <a:lnTo>
                  <a:pt x="106417" y="70744"/>
                </a:lnTo>
                <a:close/>
              </a:path>
              <a:path w="163195" h="5031105">
                <a:moveTo>
                  <a:pt x="155702" y="70744"/>
                </a:moveTo>
                <a:lnTo>
                  <a:pt x="106417" y="70744"/>
                </a:lnTo>
                <a:lnTo>
                  <a:pt x="134852" y="71384"/>
                </a:lnTo>
                <a:lnTo>
                  <a:pt x="134549" y="85516"/>
                </a:lnTo>
                <a:lnTo>
                  <a:pt x="162985" y="86105"/>
                </a:lnTo>
                <a:lnTo>
                  <a:pt x="155702" y="70744"/>
                </a:lnTo>
                <a:close/>
              </a:path>
              <a:path w="163195" h="5031105">
                <a:moveTo>
                  <a:pt x="134562" y="84927"/>
                </a:moveTo>
                <a:lnTo>
                  <a:pt x="106113" y="84927"/>
                </a:lnTo>
                <a:lnTo>
                  <a:pt x="134549" y="85516"/>
                </a:lnTo>
                <a:lnTo>
                  <a:pt x="134562" y="84927"/>
                </a:lnTo>
                <a:close/>
              </a:path>
              <a:path w="163195" h="5031105">
                <a:moveTo>
                  <a:pt x="122160" y="0"/>
                </a:moveTo>
                <a:lnTo>
                  <a:pt x="77690" y="84338"/>
                </a:lnTo>
                <a:lnTo>
                  <a:pt x="106113" y="84927"/>
                </a:lnTo>
                <a:lnTo>
                  <a:pt x="106417" y="70744"/>
                </a:lnTo>
                <a:lnTo>
                  <a:pt x="155702" y="70744"/>
                </a:lnTo>
                <a:lnTo>
                  <a:pt x="1221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60365" y="2432060"/>
            <a:ext cx="5760085" cy="4516755"/>
          </a:xfrm>
          <a:custGeom>
            <a:avLst/>
            <a:gdLst/>
            <a:ahLst/>
            <a:cxnLst/>
            <a:rect l="l" t="t" r="r" b="b"/>
            <a:pathLst>
              <a:path w="5760085" h="4516755">
                <a:moveTo>
                  <a:pt x="0" y="4516425"/>
                </a:moveTo>
                <a:lnTo>
                  <a:pt x="69569" y="4471626"/>
                </a:lnTo>
                <a:lnTo>
                  <a:pt x="151609" y="4419350"/>
                </a:lnTo>
                <a:lnTo>
                  <a:pt x="245031" y="4360200"/>
                </a:lnTo>
                <a:lnTo>
                  <a:pt x="348745" y="4294777"/>
                </a:lnTo>
                <a:lnTo>
                  <a:pt x="461662" y="4223684"/>
                </a:lnTo>
                <a:lnTo>
                  <a:pt x="582692" y="4147522"/>
                </a:lnTo>
                <a:lnTo>
                  <a:pt x="710745" y="4066894"/>
                </a:lnTo>
                <a:lnTo>
                  <a:pt x="844732" y="3982401"/>
                </a:lnTo>
                <a:lnTo>
                  <a:pt x="983564" y="3894646"/>
                </a:lnTo>
                <a:lnTo>
                  <a:pt x="1126151" y="3804230"/>
                </a:lnTo>
                <a:lnTo>
                  <a:pt x="1271403" y="3711756"/>
                </a:lnTo>
                <a:lnTo>
                  <a:pt x="1418231" y="3617825"/>
                </a:lnTo>
                <a:lnTo>
                  <a:pt x="1565546" y="3523040"/>
                </a:lnTo>
                <a:lnTo>
                  <a:pt x="1712257" y="3428002"/>
                </a:lnTo>
                <a:lnTo>
                  <a:pt x="1857277" y="3333314"/>
                </a:lnTo>
                <a:lnTo>
                  <a:pt x="1999514" y="3239578"/>
                </a:lnTo>
                <a:lnTo>
                  <a:pt x="2137879" y="3147395"/>
                </a:lnTo>
                <a:lnTo>
                  <a:pt x="2271284" y="3057367"/>
                </a:lnTo>
                <a:lnTo>
                  <a:pt x="2398638" y="2970098"/>
                </a:lnTo>
                <a:lnTo>
                  <a:pt x="2518851" y="2886187"/>
                </a:lnTo>
                <a:lnTo>
                  <a:pt x="2635466" y="2803594"/>
                </a:lnTo>
                <a:lnTo>
                  <a:pt x="2752543" y="2719982"/>
                </a:lnTo>
                <a:lnTo>
                  <a:pt x="2869834" y="2635520"/>
                </a:lnTo>
                <a:lnTo>
                  <a:pt x="2987092" y="2550377"/>
                </a:lnTo>
                <a:lnTo>
                  <a:pt x="3104069" y="2464721"/>
                </a:lnTo>
                <a:lnTo>
                  <a:pt x="3220516" y="2378722"/>
                </a:lnTo>
                <a:lnTo>
                  <a:pt x="3336186" y="2292547"/>
                </a:lnTo>
                <a:lnTo>
                  <a:pt x="3450830" y="2206365"/>
                </a:lnTo>
                <a:lnTo>
                  <a:pt x="3564201" y="2120345"/>
                </a:lnTo>
                <a:lnTo>
                  <a:pt x="3676049" y="2034656"/>
                </a:lnTo>
                <a:lnTo>
                  <a:pt x="3786128" y="1949466"/>
                </a:lnTo>
                <a:lnTo>
                  <a:pt x="3894190" y="1864943"/>
                </a:lnTo>
                <a:lnTo>
                  <a:pt x="3999985" y="1781257"/>
                </a:lnTo>
                <a:lnTo>
                  <a:pt x="4103267" y="1698576"/>
                </a:lnTo>
                <a:lnTo>
                  <a:pt x="4203787" y="1617069"/>
                </a:lnTo>
                <a:lnTo>
                  <a:pt x="4301297" y="1536904"/>
                </a:lnTo>
                <a:lnTo>
                  <a:pt x="4395549" y="1458249"/>
                </a:lnTo>
                <a:lnTo>
                  <a:pt x="4486295" y="1381274"/>
                </a:lnTo>
                <a:lnTo>
                  <a:pt x="4573287" y="1306148"/>
                </a:lnTo>
                <a:lnTo>
                  <a:pt x="4656277" y="1233037"/>
                </a:lnTo>
                <a:lnTo>
                  <a:pt x="4735651" y="1160909"/>
                </a:lnTo>
                <a:lnTo>
                  <a:pt x="4812021" y="1088752"/>
                </a:lnTo>
                <a:lnTo>
                  <a:pt x="4885464" y="1016753"/>
                </a:lnTo>
                <a:lnTo>
                  <a:pt x="4956054" y="945102"/>
                </a:lnTo>
                <a:lnTo>
                  <a:pt x="5023868" y="873987"/>
                </a:lnTo>
                <a:lnTo>
                  <a:pt x="5088982" y="803598"/>
                </a:lnTo>
                <a:lnTo>
                  <a:pt x="5151471" y="734123"/>
                </a:lnTo>
                <a:lnTo>
                  <a:pt x="5211411" y="665750"/>
                </a:lnTo>
                <a:lnTo>
                  <a:pt x="5268878" y="598669"/>
                </a:lnTo>
                <a:lnTo>
                  <a:pt x="5323949" y="533068"/>
                </a:lnTo>
                <a:lnTo>
                  <a:pt x="5376698" y="469136"/>
                </a:lnTo>
                <a:lnTo>
                  <a:pt x="5427201" y="407062"/>
                </a:lnTo>
                <a:lnTo>
                  <a:pt x="5475536" y="347035"/>
                </a:lnTo>
                <a:lnTo>
                  <a:pt x="5521776" y="289242"/>
                </a:lnTo>
                <a:lnTo>
                  <a:pt x="5565999" y="233874"/>
                </a:lnTo>
                <a:lnTo>
                  <a:pt x="5608280" y="181118"/>
                </a:lnTo>
                <a:lnTo>
                  <a:pt x="5648694" y="131165"/>
                </a:lnTo>
                <a:lnTo>
                  <a:pt x="5687319" y="84201"/>
                </a:lnTo>
                <a:lnTo>
                  <a:pt x="5724229" y="40416"/>
                </a:lnTo>
                <a:lnTo>
                  <a:pt x="5759500" y="0"/>
                </a:lnTo>
              </a:path>
            </a:pathLst>
          </a:custGeom>
          <a:ln w="284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0365" y="4992624"/>
            <a:ext cx="5760085" cy="1956435"/>
          </a:xfrm>
          <a:custGeom>
            <a:avLst/>
            <a:gdLst/>
            <a:ahLst/>
            <a:cxnLst/>
            <a:rect l="l" t="t" r="r" b="b"/>
            <a:pathLst>
              <a:path w="5760085" h="1956434">
                <a:moveTo>
                  <a:pt x="0" y="1955861"/>
                </a:moveTo>
                <a:lnTo>
                  <a:pt x="1806381" y="1016507"/>
                </a:lnTo>
                <a:lnTo>
                  <a:pt x="2472881" y="790706"/>
                </a:lnTo>
                <a:lnTo>
                  <a:pt x="2955615" y="621279"/>
                </a:lnTo>
                <a:lnTo>
                  <a:pt x="3714048" y="423540"/>
                </a:lnTo>
                <a:lnTo>
                  <a:pt x="4403536" y="254126"/>
                </a:lnTo>
                <a:lnTo>
                  <a:pt x="4955103" y="141219"/>
                </a:lnTo>
                <a:lnTo>
                  <a:pt x="5759500" y="0"/>
                </a:lnTo>
              </a:path>
            </a:pathLst>
          </a:custGeom>
          <a:ln w="284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0365" y="3702039"/>
            <a:ext cx="5975985" cy="3251200"/>
          </a:xfrm>
          <a:custGeom>
            <a:avLst/>
            <a:gdLst/>
            <a:ahLst/>
            <a:cxnLst/>
            <a:rect l="l" t="t" r="r" b="b"/>
            <a:pathLst>
              <a:path w="5975985" h="3251200">
                <a:moveTo>
                  <a:pt x="0" y="3251210"/>
                </a:moveTo>
                <a:lnTo>
                  <a:pt x="5975420" y="0"/>
                </a:lnTo>
              </a:path>
            </a:pathLst>
          </a:custGeom>
          <a:ln w="2844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404234" y="2260469"/>
            <a:ext cx="2395855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Nadproporcionální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404234" y="3536438"/>
            <a:ext cx="187325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Proporcionální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04234" y="4810757"/>
            <a:ext cx="235204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Podproporcionální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71491" y="6863796"/>
            <a:ext cx="177800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x</a:t>
            </a:r>
            <a:endParaRPr sz="2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64642" y="1474877"/>
            <a:ext cx="245745" cy="3718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55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0530" y="392295"/>
            <a:ext cx="7197090" cy="11541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4460"/>
              </a:lnSpc>
            </a:pPr>
            <a:r>
              <a:rPr sz="4000" dirty="0" err="1" smtClean="0">
                <a:solidFill>
                  <a:srgbClr val="FFFFFF"/>
                </a:solidFill>
                <a:latin typeface="Arial"/>
                <a:cs typeface="Arial"/>
              </a:rPr>
              <a:t>Pr</a:t>
            </a:r>
            <a:r>
              <a:rPr lang="cs-CZ" sz="40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4000" dirty="0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cs-CZ" sz="40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4000" dirty="0" smtClean="0">
                <a:solidFill>
                  <a:srgbClr val="FFFFFF"/>
                </a:solidFill>
                <a:latin typeface="Arial"/>
                <a:cs typeface="Arial"/>
              </a:rPr>
              <a:t>h </a:t>
            </a:r>
            <a:r>
              <a:rPr sz="4000" dirty="0" err="1" smtClean="0">
                <a:solidFill>
                  <a:srgbClr val="FFFFFF"/>
                </a:solidFill>
                <a:latin typeface="Arial"/>
                <a:cs typeface="Arial"/>
              </a:rPr>
              <a:t>pr</a:t>
            </a:r>
            <a:r>
              <a:rPr lang="cs-CZ" sz="40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400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cs-CZ" sz="40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4000" dirty="0" err="1" smtClean="0">
                <a:solidFill>
                  <a:srgbClr val="FFFFFF"/>
                </a:solidFill>
                <a:latin typeface="Arial"/>
                <a:cs typeface="Arial"/>
              </a:rPr>
              <a:t>rných</a:t>
            </a:r>
            <a:r>
              <a:rPr sz="40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dirty="0" err="1">
                <a:solidFill>
                  <a:srgbClr val="FFFFFF"/>
                </a:solidFill>
                <a:latin typeface="Arial"/>
                <a:cs typeface="Arial"/>
              </a:rPr>
              <a:t>variabilních</a:t>
            </a:r>
            <a:r>
              <a:rPr sz="4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40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95302" y="6464665"/>
            <a:ext cx="7917180" cy="95250"/>
          </a:xfrm>
          <a:custGeom>
            <a:avLst/>
            <a:gdLst/>
            <a:ahLst/>
            <a:cxnLst/>
            <a:rect l="l" t="t" r="r" b="b"/>
            <a:pathLst>
              <a:path w="7917180" h="95250">
                <a:moveTo>
                  <a:pt x="7885451" y="31635"/>
                </a:moveTo>
                <a:lnTo>
                  <a:pt x="7837639" y="31635"/>
                </a:lnTo>
                <a:lnTo>
                  <a:pt x="7837791" y="63328"/>
                </a:lnTo>
                <a:lnTo>
                  <a:pt x="7821952" y="63372"/>
                </a:lnTo>
                <a:lnTo>
                  <a:pt x="7822033" y="95036"/>
                </a:lnTo>
                <a:lnTo>
                  <a:pt x="7916887" y="47256"/>
                </a:lnTo>
                <a:lnTo>
                  <a:pt x="7885451" y="31635"/>
                </a:lnTo>
                <a:close/>
              </a:path>
              <a:path w="7917180" h="95250">
                <a:moveTo>
                  <a:pt x="7821870" y="31679"/>
                </a:moveTo>
                <a:lnTo>
                  <a:pt x="0" y="53650"/>
                </a:lnTo>
                <a:lnTo>
                  <a:pt x="82" y="85319"/>
                </a:lnTo>
                <a:lnTo>
                  <a:pt x="7821952" y="63372"/>
                </a:lnTo>
                <a:lnTo>
                  <a:pt x="7821870" y="31679"/>
                </a:lnTo>
                <a:close/>
              </a:path>
              <a:path w="7917180" h="95250">
                <a:moveTo>
                  <a:pt x="7837639" y="31635"/>
                </a:moveTo>
                <a:lnTo>
                  <a:pt x="7821870" y="31679"/>
                </a:lnTo>
                <a:lnTo>
                  <a:pt x="7821952" y="63372"/>
                </a:lnTo>
                <a:lnTo>
                  <a:pt x="7837791" y="63328"/>
                </a:lnTo>
                <a:lnTo>
                  <a:pt x="7837639" y="31635"/>
                </a:lnTo>
                <a:close/>
              </a:path>
              <a:path w="7917180" h="95250">
                <a:moveTo>
                  <a:pt x="7821789" y="0"/>
                </a:moveTo>
                <a:lnTo>
                  <a:pt x="7821870" y="31679"/>
                </a:lnTo>
                <a:lnTo>
                  <a:pt x="7885451" y="31635"/>
                </a:lnTo>
                <a:lnTo>
                  <a:pt x="78217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40222" y="2982834"/>
            <a:ext cx="95250" cy="3580129"/>
          </a:xfrm>
          <a:custGeom>
            <a:avLst/>
            <a:gdLst/>
            <a:ahLst/>
            <a:cxnLst/>
            <a:rect l="l" t="t" r="r" b="b"/>
            <a:pathLst>
              <a:path w="95250" h="3580129">
                <a:moveTo>
                  <a:pt x="63350" y="95087"/>
                </a:moveTo>
                <a:lnTo>
                  <a:pt x="31679" y="95168"/>
                </a:lnTo>
                <a:lnTo>
                  <a:pt x="44043" y="3579939"/>
                </a:lnTo>
                <a:lnTo>
                  <a:pt x="75712" y="3579830"/>
                </a:lnTo>
                <a:lnTo>
                  <a:pt x="63350" y="95087"/>
                </a:lnTo>
                <a:close/>
              </a:path>
              <a:path w="95250" h="3580129">
                <a:moveTo>
                  <a:pt x="47173" y="0"/>
                </a:moveTo>
                <a:lnTo>
                  <a:pt x="0" y="95249"/>
                </a:lnTo>
                <a:lnTo>
                  <a:pt x="31679" y="95168"/>
                </a:lnTo>
                <a:lnTo>
                  <a:pt x="31622" y="79247"/>
                </a:lnTo>
                <a:lnTo>
                  <a:pt x="87097" y="79247"/>
                </a:lnTo>
                <a:lnTo>
                  <a:pt x="47173" y="0"/>
                </a:lnTo>
                <a:close/>
              </a:path>
              <a:path w="95250" h="3580129">
                <a:moveTo>
                  <a:pt x="63294" y="79247"/>
                </a:moveTo>
                <a:lnTo>
                  <a:pt x="31622" y="79247"/>
                </a:lnTo>
                <a:lnTo>
                  <a:pt x="31679" y="95168"/>
                </a:lnTo>
                <a:lnTo>
                  <a:pt x="63350" y="95087"/>
                </a:lnTo>
                <a:lnTo>
                  <a:pt x="63294" y="79247"/>
                </a:lnTo>
                <a:close/>
              </a:path>
              <a:path w="95250" h="3580129">
                <a:moveTo>
                  <a:pt x="87097" y="79247"/>
                </a:moveTo>
                <a:lnTo>
                  <a:pt x="63294" y="79247"/>
                </a:lnTo>
                <a:lnTo>
                  <a:pt x="63350" y="95087"/>
                </a:lnTo>
                <a:lnTo>
                  <a:pt x="95036" y="95006"/>
                </a:lnTo>
                <a:lnTo>
                  <a:pt x="87097" y="792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92159" y="3708410"/>
            <a:ext cx="6264910" cy="1231900"/>
          </a:xfrm>
          <a:custGeom>
            <a:avLst/>
            <a:gdLst/>
            <a:ahLst/>
            <a:cxnLst/>
            <a:rect l="l" t="t" r="r" b="b"/>
            <a:pathLst>
              <a:path w="6264909" h="1231900">
                <a:moveTo>
                  <a:pt x="0" y="1231885"/>
                </a:moveTo>
                <a:lnTo>
                  <a:pt x="72248" y="1223880"/>
                </a:lnTo>
                <a:lnTo>
                  <a:pt x="158167" y="1214525"/>
                </a:lnTo>
                <a:lnTo>
                  <a:pt x="256491" y="1203928"/>
                </a:lnTo>
                <a:lnTo>
                  <a:pt x="365953" y="1192195"/>
                </a:lnTo>
                <a:lnTo>
                  <a:pt x="485290" y="1179432"/>
                </a:lnTo>
                <a:lnTo>
                  <a:pt x="613234" y="1165746"/>
                </a:lnTo>
                <a:lnTo>
                  <a:pt x="748521" y="1151244"/>
                </a:lnTo>
                <a:lnTo>
                  <a:pt x="889885" y="1136032"/>
                </a:lnTo>
                <a:lnTo>
                  <a:pt x="1036061" y="1120216"/>
                </a:lnTo>
                <a:lnTo>
                  <a:pt x="1185782" y="1103904"/>
                </a:lnTo>
                <a:lnTo>
                  <a:pt x="1337785" y="1087200"/>
                </a:lnTo>
                <a:lnTo>
                  <a:pt x="1490802" y="1070213"/>
                </a:lnTo>
                <a:lnTo>
                  <a:pt x="1643569" y="1053048"/>
                </a:lnTo>
                <a:lnTo>
                  <a:pt x="1794820" y="1035813"/>
                </a:lnTo>
                <a:lnTo>
                  <a:pt x="1943290" y="1018613"/>
                </a:lnTo>
                <a:lnTo>
                  <a:pt x="2087712" y="1001554"/>
                </a:lnTo>
                <a:lnTo>
                  <a:pt x="2226822" y="984745"/>
                </a:lnTo>
                <a:lnTo>
                  <a:pt x="2359355" y="968290"/>
                </a:lnTo>
                <a:lnTo>
                  <a:pt x="2484044" y="952297"/>
                </a:lnTo>
                <a:lnTo>
                  <a:pt x="2599623" y="936872"/>
                </a:lnTo>
                <a:lnTo>
                  <a:pt x="2708283" y="922105"/>
                </a:lnTo>
                <a:lnTo>
                  <a:pt x="2813252" y="907904"/>
                </a:lnTo>
                <a:lnTo>
                  <a:pt x="2914835" y="894160"/>
                </a:lnTo>
                <a:lnTo>
                  <a:pt x="3013339" y="880764"/>
                </a:lnTo>
                <a:lnTo>
                  <a:pt x="3109067" y="867608"/>
                </a:lnTo>
                <a:lnTo>
                  <a:pt x="3202325" y="854580"/>
                </a:lnTo>
                <a:lnTo>
                  <a:pt x="3293417" y="841573"/>
                </a:lnTo>
                <a:lnTo>
                  <a:pt x="3382648" y="828476"/>
                </a:lnTo>
                <a:lnTo>
                  <a:pt x="3470324" y="815181"/>
                </a:lnTo>
                <a:lnTo>
                  <a:pt x="3556749" y="801579"/>
                </a:lnTo>
                <a:lnTo>
                  <a:pt x="3642228" y="787558"/>
                </a:lnTo>
                <a:lnTo>
                  <a:pt x="3727065" y="773012"/>
                </a:lnTo>
                <a:lnTo>
                  <a:pt x="3811567" y="757829"/>
                </a:lnTo>
                <a:lnTo>
                  <a:pt x="3896038" y="741902"/>
                </a:lnTo>
                <a:lnTo>
                  <a:pt x="3980782" y="725120"/>
                </a:lnTo>
                <a:lnTo>
                  <a:pt x="4066104" y="707374"/>
                </a:lnTo>
                <a:lnTo>
                  <a:pt x="4152311" y="688555"/>
                </a:lnTo>
                <a:lnTo>
                  <a:pt x="4239705" y="668553"/>
                </a:lnTo>
                <a:lnTo>
                  <a:pt x="4328593" y="647260"/>
                </a:lnTo>
                <a:lnTo>
                  <a:pt x="4419279" y="624565"/>
                </a:lnTo>
                <a:lnTo>
                  <a:pt x="4512685" y="599834"/>
                </a:lnTo>
                <a:lnTo>
                  <a:pt x="4609131" y="572662"/>
                </a:lnTo>
                <a:lnTo>
                  <a:pt x="4708091" y="543342"/>
                </a:lnTo>
                <a:lnTo>
                  <a:pt x="4809038" y="512167"/>
                </a:lnTo>
                <a:lnTo>
                  <a:pt x="4911444" y="479429"/>
                </a:lnTo>
                <a:lnTo>
                  <a:pt x="5014783" y="445422"/>
                </a:lnTo>
                <a:lnTo>
                  <a:pt x="5118527" y="410439"/>
                </a:lnTo>
                <a:lnTo>
                  <a:pt x="5222150" y="374771"/>
                </a:lnTo>
                <a:lnTo>
                  <a:pt x="5325125" y="338712"/>
                </a:lnTo>
                <a:lnTo>
                  <a:pt x="5426925" y="302555"/>
                </a:lnTo>
                <a:lnTo>
                  <a:pt x="5527023" y="266593"/>
                </a:lnTo>
                <a:lnTo>
                  <a:pt x="5624892" y="231118"/>
                </a:lnTo>
                <a:lnTo>
                  <a:pt x="5720004" y="196423"/>
                </a:lnTo>
                <a:lnTo>
                  <a:pt x="5811834" y="162801"/>
                </a:lnTo>
                <a:lnTo>
                  <a:pt x="5899853" y="130545"/>
                </a:lnTo>
                <a:lnTo>
                  <a:pt x="5983535" y="99947"/>
                </a:lnTo>
                <a:lnTo>
                  <a:pt x="6062354" y="71301"/>
                </a:lnTo>
                <a:lnTo>
                  <a:pt x="6135781" y="44899"/>
                </a:lnTo>
                <a:lnTo>
                  <a:pt x="6203291" y="21034"/>
                </a:lnTo>
                <a:lnTo>
                  <a:pt x="6264356" y="0"/>
                </a:lnTo>
              </a:path>
            </a:pathLst>
          </a:custGeom>
          <a:ln w="316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92159" y="4930771"/>
            <a:ext cx="6264910" cy="1905"/>
          </a:xfrm>
          <a:custGeom>
            <a:avLst/>
            <a:gdLst/>
            <a:ahLst/>
            <a:cxnLst/>
            <a:rect l="l" t="t" r="r" b="b"/>
            <a:pathLst>
              <a:path w="6264909" h="1904">
                <a:moveTo>
                  <a:pt x="0" y="0"/>
                </a:moveTo>
                <a:lnTo>
                  <a:pt x="6264356" y="1523"/>
                </a:lnTo>
              </a:path>
            </a:pathLst>
          </a:custGeom>
          <a:ln w="316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92159" y="4932295"/>
            <a:ext cx="6480810" cy="1295400"/>
          </a:xfrm>
          <a:custGeom>
            <a:avLst/>
            <a:gdLst/>
            <a:ahLst/>
            <a:cxnLst/>
            <a:rect l="l" t="t" r="r" b="b"/>
            <a:pathLst>
              <a:path w="6480809" h="1295400">
                <a:moveTo>
                  <a:pt x="0" y="0"/>
                </a:moveTo>
                <a:lnTo>
                  <a:pt x="65070" y="4270"/>
                </a:lnTo>
                <a:lnTo>
                  <a:pt x="141339" y="8859"/>
                </a:lnTo>
                <a:lnTo>
                  <a:pt x="227879" y="13779"/>
                </a:lnTo>
                <a:lnTo>
                  <a:pt x="323760" y="19042"/>
                </a:lnTo>
                <a:lnTo>
                  <a:pt x="428057" y="24661"/>
                </a:lnTo>
                <a:lnTo>
                  <a:pt x="539841" y="30646"/>
                </a:lnTo>
                <a:lnTo>
                  <a:pt x="658184" y="37011"/>
                </a:lnTo>
                <a:lnTo>
                  <a:pt x="782159" y="43767"/>
                </a:lnTo>
                <a:lnTo>
                  <a:pt x="910837" y="50927"/>
                </a:lnTo>
                <a:lnTo>
                  <a:pt x="1043292" y="58502"/>
                </a:lnTo>
                <a:lnTo>
                  <a:pt x="1178595" y="66505"/>
                </a:lnTo>
                <a:lnTo>
                  <a:pt x="1315818" y="74948"/>
                </a:lnTo>
                <a:lnTo>
                  <a:pt x="1454035" y="83843"/>
                </a:lnTo>
                <a:lnTo>
                  <a:pt x="1592316" y="93201"/>
                </a:lnTo>
                <a:lnTo>
                  <a:pt x="1729735" y="103035"/>
                </a:lnTo>
                <a:lnTo>
                  <a:pt x="1865364" y="113358"/>
                </a:lnTo>
                <a:lnTo>
                  <a:pt x="1998274" y="124180"/>
                </a:lnTo>
                <a:lnTo>
                  <a:pt x="2127539" y="135515"/>
                </a:lnTo>
                <a:lnTo>
                  <a:pt x="2252230" y="147374"/>
                </a:lnTo>
                <a:lnTo>
                  <a:pt x="2371420" y="159770"/>
                </a:lnTo>
                <a:lnTo>
                  <a:pt x="2487832" y="172317"/>
                </a:lnTo>
                <a:lnTo>
                  <a:pt x="2604725" y="184729"/>
                </a:lnTo>
                <a:lnTo>
                  <a:pt x="2721972" y="197108"/>
                </a:lnTo>
                <a:lnTo>
                  <a:pt x="2839443" y="209556"/>
                </a:lnTo>
                <a:lnTo>
                  <a:pt x="2957011" y="222176"/>
                </a:lnTo>
                <a:lnTo>
                  <a:pt x="3074547" y="235070"/>
                </a:lnTo>
                <a:lnTo>
                  <a:pt x="3191924" y="248340"/>
                </a:lnTo>
                <a:lnTo>
                  <a:pt x="3309013" y="262090"/>
                </a:lnTo>
                <a:lnTo>
                  <a:pt x="3425685" y="276422"/>
                </a:lnTo>
                <a:lnTo>
                  <a:pt x="3541814" y="291438"/>
                </a:lnTo>
                <a:lnTo>
                  <a:pt x="3657269" y="307240"/>
                </a:lnTo>
                <a:lnTo>
                  <a:pt x="3771924" y="323932"/>
                </a:lnTo>
                <a:lnTo>
                  <a:pt x="3885650" y="341616"/>
                </a:lnTo>
                <a:lnTo>
                  <a:pt x="3998319" y="360393"/>
                </a:lnTo>
                <a:lnTo>
                  <a:pt x="4109803" y="380367"/>
                </a:lnTo>
                <a:lnTo>
                  <a:pt x="4219973" y="401641"/>
                </a:lnTo>
                <a:lnTo>
                  <a:pt x="4328701" y="424316"/>
                </a:lnTo>
                <a:lnTo>
                  <a:pt x="4435859" y="448495"/>
                </a:lnTo>
                <a:lnTo>
                  <a:pt x="4541319" y="474281"/>
                </a:lnTo>
                <a:lnTo>
                  <a:pt x="4644953" y="501776"/>
                </a:lnTo>
                <a:lnTo>
                  <a:pt x="4748213" y="531995"/>
                </a:lnTo>
                <a:lnTo>
                  <a:pt x="4852389" y="565582"/>
                </a:lnTo>
                <a:lnTo>
                  <a:pt x="4957129" y="602140"/>
                </a:lnTo>
                <a:lnTo>
                  <a:pt x="5062077" y="641275"/>
                </a:lnTo>
                <a:lnTo>
                  <a:pt x="5166878" y="682591"/>
                </a:lnTo>
                <a:lnTo>
                  <a:pt x="5271179" y="725694"/>
                </a:lnTo>
                <a:lnTo>
                  <a:pt x="5374624" y="770189"/>
                </a:lnTo>
                <a:lnTo>
                  <a:pt x="5476860" y="815679"/>
                </a:lnTo>
                <a:lnTo>
                  <a:pt x="5577530" y="861770"/>
                </a:lnTo>
                <a:lnTo>
                  <a:pt x="5676282" y="908067"/>
                </a:lnTo>
                <a:lnTo>
                  <a:pt x="5772760" y="954174"/>
                </a:lnTo>
                <a:lnTo>
                  <a:pt x="5866610" y="999696"/>
                </a:lnTo>
                <a:lnTo>
                  <a:pt x="5957477" y="1044239"/>
                </a:lnTo>
                <a:lnTo>
                  <a:pt x="6045007" y="1087406"/>
                </a:lnTo>
                <a:lnTo>
                  <a:pt x="6128844" y="1128803"/>
                </a:lnTo>
                <a:lnTo>
                  <a:pt x="6208636" y="1168034"/>
                </a:lnTo>
                <a:lnTo>
                  <a:pt x="6284026" y="1204705"/>
                </a:lnTo>
                <a:lnTo>
                  <a:pt x="6354661" y="1238419"/>
                </a:lnTo>
                <a:lnTo>
                  <a:pt x="6420186" y="1268783"/>
                </a:lnTo>
                <a:lnTo>
                  <a:pt x="6480245" y="1295399"/>
                </a:lnTo>
              </a:path>
            </a:pathLst>
          </a:custGeom>
          <a:ln w="3167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64646" y="2614822"/>
            <a:ext cx="8841740" cy="4508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400" dirty="0">
              <a:latin typeface="Times New Roman"/>
              <a:cs typeface="Times New Roman"/>
            </a:endParaRPr>
          </a:p>
          <a:p>
            <a:pPr marR="347345" algn="r">
              <a:lnSpc>
                <a:spcPct val="100000"/>
              </a:lnSpc>
              <a:spcBef>
                <a:spcPts val="1625"/>
              </a:spcBef>
            </a:pP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400" b="1" i="1" spc="-15" dirty="0">
                <a:solidFill>
                  <a:srgbClr val="FFFFFF"/>
                </a:solidFill>
                <a:latin typeface="Calibri"/>
                <a:cs typeface="Calibri"/>
              </a:rPr>
              <a:t>ogres</a:t>
            </a:r>
            <a:r>
              <a:rPr sz="2400" b="1" i="1" spc="-2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vní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3"/>
              </a:spcBef>
            </a:pPr>
            <a:endParaRPr sz="1900" dirty="0">
              <a:latin typeface="Times New Roman"/>
              <a:cs typeface="Times New Roman"/>
            </a:endParaRPr>
          </a:p>
          <a:p>
            <a:pPr marL="5815330">
              <a:lnSpc>
                <a:spcPct val="100000"/>
              </a:lnSpc>
            </a:pPr>
            <a:r>
              <a:rPr sz="2400" spc="-7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400" spc="-65" dirty="0">
                <a:solidFill>
                  <a:srgbClr val="FFFFFF"/>
                </a:solidFill>
                <a:latin typeface="Calibri"/>
                <a:cs typeface="Calibri"/>
              </a:rPr>
              <a:t>f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4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z</a:t>
            </a:r>
            <a:r>
              <a:rPr sz="24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ese nákladů</a:t>
            </a:r>
            <a:endParaRPr sz="2400" dirty="0">
              <a:latin typeface="Calibri"/>
              <a:cs typeface="Calibri"/>
            </a:endParaRPr>
          </a:p>
          <a:p>
            <a:pPr marR="408305" algn="r">
              <a:lnSpc>
                <a:spcPct val="100000"/>
              </a:lnSpc>
              <a:spcBef>
                <a:spcPts val="2075"/>
              </a:spcBef>
            </a:pPr>
            <a:r>
              <a:rPr sz="2400" b="1" i="1" spc="-55" dirty="0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o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400" b="1" i="1" spc="-25" dirty="0">
                <a:solidFill>
                  <a:srgbClr val="FFFFFF"/>
                </a:solidFill>
                <a:latin typeface="Calibri"/>
                <a:cs typeface="Calibri"/>
              </a:rPr>
              <a:t>s</a:t>
            </a:r>
            <a:r>
              <a:rPr sz="2400" b="1" i="1" spc="-3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400" b="1" i="1" spc="-1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400" b="1" i="1" spc="-4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í</a:t>
            </a:r>
            <a:endParaRPr sz="2400" dirty="0">
              <a:latin typeface="Calibri"/>
              <a:cs typeface="Calibri"/>
            </a:endParaRPr>
          </a:p>
          <a:p>
            <a:pPr marL="5758180">
              <a:lnSpc>
                <a:spcPct val="100000"/>
              </a:lnSpc>
              <a:spcBef>
                <a:spcPts val="925"/>
              </a:spcBef>
            </a:pPr>
            <a:r>
              <a:rPr sz="2400" spc="-7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400" spc="-65" dirty="0">
                <a:solidFill>
                  <a:srgbClr val="FFFFFF"/>
                </a:solidFill>
                <a:latin typeface="Calibri"/>
                <a:cs typeface="Calibri"/>
              </a:rPr>
              <a:t>f</a:t>
            </a:r>
            <a:r>
              <a:rPr sz="2400" spc="-1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2400" spc="-25" dirty="0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4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z</a:t>
            </a:r>
            <a:r>
              <a:rPr sz="24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deg</a:t>
            </a:r>
            <a:r>
              <a:rPr sz="2400" spc="-3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ese nákladů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"/>
              </a:spcBef>
            </a:pPr>
            <a:endParaRPr sz="2900" dirty="0">
              <a:latin typeface="Times New Roman"/>
              <a:cs typeface="Times New Roman"/>
            </a:endParaRPr>
          </a:p>
          <a:p>
            <a:pPr marR="434340" algn="r">
              <a:lnSpc>
                <a:spcPct val="100000"/>
              </a:lnSpc>
            </a:pPr>
            <a:r>
              <a:rPr sz="2400" b="1" i="1" spc="-15" dirty="0">
                <a:solidFill>
                  <a:srgbClr val="FFFFFF"/>
                </a:solidFill>
                <a:latin typeface="Calibri"/>
                <a:cs typeface="Calibri"/>
              </a:rPr>
              <a:t>Degresiv</a:t>
            </a:r>
            <a:r>
              <a:rPr sz="2400" b="1" i="1" spc="-2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í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1"/>
              </a:spcBef>
            </a:pPr>
            <a:endParaRPr sz="2300" dirty="0">
              <a:latin typeface="Times New Roman"/>
              <a:cs typeface="Times New Roman"/>
            </a:endParaRPr>
          </a:p>
          <a:p>
            <a:pPr marR="529590" algn="r">
              <a:lnSpc>
                <a:spcPct val="100000"/>
              </a:lnSpc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x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889211"/>
          </a:xfrm>
          <a:prstGeom prst="rect">
            <a:avLst/>
          </a:prstGeom>
        </p:spPr>
        <p:txBody>
          <a:bodyPr vert="horz" wrap="square" lIns="0" tIns="27101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Fixní náklady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530" y="1813696"/>
            <a:ext cx="8909050" cy="49064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41020" indent="-528320">
              <a:lnSpc>
                <a:spcPts val="3475"/>
              </a:lnSpc>
              <a:buClr>
                <a:srgbClr val="FFFFFF"/>
              </a:buClr>
              <a:buFont typeface="Arial"/>
              <a:buChar char="•"/>
              <a:tabLst>
                <a:tab pos="541655" algn="l"/>
              </a:tabLst>
            </a:pPr>
            <a:r>
              <a:rPr sz="3000" dirty="0" err="1" smtClean="0">
                <a:solidFill>
                  <a:srgbClr val="FFFFFF"/>
                </a:solidFill>
                <a:latin typeface="Arial"/>
                <a:cs typeface="Arial"/>
              </a:rPr>
              <a:t>Nem</a:t>
            </a:r>
            <a:r>
              <a:rPr lang="cs-CZ" sz="30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3000" dirty="0" err="1" smtClean="0">
                <a:solidFill>
                  <a:srgbClr val="FFFFFF"/>
                </a:solidFill>
                <a:latin typeface="Arial"/>
                <a:cs typeface="Arial"/>
              </a:rPr>
              <a:t>ní</a:t>
            </a:r>
            <a:r>
              <a:rPr sz="30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se (v </a:t>
            </a:r>
            <a:r>
              <a:rPr sz="3000" dirty="0" err="1">
                <a:solidFill>
                  <a:srgbClr val="FFFFFF"/>
                </a:solidFill>
                <a:latin typeface="Arial"/>
                <a:cs typeface="Arial"/>
              </a:rPr>
              <a:t>relevantním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 err="1" smtClean="0">
                <a:solidFill>
                  <a:srgbClr val="FFFFFF"/>
                </a:solidFill>
                <a:latin typeface="Arial"/>
                <a:cs typeface="Arial"/>
              </a:rPr>
              <a:t>rozp</a:t>
            </a:r>
            <a:r>
              <a:rPr lang="cs-CZ" sz="30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3000" dirty="0" err="1" smtClean="0">
                <a:solidFill>
                  <a:srgbClr val="FFFFFF"/>
                </a:solidFill>
                <a:latin typeface="Arial"/>
                <a:cs typeface="Arial"/>
              </a:rPr>
              <a:t>tí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) </a:t>
            </a:r>
            <a:r>
              <a:rPr sz="3000" dirty="0" err="1">
                <a:solidFill>
                  <a:srgbClr val="FFFFFF"/>
                </a:solidFill>
                <a:latin typeface="Arial"/>
                <a:cs typeface="Arial"/>
              </a:rPr>
              <a:t>vlivem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 err="1" smtClean="0">
                <a:solidFill>
                  <a:srgbClr val="FFFFFF"/>
                </a:solidFill>
                <a:latin typeface="Arial"/>
                <a:cs typeface="Arial"/>
              </a:rPr>
              <a:t>zm</a:t>
            </a:r>
            <a:r>
              <a:rPr lang="cs-CZ" sz="30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3000" dirty="0" err="1" smtClean="0">
                <a:solidFill>
                  <a:srgbClr val="FFFFFF"/>
                </a:solidFill>
                <a:latin typeface="Arial"/>
                <a:cs typeface="Arial"/>
              </a:rPr>
              <a:t>ny</a:t>
            </a:r>
            <a:endParaRPr sz="3000" dirty="0">
              <a:latin typeface="Arial"/>
              <a:cs typeface="Arial"/>
            </a:endParaRPr>
          </a:p>
          <a:p>
            <a:pPr marL="541020">
              <a:lnSpc>
                <a:spcPts val="3475"/>
              </a:lnSpc>
            </a:pP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objemu </a:t>
            </a:r>
            <a:r>
              <a:rPr sz="3000" dirty="0" err="1">
                <a:solidFill>
                  <a:srgbClr val="FFFFFF"/>
                </a:solidFill>
                <a:latin typeface="Arial"/>
                <a:cs typeface="Arial"/>
              </a:rPr>
              <a:t>realizovaných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 err="1" smtClean="0">
                <a:solidFill>
                  <a:srgbClr val="FFFFFF"/>
                </a:solidFill>
                <a:latin typeface="Arial"/>
                <a:cs typeface="Arial"/>
              </a:rPr>
              <a:t>výkon</a:t>
            </a:r>
            <a:r>
              <a:rPr lang="cs-CZ" sz="30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endParaRPr sz="3000" dirty="0">
              <a:latin typeface="Arial"/>
              <a:cs typeface="Arial"/>
            </a:endParaRPr>
          </a:p>
          <a:p>
            <a:pPr marL="541020" indent="-528320">
              <a:lnSpc>
                <a:spcPct val="100000"/>
              </a:lnSpc>
              <a:spcBef>
                <a:spcPts val="1150"/>
              </a:spcBef>
              <a:buClr>
                <a:srgbClr val="FFFFFF"/>
              </a:buClr>
              <a:buFont typeface="Arial"/>
              <a:buChar char="•"/>
              <a:tabLst>
                <a:tab pos="541655" algn="l"/>
              </a:tabLst>
            </a:pP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Svázané s kapacitou</a:t>
            </a:r>
            <a:endParaRPr sz="3000" dirty="0">
              <a:latin typeface="Arial"/>
              <a:cs typeface="Arial"/>
            </a:endParaRPr>
          </a:p>
          <a:p>
            <a:pPr marL="541020" indent="-528320">
              <a:lnSpc>
                <a:spcPct val="100000"/>
              </a:lnSpc>
              <a:spcBef>
                <a:spcPts val="1140"/>
              </a:spcBef>
              <a:buClr>
                <a:srgbClr val="FFFFFF"/>
              </a:buClr>
              <a:buFont typeface="Arial"/>
              <a:buChar char="•"/>
              <a:tabLst>
                <a:tab pos="541655" algn="l"/>
              </a:tabLst>
            </a:pPr>
            <a:r>
              <a:rPr sz="3000" dirty="0" err="1">
                <a:solidFill>
                  <a:srgbClr val="FFFFFF"/>
                </a:solidFill>
                <a:latin typeface="Arial"/>
                <a:cs typeface="Arial"/>
              </a:rPr>
              <a:t>Vyvolané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 err="1" smtClean="0">
                <a:solidFill>
                  <a:srgbClr val="FFFFFF"/>
                </a:solidFill>
                <a:latin typeface="Arial"/>
                <a:cs typeface="Arial"/>
              </a:rPr>
              <a:t>zajišt</a:t>
            </a:r>
            <a:r>
              <a:rPr lang="cs-CZ" sz="30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3000" dirty="0" err="1" smtClean="0">
                <a:solidFill>
                  <a:srgbClr val="FFFFFF"/>
                </a:solidFill>
                <a:latin typeface="Arial"/>
                <a:cs typeface="Arial"/>
              </a:rPr>
              <a:t>ním</a:t>
            </a:r>
            <a:r>
              <a:rPr sz="30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podmínek</a:t>
            </a:r>
            <a:endParaRPr sz="3000" dirty="0">
              <a:latin typeface="Arial"/>
              <a:cs typeface="Arial"/>
            </a:endParaRPr>
          </a:p>
          <a:p>
            <a:pPr marL="541020" indent="-528320">
              <a:lnSpc>
                <a:spcPct val="100000"/>
              </a:lnSpc>
              <a:spcBef>
                <a:spcPts val="1150"/>
              </a:spcBef>
              <a:buClr>
                <a:srgbClr val="FFFFFF"/>
              </a:buClr>
              <a:buFont typeface="Arial"/>
              <a:buChar char="•"/>
              <a:tabLst>
                <a:tab pos="541655" algn="l"/>
              </a:tabLst>
            </a:pP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Z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hlediska</a:t>
            </a:r>
            <a:r>
              <a:rPr sz="30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ovlivnitelnosti</a:t>
            </a:r>
            <a:endParaRPr sz="3000" dirty="0">
              <a:latin typeface="Arial"/>
              <a:cs typeface="Arial"/>
            </a:endParaRPr>
          </a:p>
          <a:p>
            <a:pPr marL="942340" lvl="1" indent="-530860">
              <a:lnSpc>
                <a:spcPct val="100000"/>
              </a:lnSpc>
              <a:spcBef>
                <a:spcPts val="1210"/>
              </a:spcBef>
              <a:buClr>
                <a:srgbClr val="FFFFFF"/>
              </a:buClr>
              <a:buFont typeface="Arial"/>
              <a:buChar char="•"/>
              <a:tabLst>
                <a:tab pos="94297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Umrtvené / utopené fixní náklady</a:t>
            </a:r>
            <a:endParaRPr sz="2400" dirty="0">
              <a:latin typeface="Arial"/>
              <a:cs typeface="Arial"/>
            </a:endParaRPr>
          </a:p>
          <a:p>
            <a:pPr marL="942340" lvl="1" indent="-530860">
              <a:lnSpc>
                <a:spcPct val="100000"/>
              </a:lnSpc>
              <a:spcBef>
                <a:spcPts val="900"/>
              </a:spcBef>
              <a:buClr>
                <a:srgbClr val="FFFFFF"/>
              </a:buClr>
              <a:buFont typeface="Arial"/>
              <a:buChar char="•"/>
              <a:tabLst>
                <a:tab pos="942975" algn="l"/>
              </a:tabLst>
            </a:pPr>
            <a:r>
              <a:rPr sz="2400" dirty="0">
                <a:solidFill>
                  <a:srgbClr val="FFFFFF"/>
                </a:solidFill>
                <a:latin typeface="Arial"/>
                <a:cs typeface="Arial"/>
              </a:rPr>
              <a:t>Vyhnutelné fixní náklady</a:t>
            </a:r>
            <a:endParaRPr sz="2400" dirty="0">
              <a:latin typeface="Arial"/>
              <a:cs typeface="Arial"/>
            </a:endParaRPr>
          </a:p>
          <a:p>
            <a:pPr marL="541020" indent="-528320">
              <a:lnSpc>
                <a:spcPct val="100000"/>
              </a:lnSpc>
              <a:spcBef>
                <a:spcPts val="840"/>
              </a:spcBef>
              <a:buClr>
                <a:srgbClr val="FFFFFF"/>
              </a:buClr>
              <a:buFont typeface="Arial"/>
              <a:buChar char="•"/>
              <a:tabLst>
                <a:tab pos="541655" algn="l"/>
              </a:tabLst>
            </a:pP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Zakládají požadavek na optimální využití kapacity</a:t>
            </a:r>
            <a:endParaRPr sz="3000" dirty="0">
              <a:latin typeface="Arial"/>
              <a:cs typeface="Arial"/>
            </a:endParaRPr>
          </a:p>
          <a:p>
            <a:pPr marL="541020" indent="-528320">
              <a:lnSpc>
                <a:spcPct val="100000"/>
              </a:lnSpc>
              <a:spcBef>
                <a:spcPts val="1140"/>
              </a:spcBef>
              <a:buClr>
                <a:srgbClr val="FFFFFF"/>
              </a:buClr>
              <a:buFont typeface="Arial"/>
              <a:buChar char="•"/>
              <a:tabLst>
                <a:tab pos="541655" algn="l"/>
              </a:tabLst>
            </a:pPr>
            <a:r>
              <a:rPr sz="300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cs-CZ" sz="30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3000" dirty="0" err="1" smtClean="0">
                <a:solidFill>
                  <a:srgbClr val="FFFFFF"/>
                </a:solidFill>
                <a:latin typeface="Arial"/>
                <a:cs typeface="Arial"/>
              </a:rPr>
              <a:t>ní</a:t>
            </a:r>
            <a:r>
              <a:rPr sz="30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FFFFFF"/>
                </a:solidFill>
                <a:latin typeface="Arial"/>
                <a:cs typeface="Arial"/>
              </a:rPr>
              <a:t>se </a:t>
            </a:r>
            <a:r>
              <a:rPr sz="3000" dirty="0" err="1" smtClean="0">
                <a:solidFill>
                  <a:srgbClr val="FFFFFF"/>
                </a:solidFill>
                <a:latin typeface="Arial"/>
                <a:cs typeface="Arial"/>
              </a:rPr>
              <a:t>skokov</a:t>
            </a:r>
            <a:r>
              <a:rPr lang="cs-CZ" sz="30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endParaRPr sz="3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11541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4460"/>
              </a:lnSpc>
            </a:pPr>
            <a:r>
              <a:rPr dirty="0" err="1" smtClean="0"/>
              <a:t>Pr</a:t>
            </a:r>
            <a:r>
              <a:rPr lang="cs-CZ" dirty="0" smtClean="0"/>
              <a:t>ů</a:t>
            </a:r>
            <a:r>
              <a:rPr dirty="0" smtClean="0"/>
              <a:t>b</a:t>
            </a:r>
            <a:r>
              <a:rPr lang="cs-CZ" dirty="0" smtClean="0"/>
              <a:t>ě</a:t>
            </a:r>
            <a:r>
              <a:rPr dirty="0" smtClean="0"/>
              <a:t>h </a:t>
            </a:r>
            <a:r>
              <a:rPr dirty="0"/>
              <a:t>celkových a </a:t>
            </a:r>
            <a:r>
              <a:rPr dirty="0" err="1" smtClean="0"/>
              <a:t>pr</a:t>
            </a:r>
            <a:r>
              <a:rPr lang="cs-CZ" dirty="0" smtClean="0"/>
              <a:t>ů</a:t>
            </a:r>
            <a:r>
              <a:rPr dirty="0" smtClean="0"/>
              <a:t>m</a:t>
            </a:r>
            <a:r>
              <a:rPr lang="cs-CZ" dirty="0" smtClean="0"/>
              <a:t>ě</a:t>
            </a:r>
            <a:r>
              <a:rPr dirty="0" err="1" smtClean="0"/>
              <a:t>rných</a:t>
            </a:r>
            <a:r>
              <a:rPr dirty="0" smtClean="0"/>
              <a:t> </a:t>
            </a:r>
            <a:r>
              <a:rPr dirty="0" err="1"/>
              <a:t>fixních</a:t>
            </a:r>
            <a:r>
              <a:rPr dirty="0"/>
              <a:t>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endParaRPr dirty="0"/>
          </a:p>
        </p:txBody>
      </p:sp>
      <p:sp>
        <p:nvSpPr>
          <p:cNvPr id="3" name="object 3"/>
          <p:cNvSpPr/>
          <p:nvPr/>
        </p:nvSpPr>
        <p:spPr>
          <a:xfrm>
            <a:off x="476594" y="1672065"/>
            <a:ext cx="4395470" cy="2945130"/>
          </a:xfrm>
          <a:custGeom>
            <a:avLst/>
            <a:gdLst/>
            <a:ahLst/>
            <a:cxnLst/>
            <a:rect l="l" t="t" r="r" b="b"/>
            <a:pathLst>
              <a:path w="4395470" h="2945129">
                <a:moveTo>
                  <a:pt x="0" y="2944523"/>
                </a:moveTo>
                <a:lnTo>
                  <a:pt x="4395337" y="2944523"/>
                </a:lnTo>
                <a:lnTo>
                  <a:pt x="4395337" y="0"/>
                </a:lnTo>
                <a:lnTo>
                  <a:pt x="0" y="0"/>
                </a:lnTo>
                <a:lnTo>
                  <a:pt x="0" y="294452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81871" y="1677322"/>
            <a:ext cx="4395470" cy="2945130"/>
          </a:xfrm>
          <a:custGeom>
            <a:avLst/>
            <a:gdLst/>
            <a:ahLst/>
            <a:cxnLst/>
            <a:rect l="l" t="t" r="r" b="b"/>
            <a:pathLst>
              <a:path w="4395470" h="2945129">
                <a:moveTo>
                  <a:pt x="0" y="0"/>
                </a:moveTo>
                <a:lnTo>
                  <a:pt x="4395376" y="0"/>
                </a:lnTo>
                <a:lnTo>
                  <a:pt x="4395376" y="2944555"/>
                </a:lnTo>
                <a:lnTo>
                  <a:pt x="0" y="2944555"/>
                </a:lnTo>
                <a:lnTo>
                  <a:pt x="0" y="0"/>
                </a:lnTo>
              </a:path>
            </a:pathLst>
          </a:custGeom>
          <a:ln w="105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36452" y="1899787"/>
            <a:ext cx="3708400" cy="0"/>
          </a:xfrm>
          <a:custGeom>
            <a:avLst/>
            <a:gdLst/>
            <a:ahLst/>
            <a:cxnLst/>
            <a:rect l="l" t="t" r="r" b="b"/>
            <a:pathLst>
              <a:path w="3708400">
                <a:moveTo>
                  <a:pt x="0" y="0"/>
                </a:moveTo>
                <a:lnTo>
                  <a:pt x="3708298" y="0"/>
                </a:lnTo>
              </a:path>
            </a:pathLst>
          </a:custGeom>
          <a:ln w="10508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655377" y="1899787"/>
            <a:ext cx="10795" cy="0"/>
          </a:xfrm>
          <a:custGeom>
            <a:avLst/>
            <a:gdLst/>
            <a:ahLst/>
            <a:cxnLst/>
            <a:rect l="l" t="t" r="r" b="b"/>
            <a:pathLst>
              <a:path w="10795">
                <a:moveTo>
                  <a:pt x="0" y="0"/>
                </a:moveTo>
                <a:lnTo>
                  <a:pt x="10504" y="0"/>
                </a:lnTo>
              </a:path>
            </a:pathLst>
          </a:custGeom>
          <a:ln w="10572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655377" y="1899787"/>
            <a:ext cx="0" cy="2277745"/>
          </a:xfrm>
          <a:custGeom>
            <a:avLst/>
            <a:gdLst/>
            <a:ahLst/>
            <a:cxnLst/>
            <a:rect l="l" t="t" r="r" b="b"/>
            <a:pathLst>
              <a:path h="2277745">
                <a:moveTo>
                  <a:pt x="0" y="0"/>
                </a:moveTo>
                <a:lnTo>
                  <a:pt x="0" y="2277343"/>
                </a:lnTo>
              </a:path>
            </a:pathLst>
          </a:custGeom>
          <a:ln w="1054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655377" y="4187688"/>
            <a:ext cx="10795" cy="0"/>
          </a:xfrm>
          <a:custGeom>
            <a:avLst/>
            <a:gdLst/>
            <a:ahLst/>
            <a:cxnLst/>
            <a:rect l="l" t="t" r="r" b="b"/>
            <a:pathLst>
              <a:path w="10795">
                <a:moveTo>
                  <a:pt x="0" y="0"/>
                </a:moveTo>
                <a:lnTo>
                  <a:pt x="10504" y="0"/>
                </a:lnTo>
              </a:path>
            </a:pathLst>
          </a:custGeom>
          <a:ln w="10572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946990" y="4187688"/>
            <a:ext cx="3708400" cy="0"/>
          </a:xfrm>
          <a:custGeom>
            <a:avLst/>
            <a:gdLst/>
            <a:ahLst/>
            <a:cxnLst/>
            <a:rect l="l" t="t" r="r" b="b"/>
            <a:pathLst>
              <a:path w="3708400">
                <a:moveTo>
                  <a:pt x="3708386" y="0"/>
                </a:moveTo>
                <a:lnTo>
                  <a:pt x="0" y="0"/>
                </a:lnTo>
              </a:path>
            </a:pathLst>
          </a:custGeom>
          <a:ln w="10508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936452" y="4187688"/>
            <a:ext cx="10795" cy="0"/>
          </a:xfrm>
          <a:custGeom>
            <a:avLst/>
            <a:gdLst/>
            <a:ahLst/>
            <a:cxnLst/>
            <a:rect l="l" t="t" r="r" b="b"/>
            <a:pathLst>
              <a:path w="10794">
                <a:moveTo>
                  <a:pt x="0" y="0"/>
                </a:moveTo>
                <a:lnTo>
                  <a:pt x="10537" y="0"/>
                </a:lnTo>
              </a:path>
            </a:pathLst>
          </a:custGeom>
          <a:ln w="10572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936452" y="1910405"/>
            <a:ext cx="0" cy="2277745"/>
          </a:xfrm>
          <a:custGeom>
            <a:avLst/>
            <a:gdLst/>
            <a:ahLst/>
            <a:cxnLst/>
            <a:rect l="l" t="t" r="r" b="b"/>
            <a:pathLst>
              <a:path h="2277745">
                <a:moveTo>
                  <a:pt x="0" y="2277282"/>
                </a:moveTo>
                <a:lnTo>
                  <a:pt x="0" y="0"/>
                </a:lnTo>
              </a:path>
            </a:pathLst>
          </a:custGeom>
          <a:ln w="10547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936452" y="1899787"/>
            <a:ext cx="10795" cy="0"/>
          </a:xfrm>
          <a:custGeom>
            <a:avLst/>
            <a:gdLst/>
            <a:ahLst/>
            <a:cxnLst/>
            <a:rect l="l" t="t" r="r" b="b"/>
            <a:pathLst>
              <a:path w="10794">
                <a:moveTo>
                  <a:pt x="0" y="0"/>
                </a:moveTo>
                <a:lnTo>
                  <a:pt x="10537" y="0"/>
                </a:lnTo>
              </a:path>
            </a:pathLst>
          </a:custGeom>
          <a:ln w="10572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936452" y="1899787"/>
            <a:ext cx="0" cy="2330450"/>
          </a:xfrm>
          <a:custGeom>
            <a:avLst/>
            <a:gdLst/>
            <a:ahLst/>
            <a:cxnLst/>
            <a:rect l="l" t="t" r="r" b="b"/>
            <a:pathLst>
              <a:path h="2330450">
                <a:moveTo>
                  <a:pt x="0" y="0"/>
                </a:moveTo>
                <a:lnTo>
                  <a:pt x="0" y="2330191"/>
                </a:lnTo>
              </a:path>
            </a:pathLst>
          </a:custGeom>
          <a:ln w="105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936452" y="4187688"/>
            <a:ext cx="10795" cy="0"/>
          </a:xfrm>
          <a:custGeom>
            <a:avLst/>
            <a:gdLst/>
            <a:ahLst/>
            <a:cxnLst/>
            <a:rect l="l" t="t" r="r" b="b"/>
            <a:pathLst>
              <a:path w="10794">
                <a:moveTo>
                  <a:pt x="0" y="0"/>
                </a:moveTo>
                <a:lnTo>
                  <a:pt x="10537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93913" y="4187688"/>
            <a:ext cx="3750945" cy="0"/>
          </a:xfrm>
          <a:custGeom>
            <a:avLst/>
            <a:gdLst/>
            <a:ahLst/>
            <a:cxnLst/>
            <a:rect l="l" t="t" r="r" b="b"/>
            <a:pathLst>
              <a:path w="3750945">
                <a:moveTo>
                  <a:pt x="0" y="0"/>
                </a:moveTo>
                <a:lnTo>
                  <a:pt x="3750837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936452" y="4187688"/>
            <a:ext cx="10795" cy="0"/>
          </a:xfrm>
          <a:custGeom>
            <a:avLst/>
            <a:gdLst/>
            <a:ahLst/>
            <a:cxnLst/>
            <a:rect l="l" t="t" r="r" b="b"/>
            <a:pathLst>
              <a:path w="10794">
                <a:moveTo>
                  <a:pt x="0" y="0"/>
                </a:moveTo>
                <a:lnTo>
                  <a:pt x="10537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93913" y="3933612"/>
            <a:ext cx="31750" cy="0"/>
          </a:xfrm>
          <a:custGeom>
            <a:avLst/>
            <a:gdLst/>
            <a:ahLst/>
            <a:cxnLst/>
            <a:rect l="l" t="t" r="r" b="b"/>
            <a:pathLst>
              <a:path w="31750">
                <a:moveTo>
                  <a:pt x="0" y="0"/>
                </a:moveTo>
                <a:lnTo>
                  <a:pt x="31634" y="0"/>
                </a:lnTo>
              </a:path>
            </a:pathLst>
          </a:custGeom>
          <a:ln w="105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936452" y="3933612"/>
            <a:ext cx="10795" cy="0"/>
          </a:xfrm>
          <a:custGeom>
            <a:avLst/>
            <a:gdLst/>
            <a:ahLst/>
            <a:cxnLst/>
            <a:rect l="l" t="t" r="r" b="b"/>
            <a:pathLst>
              <a:path w="10794">
                <a:moveTo>
                  <a:pt x="0" y="0"/>
                </a:moveTo>
                <a:lnTo>
                  <a:pt x="10537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93913" y="3679140"/>
            <a:ext cx="31750" cy="0"/>
          </a:xfrm>
          <a:custGeom>
            <a:avLst/>
            <a:gdLst/>
            <a:ahLst/>
            <a:cxnLst/>
            <a:rect l="l" t="t" r="r" b="b"/>
            <a:pathLst>
              <a:path w="31750">
                <a:moveTo>
                  <a:pt x="0" y="0"/>
                </a:moveTo>
                <a:lnTo>
                  <a:pt x="31634" y="0"/>
                </a:lnTo>
              </a:path>
            </a:pathLst>
          </a:custGeom>
          <a:ln w="105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36452" y="3679140"/>
            <a:ext cx="10795" cy="0"/>
          </a:xfrm>
          <a:custGeom>
            <a:avLst/>
            <a:gdLst/>
            <a:ahLst/>
            <a:cxnLst/>
            <a:rect l="l" t="t" r="r" b="b"/>
            <a:pathLst>
              <a:path w="10794">
                <a:moveTo>
                  <a:pt x="0" y="0"/>
                </a:moveTo>
                <a:lnTo>
                  <a:pt x="10537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93913" y="3425034"/>
            <a:ext cx="31750" cy="0"/>
          </a:xfrm>
          <a:custGeom>
            <a:avLst/>
            <a:gdLst/>
            <a:ahLst/>
            <a:cxnLst/>
            <a:rect l="l" t="t" r="r" b="b"/>
            <a:pathLst>
              <a:path w="31750">
                <a:moveTo>
                  <a:pt x="0" y="0"/>
                </a:moveTo>
                <a:lnTo>
                  <a:pt x="31634" y="0"/>
                </a:lnTo>
              </a:path>
            </a:pathLst>
          </a:custGeom>
          <a:ln w="105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936452" y="3425034"/>
            <a:ext cx="10795" cy="0"/>
          </a:xfrm>
          <a:custGeom>
            <a:avLst/>
            <a:gdLst/>
            <a:ahLst/>
            <a:cxnLst/>
            <a:rect l="l" t="t" r="r" b="b"/>
            <a:pathLst>
              <a:path w="10794">
                <a:moveTo>
                  <a:pt x="0" y="0"/>
                </a:moveTo>
                <a:lnTo>
                  <a:pt x="10537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93913" y="3171019"/>
            <a:ext cx="31750" cy="0"/>
          </a:xfrm>
          <a:custGeom>
            <a:avLst/>
            <a:gdLst/>
            <a:ahLst/>
            <a:cxnLst/>
            <a:rect l="l" t="t" r="r" b="b"/>
            <a:pathLst>
              <a:path w="31750">
                <a:moveTo>
                  <a:pt x="0" y="0"/>
                </a:moveTo>
                <a:lnTo>
                  <a:pt x="31634" y="0"/>
                </a:lnTo>
              </a:path>
            </a:pathLst>
          </a:custGeom>
          <a:ln w="105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36452" y="3171019"/>
            <a:ext cx="10795" cy="0"/>
          </a:xfrm>
          <a:custGeom>
            <a:avLst/>
            <a:gdLst/>
            <a:ahLst/>
            <a:cxnLst/>
            <a:rect l="l" t="t" r="r" b="b"/>
            <a:pathLst>
              <a:path w="10794">
                <a:moveTo>
                  <a:pt x="0" y="0"/>
                </a:moveTo>
                <a:lnTo>
                  <a:pt x="10537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93913" y="2916456"/>
            <a:ext cx="31750" cy="0"/>
          </a:xfrm>
          <a:custGeom>
            <a:avLst/>
            <a:gdLst/>
            <a:ahLst/>
            <a:cxnLst/>
            <a:rect l="l" t="t" r="r" b="b"/>
            <a:pathLst>
              <a:path w="31750">
                <a:moveTo>
                  <a:pt x="0" y="0"/>
                </a:moveTo>
                <a:lnTo>
                  <a:pt x="31634" y="0"/>
                </a:lnTo>
              </a:path>
            </a:pathLst>
          </a:custGeom>
          <a:ln w="105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936452" y="2916456"/>
            <a:ext cx="10795" cy="0"/>
          </a:xfrm>
          <a:custGeom>
            <a:avLst/>
            <a:gdLst/>
            <a:ahLst/>
            <a:cxnLst/>
            <a:rect l="l" t="t" r="r" b="b"/>
            <a:pathLst>
              <a:path w="10794">
                <a:moveTo>
                  <a:pt x="0" y="0"/>
                </a:moveTo>
                <a:lnTo>
                  <a:pt x="10537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93913" y="2662471"/>
            <a:ext cx="31750" cy="0"/>
          </a:xfrm>
          <a:custGeom>
            <a:avLst/>
            <a:gdLst/>
            <a:ahLst/>
            <a:cxnLst/>
            <a:rect l="l" t="t" r="r" b="b"/>
            <a:pathLst>
              <a:path w="31750">
                <a:moveTo>
                  <a:pt x="0" y="0"/>
                </a:moveTo>
                <a:lnTo>
                  <a:pt x="31634" y="0"/>
                </a:lnTo>
              </a:path>
            </a:pathLst>
          </a:custGeom>
          <a:ln w="105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936452" y="2662471"/>
            <a:ext cx="10795" cy="0"/>
          </a:xfrm>
          <a:custGeom>
            <a:avLst/>
            <a:gdLst/>
            <a:ahLst/>
            <a:cxnLst/>
            <a:rect l="l" t="t" r="r" b="b"/>
            <a:pathLst>
              <a:path w="10794">
                <a:moveTo>
                  <a:pt x="0" y="0"/>
                </a:moveTo>
                <a:lnTo>
                  <a:pt x="10537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93913" y="2408334"/>
            <a:ext cx="31750" cy="0"/>
          </a:xfrm>
          <a:custGeom>
            <a:avLst/>
            <a:gdLst/>
            <a:ahLst/>
            <a:cxnLst/>
            <a:rect l="l" t="t" r="r" b="b"/>
            <a:pathLst>
              <a:path w="31750">
                <a:moveTo>
                  <a:pt x="0" y="0"/>
                </a:moveTo>
                <a:lnTo>
                  <a:pt x="31634" y="0"/>
                </a:lnTo>
              </a:path>
            </a:pathLst>
          </a:custGeom>
          <a:ln w="105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936452" y="2408334"/>
            <a:ext cx="10795" cy="0"/>
          </a:xfrm>
          <a:custGeom>
            <a:avLst/>
            <a:gdLst/>
            <a:ahLst/>
            <a:cxnLst/>
            <a:rect l="l" t="t" r="r" b="b"/>
            <a:pathLst>
              <a:path w="10794">
                <a:moveTo>
                  <a:pt x="0" y="0"/>
                </a:moveTo>
                <a:lnTo>
                  <a:pt x="10537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93913" y="2154197"/>
            <a:ext cx="31750" cy="0"/>
          </a:xfrm>
          <a:custGeom>
            <a:avLst/>
            <a:gdLst/>
            <a:ahLst/>
            <a:cxnLst/>
            <a:rect l="l" t="t" r="r" b="b"/>
            <a:pathLst>
              <a:path w="31750">
                <a:moveTo>
                  <a:pt x="0" y="0"/>
                </a:moveTo>
                <a:lnTo>
                  <a:pt x="31634" y="0"/>
                </a:lnTo>
              </a:path>
            </a:pathLst>
          </a:custGeom>
          <a:ln w="105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36452" y="2154197"/>
            <a:ext cx="10795" cy="0"/>
          </a:xfrm>
          <a:custGeom>
            <a:avLst/>
            <a:gdLst/>
            <a:ahLst/>
            <a:cxnLst/>
            <a:rect l="l" t="t" r="r" b="b"/>
            <a:pathLst>
              <a:path w="10794">
                <a:moveTo>
                  <a:pt x="0" y="0"/>
                </a:moveTo>
                <a:lnTo>
                  <a:pt x="10537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93913" y="1899787"/>
            <a:ext cx="31750" cy="0"/>
          </a:xfrm>
          <a:custGeom>
            <a:avLst/>
            <a:gdLst/>
            <a:ahLst/>
            <a:cxnLst/>
            <a:rect l="l" t="t" r="r" b="b"/>
            <a:pathLst>
              <a:path w="31750">
                <a:moveTo>
                  <a:pt x="0" y="0"/>
                </a:moveTo>
                <a:lnTo>
                  <a:pt x="31634" y="0"/>
                </a:lnTo>
              </a:path>
            </a:pathLst>
          </a:custGeom>
          <a:ln w="105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936452" y="1899787"/>
            <a:ext cx="10795" cy="0"/>
          </a:xfrm>
          <a:custGeom>
            <a:avLst/>
            <a:gdLst/>
            <a:ahLst/>
            <a:cxnLst/>
            <a:rect l="l" t="t" r="r" b="b"/>
            <a:pathLst>
              <a:path w="10794">
                <a:moveTo>
                  <a:pt x="0" y="0"/>
                </a:moveTo>
                <a:lnTo>
                  <a:pt x="10537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655377" y="4187688"/>
            <a:ext cx="10795" cy="0"/>
          </a:xfrm>
          <a:custGeom>
            <a:avLst/>
            <a:gdLst/>
            <a:ahLst/>
            <a:cxnLst/>
            <a:rect l="l" t="t" r="r" b="b"/>
            <a:pathLst>
              <a:path w="10795">
                <a:moveTo>
                  <a:pt x="0" y="0"/>
                </a:moveTo>
                <a:lnTo>
                  <a:pt x="10504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936452" y="4187688"/>
            <a:ext cx="10795" cy="0"/>
          </a:xfrm>
          <a:custGeom>
            <a:avLst/>
            <a:gdLst/>
            <a:ahLst/>
            <a:cxnLst/>
            <a:rect l="l" t="t" r="r" b="b"/>
            <a:pathLst>
              <a:path w="10794">
                <a:moveTo>
                  <a:pt x="0" y="0"/>
                </a:moveTo>
                <a:lnTo>
                  <a:pt x="10537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464508" y="4198275"/>
            <a:ext cx="0" cy="31750"/>
          </a:xfrm>
          <a:custGeom>
            <a:avLst/>
            <a:gdLst/>
            <a:ahLst/>
            <a:cxnLst/>
            <a:rect l="l" t="t" r="r" b="b"/>
            <a:pathLst>
              <a:path h="31750">
                <a:moveTo>
                  <a:pt x="0" y="31702"/>
                </a:moveTo>
                <a:lnTo>
                  <a:pt x="0" y="0"/>
                </a:lnTo>
              </a:path>
            </a:pathLst>
          </a:custGeom>
          <a:ln w="105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464508" y="4187688"/>
            <a:ext cx="10795" cy="0"/>
          </a:xfrm>
          <a:custGeom>
            <a:avLst/>
            <a:gdLst/>
            <a:ahLst/>
            <a:cxnLst/>
            <a:rect l="l" t="t" r="r" b="b"/>
            <a:pathLst>
              <a:path w="10794">
                <a:moveTo>
                  <a:pt x="0" y="0"/>
                </a:moveTo>
                <a:lnTo>
                  <a:pt x="10550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992922" y="4198275"/>
            <a:ext cx="0" cy="31750"/>
          </a:xfrm>
          <a:custGeom>
            <a:avLst/>
            <a:gdLst/>
            <a:ahLst/>
            <a:cxnLst/>
            <a:rect l="l" t="t" r="r" b="b"/>
            <a:pathLst>
              <a:path h="31750">
                <a:moveTo>
                  <a:pt x="0" y="31702"/>
                </a:moveTo>
                <a:lnTo>
                  <a:pt x="0" y="0"/>
                </a:lnTo>
              </a:path>
            </a:pathLst>
          </a:custGeom>
          <a:ln w="105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992922" y="4187688"/>
            <a:ext cx="10795" cy="0"/>
          </a:xfrm>
          <a:custGeom>
            <a:avLst/>
            <a:gdLst/>
            <a:ahLst/>
            <a:cxnLst/>
            <a:rect l="l" t="t" r="r" b="b"/>
            <a:pathLst>
              <a:path w="10794">
                <a:moveTo>
                  <a:pt x="0" y="0"/>
                </a:moveTo>
                <a:lnTo>
                  <a:pt x="10488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521039" y="4198275"/>
            <a:ext cx="0" cy="31750"/>
          </a:xfrm>
          <a:custGeom>
            <a:avLst/>
            <a:gdLst/>
            <a:ahLst/>
            <a:cxnLst/>
            <a:rect l="l" t="t" r="r" b="b"/>
            <a:pathLst>
              <a:path h="31750">
                <a:moveTo>
                  <a:pt x="0" y="31702"/>
                </a:moveTo>
                <a:lnTo>
                  <a:pt x="0" y="0"/>
                </a:lnTo>
              </a:path>
            </a:pathLst>
          </a:custGeom>
          <a:ln w="105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059959" y="4198275"/>
            <a:ext cx="0" cy="31750"/>
          </a:xfrm>
          <a:custGeom>
            <a:avLst/>
            <a:gdLst/>
            <a:ahLst/>
            <a:cxnLst/>
            <a:rect l="l" t="t" r="r" b="b"/>
            <a:pathLst>
              <a:path h="31750">
                <a:moveTo>
                  <a:pt x="0" y="31702"/>
                </a:moveTo>
                <a:lnTo>
                  <a:pt x="0" y="0"/>
                </a:lnTo>
              </a:path>
            </a:pathLst>
          </a:custGeom>
          <a:ln w="105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059959" y="4187688"/>
            <a:ext cx="10795" cy="0"/>
          </a:xfrm>
          <a:custGeom>
            <a:avLst/>
            <a:gdLst/>
            <a:ahLst/>
            <a:cxnLst/>
            <a:rect l="l" t="t" r="r" b="b"/>
            <a:pathLst>
              <a:path w="10794">
                <a:moveTo>
                  <a:pt x="0" y="0"/>
                </a:moveTo>
                <a:lnTo>
                  <a:pt x="10473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588345" y="4198275"/>
            <a:ext cx="0" cy="31750"/>
          </a:xfrm>
          <a:custGeom>
            <a:avLst/>
            <a:gdLst/>
            <a:ahLst/>
            <a:cxnLst/>
            <a:rect l="l" t="t" r="r" b="b"/>
            <a:pathLst>
              <a:path h="31750">
                <a:moveTo>
                  <a:pt x="0" y="31702"/>
                </a:moveTo>
                <a:lnTo>
                  <a:pt x="0" y="0"/>
                </a:lnTo>
              </a:path>
            </a:pathLst>
          </a:custGeom>
          <a:ln w="105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588345" y="4187688"/>
            <a:ext cx="10795" cy="0"/>
          </a:xfrm>
          <a:custGeom>
            <a:avLst/>
            <a:gdLst/>
            <a:ahLst/>
            <a:cxnLst/>
            <a:rect l="l" t="t" r="r" b="b"/>
            <a:pathLst>
              <a:path w="10795">
                <a:moveTo>
                  <a:pt x="0" y="0"/>
                </a:moveTo>
                <a:lnTo>
                  <a:pt x="10504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127266" y="4198275"/>
            <a:ext cx="0" cy="31750"/>
          </a:xfrm>
          <a:custGeom>
            <a:avLst/>
            <a:gdLst/>
            <a:ahLst/>
            <a:cxnLst/>
            <a:rect l="l" t="t" r="r" b="b"/>
            <a:pathLst>
              <a:path h="31750">
                <a:moveTo>
                  <a:pt x="0" y="31702"/>
                </a:moveTo>
                <a:lnTo>
                  <a:pt x="0" y="0"/>
                </a:lnTo>
              </a:path>
            </a:pathLst>
          </a:custGeom>
          <a:ln w="105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655377" y="4198275"/>
            <a:ext cx="0" cy="31750"/>
          </a:xfrm>
          <a:custGeom>
            <a:avLst/>
            <a:gdLst/>
            <a:ahLst/>
            <a:cxnLst/>
            <a:rect l="l" t="t" r="r" b="b"/>
            <a:pathLst>
              <a:path h="31750">
                <a:moveTo>
                  <a:pt x="0" y="31702"/>
                </a:moveTo>
                <a:lnTo>
                  <a:pt x="0" y="0"/>
                </a:lnTo>
              </a:path>
            </a:pathLst>
          </a:custGeom>
          <a:ln w="1054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4655377" y="4187688"/>
            <a:ext cx="10795" cy="0"/>
          </a:xfrm>
          <a:custGeom>
            <a:avLst/>
            <a:gdLst/>
            <a:ahLst/>
            <a:cxnLst/>
            <a:rect l="l" t="t" r="r" b="b"/>
            <a:pathLst>
              <a:path w="10795">
                <a:moveTo>
                  <a:pt x="0" y="0"/>
                </a:moveTo>
                <a:lnTo>
                  <a:pt x="10504" y="0"/>
                </a:lnTo>
              </a:path>
            </a:pathLst>
          </a:custGeom>
          <a:ln w="1057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931176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90" h="10795">
                <a:moveTo>
                  <a:pt x="0" y="5286"/>
                </a:moveTo>
                <a:lnTo>
                  <a:pt x="21097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994458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90" h="10795">
                <a:moveTo>
                  <a:pt x="0" y="5286"/>
                </a:moveTo>
                <a:lnTo>
                  <a:pt x="21097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057738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90" h="10795">
                <a:moveTo>
                  <a:pt x="0" y="5286"/>
                </a:moveTo>
                <a:lnTo>
                  <a:pt x="21085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121020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90" h="10795">
                <a:moveTo>
                  <a:pt x="0" y="5286"/>
                </a:moveTo>
                <a:lnTo>
                  <a:pt x="21443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184660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90" h="10795">
                <a:moveTo>
                  <a:pt x="0" y="5286"/>
                </a:moveTo>
                <a:lnTo>
                  <a:pt x="21085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247930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90" h="10795">
                <a:moveTo>
                  <a:pt x="0" y="5286"/>
                </a:moveTo>
                <a:lnTo>
                  <a:pt x="21097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311212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90" h="10795">
                <a:moveTo>
                  <a:pt x="0" y="5286"/>
                </a:moveTo>
                <a:lnTo>
                  <a:pt x="21455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374849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90" h="10795">
                <a:moveTo>
                  <a:pt x="0" y="5286"/>
                </a:moveTo>
                <a:lnTo>
                  <a:pt x="21097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438131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90" h="10795">
                <a:moveTo>
                  <a:pt x="0" y="5286"/>
                </a:moveTo>
                <a:lnTo>
                  <a:pt x="21097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501414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90" h="10795">
                <a:moveTo>
                  <a:pt x="0" y="5286"/>
                </a:moveTo>
                <a:lnTo>
                  <a:pt x="21443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565053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90" h="10795">
                <a:moveTo>
                  <a:pt x="0" y="5286"/>
                </a:moveTo>
                <a:lnTo>
                  <a:pt x="21085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628332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85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691615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85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755242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97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818525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97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881841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85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945385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97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998155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97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061423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97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2125123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85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188381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97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251648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97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314919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443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378607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97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441877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97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505144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443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568832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97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632103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97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695373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97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758927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85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795953" y="3552300"/>
            <a:ext cx="1056640" cy="0"/>
          </a:xfrm>
          <a:custGeom>
            <a:avLst/>
            <a:gdLst/>
            <a:ahLst/>
            <a:cxnLst/>
            <a:rect l="l" t="t" r="r" b="b"/>
            <a:pathLst>
              <a:path w="1056639">
                <a:moveTo>
                  <a:pt x="0" y="0"/>
                </a:moveTo>
                <a:lnTo>
                  <a:pt x="0" y="0"/>
                </a:lnTo>
                <a:lnTo>
                  <a:pt x="972002" y="0"/>
                </a:lnTo>
                <a:lnTo>
                  <a:pt x="1056402" y="0"/>
                </a:lnTo>
              </a:path>
            </a:pathLst>
          </a:custGeom>
          <a:ln w="105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847094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85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910370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443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974043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97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037319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085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100596" y="3546992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5">
                <a:moveTo>
                  <a:pt x="0" y="5286"/>
                </a:moveTo>
                <a:lnTo>
                  <a:pt x="21443" y="5286"/>
                </a:lnTo>
              </a:path>
            </a:pathLst>
          </a:custGeom>
          <a:ln w="11842">
            <a:solidFill>
              <a:srgbClr val="00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920282" y="4150675"/>
            <a:ext cx="53340" cy="42545"/>
          </a:xfrm>
          <a:custGeom>
            <a:avLst/>
            <a:gdLst/>
            <a:ahLst/>
            <a:cxnLst/>
            <a:rect l="l" t="t" r="r" b="b"/>
            <a:pathLst>
              <a:path w="53340" h="42545">
                <a:moveTo>
                  <a:pt x="42540" y="0"/>
                </a:moveTo>
                <a:lnTo>
                  <a:pt x="0" y="21153"/>
                </a:lnTo>
                <a:lnTo>
                  <a:pt x="10893" y="42306"/>
                </a:lnTo>
                <a:lnTo>
                  <a:pt x="53077" y="21153"/>
                </a:lnTo>
                <a:lnTo>
                  <a:pt x="425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1036640" y="4097487"/>
            <a:ext cx="53340" cy="43180"/>
          </a:xfrm>
          <a:custGeom>
            <a:avLst/>
            <a:gdLst/>
            <a:ahLst/>
            <a:cxnLst/>
            <a:rect l="l" t="t" r="r" b="b"/>
            <a:pathLst>
              <a:path w="53340" h="43179">
                <a:moveTo>
                  <a:pt x="42196" y="0"/>
                </a:moveTo>
                <a:lnTo>
                  <a:pt x="0" y="21122"/>
                </a:lnTo>
                <a:lnTo>
                  <a:pt x="10561" y="42611"/>
                </a:lnTo>
                <a:lnTo>
                  <a:pt x="52745" y="21122"/>
                </a:lnTo>
                <a:lnTo>
                  <a:pt x="421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163561" y="4055188"/>
            <a:ext cx="10795" cy="21590"/>
          </a:xfrm>
          <a:custGeom>
            <a:avLst/>
            <a:gdLst/>
            <a:ahLst/>
            <a:cxnLst/>
            <a:rect l="l" t="t" r="r" b="b"/>
            <a:pathLst>
              <a:path w="10794" h="21589">
                <a:moveTo>
                  <a:pt x="0" y="10572"/>
                </a:moveTo>
                <a:lnTo>
                  <a:pt x="10548" y="10572"/>
                </a:lnTo>
              </a:path>
            </a:pathLst>
          </a:custGeom>
          <a:ln w="224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163561" y="4044604"/>
            <a:ext cx="42545" cy="31750"/>
          </a:xfrm>
          <a:custGeom>
            <a:avLst/>
            <a:gdLst/>
            <a:ahLst/>
            <a:cxnLst/>
            <a:rect l="l" t="t" r="r" b="b"/>
            <a:pathLst>
              <a:path w="42544" h="31750">
                <a:moveTo>
                  <a:pt x="31647" y="0"/>
                </a:moveTo>
                <a:lnTo>
                  <a:pt x="0" y="10576"/>
                </a:lnTo>
                <a:lnTo>
                  <a:pt x="10549" y="31729"/>
                </a:lnTo>
                <a:lnTo>
                  <a:pt x="42184" y="21153"/>
                </a:lnTo>
                <a:lnTo>
                  <a:pt x="3164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269028" y="3981175"/>
            <a:ext cx="53340" cy="42545"/>
          </a:xfrm>
          <a:custGeom>
            <a:avLst/>
            <a:gdLst/>
            <a:ahLst/>
            <a:cxnLst/>
            <a:rect l="l" t="t" r="r" b="b"/>
            <a:pathLst>
              <a:path w="53340" h="42545">
                <a:moveTo>
                  <a:pt x="42184" y="0"/>
                </a:moveTo>
                <a:lnTo>
                  <a:pt x="0" y="21153"/>
                </a:lnTo>
                <a:lnTo>
                  <a:pt x="10561" y="42306"/>
                </a:lnTo>
                <a:lnTo>
                  <a:pt x="53102" y="21153"/>
                </a:lnTo>
                <a:lnTo>
                  <a:pt x="421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1385410" y="3938900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21086" y="0"/>
                </a:moveTo>
                <a:lnTo>
                  <a:pt x="0" y="10576"/>
                </a:lnTo>
                <a:lnTo>
                  <a:pt x="10536" y="31699"/>
                </a:lnTo>
                <a:lnTo>
                  <a:pt x="31622" y="21122"/>
                </a:lnTo>
                <a:lnTo>
                  <a:pt x="210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406496" y="3928323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21098" y="0"/>
                </a:moveTo>
                <a:lnTo>
                  <a:pt x="0" y="10576"/>
                </a:lnTo>
                <a:lnTo>
                  <a:pt x="10536" y="31699"/>
                </a:lnTo>
                <a:lnTo>
                  <a:pt x="31635" y="21153"/>
                </a:lnTo>
                <a:lnTo>
                  <a:pt x="2109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501414" y="3875105"/>
            <a:ext cx="53340" cy="42545"/>
          </a:xfrm>
          <a:custGeom>
            <a:avLst/>
            <a:gdLst/>
            <a:ahLst/>
            <a:cxnLst/>
            <a:rect l="l" t="t" r="r" b="b"/>
            <a:pathLst>
              <a:path w="53340" h="42545">
                <a:moveTo>
                  <a:pt x="42540" y="0"/>
                </a:moveTo>
                <a:lnTo>
                  <a:pt x="0" y="21122"/>
                </a:lnTo>
                <a:lnTo>
                  <a:pt x="10549" y="42275"/>
                </a:lnTo>
                <a:lnTo>
                  <a:pt x="53102" y="21122"/>
                </a:lnTo>
                <a:lnTo>
                  <a:pt x="4254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617796" y="3822222"/>
            <a:ext cx="53340" cy="42545"/>
          </a:xfrm>
          <a:custGeom>
            <a:avLst/>
            <a:gdLst/>
            <a:ahLst/>
            <a:cxnLst/>
            <a:rect l="l" t="t" r="r" b="b"/>
            <a:pathLst>
              <a:path w="53339" h="42545">
                <a:moveTo>
                  <a:pt x="42184" y="0"/>
                </a:moveTo>
                <a:lnTo>
                  <a:pt x="0" y="21153"/>
                </a:lnTo>
                <a:lnTo>
                  <a:pt x="10536" y="42306"/>
                </a:lnTo>
                <a:lnTo>
                  <a:pt x="52721" y="21153"/>
                </a:lnTo>
                <a:lnTo>
                  <a:pt x="421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744705" y="3769370"/>
            <a:ext cx="42545" cy="31750"/>
          </a:xfrm>
          <a:custGeom>
            <a:avLst/>
            <a:gdLst/>
            <a:ahLst/>
            <a:cxnLst/>
            <a:rect l="l" t="t" r="r" b="b"/>
            <a:pathLst>
              <a:path w="42544" h="31750">
                <a:moveTo>
                  <a:pt x="42196" y="0"/>
                </a:moveTo>
                <a:lnTo>
                  <a:pt x="0" y="10576"/>
                </a:lnTo>
                <a:lnTo>
                  <a:pt x="0" y="31699"/>
                </a:lnTo>
                <a:lnTo>
                  <a:pt x="42196" y="21153"/>
                </a:lnTo>
                <a:lnTo>
                  <a:pt x="421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850206" y="3705575"/>
            <a:ext cx="53340" cy="43180"/>
          </a:xfrm>
          <a:custGeom>
            <a:avLst/>
            <a:gdLst/>
            <a:ahLst/>
            <a:cxnLst/>
            <a:rect l="l" t="t" r="r" b="b"/>
            <a:pathLst>
              <a:path w="53339" h="43179">
                <a:moveTo>
                  <a:pt x="42126" y="0"/>
                </a:moveTo>
                <a:lnTo>
                  <a:pt x="0" y="21153"/>
                </a:lnTo>
                <a:lnTo>
                  <a:pt x="10491" y="42641"/>
                </a:lnTo>
                <a:lnTo>
                  <a:pt x="52770" y="21153"/>
                </a:lnTo>
                <a:lnTo>
                  <a:pt x="4212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966533" y="3652723"/>
            <a:ext cx="42545" cy="42545"/>
          </a:xfrm>
          <a:custGeom>
            <a:avLst/>
            <a:gdLst/>
            <a:ahLst/>
            <a:cxnLst/>
            <a:rect l="l" t="t" r="r" b="b"/>
            <a:pathLst>
              <a:path w="42544" h="42545">
                <a:moveTo>
                  <a:pt x="31622" y="0"/>
                </a:moveTo>
                <a:lnTo>
                  <a:pt x="0" y="21153"/>
                </a:lnTo>
                <a:lnTo>
                  <a:pt x="0" y="42275"/>
                </a:lnTo>
                <a:lnTo>
                  <a:pt x="42266" y="21153"/>
                </a:lnTo>
                <a:lnTo>
                  <a:pt x="3162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072070" y="3599870"/>
            <a:ext cx="53340" cy="42545"/>
          </a:xfrm>
          <a:custGeom>
            <a:avLst/>
            <a:gdLst/>
            <a:ahLst/>
            <a:cxnLst/>
            <a:rect l="l" t="t" r="r" b="b"/>
            <a:pathLst>
              <a:path w="53339" h="42545">
                <a:moveTo>
                  <a:pt x="42123" y="0"/>
                </a:moveTo>
                <a:lnTo>
                  <a:pt x="0" y="21122"/>
                </a:lnTo>
                <a:lnTo>
                  <a:pt x="10488" y="42275"/>
                </a:lnTo>
                <a:lnTo>
                  <a:pt x="53053" y="21122"/>
                </a:lnTo>
                <a:lnTo>
                  <a:pt x="4212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2198882" y="3536411"/>
            <a:ext cx="42545" cy="42545"/>
          </a:xfrm>
          <a:custGeom>
            <a:avLst/>
            <a:gdLst/>
            <a:ahLst/>
            <a:cxnLst/>
            <a:rect l="l" t="t" r="r" b="b"/>
            <a:pathLst>
              <a:path w="42544" h="42545">
                <a:moveTo>
                  <a:pt x="31635" y="0"/>
                </a:moveTo>
                <a:lnTo>
                  <a:pt x="0" y="21153"/>
                </a:lnTo>
                <a:lnTo>
                  <a:pt x="10643" y="42306"/>
                </a:lnTo>
                <a:lnTo>
                  <a:pt x="42278" y="21153"/>
                </a:lnTo>
                <a:lnTo>
                  <a:pt x="3163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314919" y="3483193"/>
            <a:ext cx="42545" cy="42545"/>
          </a:xfrm>
          <a:custGeom>
            <a:avLst/>
            <a:gdLst/>
            <a:ahLst/>
            <a:cxnLst/>
            <a:rect l="l" t="t" r="r" b="b"/>
            <a:pathLst>
              <a:path w="42544" h="42545">
                <a:moveTo>
                  <a:pt x="32064" y="0"/>
                </a:moveTo>
                <a:lnTo>
                  <a:pt x="0" y="21153"/>
                </a:lnTo>
                <a:lnTo>
                  <a:pt x="10917" y="42306"/>
                </a:lnTo>
                <a:lnTo>
                  <a:pt x="42553" y="21153"/>
                </a:lnTo>
                <a:lnTo>
                  <a:pt x="3206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/>
          <p:nvPr/>
        </p:nvSpPr>
        <p:spPr>
          <a:xfrm>
            <a:off x="2431386" y="3430341"/>
            <a:ext cx="52705" cy="42545"/>
          </a:xfrm>
          <a:custGeom>
            <a:avLst/>
            <a:gdLst/>
            <a:ahLst/>
            <a:cxnLst/>
            <a:rect l="l" t="t" r="r" b="b"/>
            <a:pathLst>
              <a:path w="52705" h="42545">
                <a:moveTo>
                  <a:pt x="42126" y="0"/>
                </a:moveTo>
                <a:lnTo>
                  <a:pt x="0" y="21122"/>
                </a:lnTo>
                <a:lnTo>
                  <a:pt x="10491" y="42275"/>
                </a:lnTo>
                <a:lnTo>
                  <a:pt x="52626" y="21122"/>
                </a:lnTo>
                <a:lnTo>
                  <a:pt x="4212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/>
          <p:nvPr/>
        </p:nvSpPr>
        <p:spPr>
          <a:xfrm>
            <a:off x="2547698" y="3377489"/>
            <a:ext cx="53340" cy="42545"/>
          </a:xfrm>
          <a:custGeom>
            <a:avLst/>
            <a:gdLst/>
            <a:ahLst/>
            <a:cxnLst/>
            <a:rect l="l" t="t" r="r" b="b"/>
            <a:pathLst>
              <a:path w="53339" h="42545">
                <a:moveTo>
                  <a:pt x="42138" y="0"/>
                </a:moveTo>
                <a:lnTo>
                  <a:pt x="0" y="21153"/>
                </a:lnTo>
                <a:lnTo>
                  <a:pt x="10503" y="42275"/>
                </a:lnTo>
                <a:lnTo>
                  <a:pt x="52770" y="21153"/>
                </a:lnTo>
                <a:lnTo>
                  <a:pt x="4213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2674238" y="3324271"/>
            <a:ext cx="42545" cy="32384"/>
          </a:xfrm>
          <a:custGeom>
            <a:avLst/>
            <a:gdLst/>
            <a:ahLst/>
            <a:cxnLst/>
            <a:rect l="l" t="t" r="r" b="b"/>
            <a:pathLst>
              <a:path w="42544" h="32385">
                <a:moveTo>
                  <a:pt x="42266" y="0"/>
                </a:moveTo>
                <a:lnTo>
                  <a:pt x="0" y="10911"/>
                </a:lnTo>
                <a:lnTo>
                  <a:pt x="0" y="32064"/>
                </a:lnTo>
                <a:lnTo>
                  <a:pt x="42266" y="21488"/>
                </a:lnTo>
                <a:lnTo>
                  <a:pt x="422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2795953" y="2789677"/>
            <a:ext cx="1056640" cy="508634"/>
          </a:xfrm>
          <a:custGeom>
            <a:avLst/>
            <a:gdLst/>
            <a:ahLst/>
            <a:cxnLst/>
            <a:rect l="l" t="t" r="r" b="b"/>
            <a:pathLst>
              <a:path w="1056639" h="508635">
                <a:moveTo>
                  <a:pt x="0" y="508151"/>
                </a:moveTo>
                <a:lnTo>
                  <a:pt x="179594" y="423601"/>
                </a:lnTo>
                <a:lnTo>
                  <a:pt x="338177" y="349518"/>
                </a:lnTo>
                <a:lnTo>
                  <a:pt x="485846" y="275190"/>
                </a:lnTo>
                <a:lnTo>
                  <a:pt x="623317" y="201258"/>
                </a:lnTo>
                <a:lnTo>
                  <a:pt x="750131" y="148259"/>
                </a:lnTo>
                <a:lnTo>
                  <a:pt x="866166" y="95137"/>
                </a:lnTo>
                <a:lnTo>
                  <a:pt x="972002" y="42259"/>
                </a:lnTo>
                <a:lnTo>
                  <a:pt x="1056402" y="0"/>
                </a:lnTo>
              </a:path>
            </a:pathLst>
          </a:custGeom>
          <a:ln w="1051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836578" y="2752649"/>
            <a:ext cx="52705" cy="42545"/>
          </a:xfrm>
          <a:custGeom>
            <a:avLst/>
            <a:gdLst/>
            <a:ahLst/>
            <a:cxnLst/>
            <a:rect l="l" t="t" r="r" b="b"/>
            <a:pathLst>
              <a:path w="52704" h="42544">
                <a:moveTo>
                  <a:pt x="42153" y="0"/>
                </a:moveTo>
                <a:lnTo>
                  <a:pt x="0" y="21183"/>
                </a:lnTo>
                <a:lnTo>
                  <a:pt x="10515" y="42245"/>
                </a:lnTo>
                <a:lnTo>
                  <a:pt x="52638" y="21183"/>
                </a:lnTo>
                <a:lnTo>
                  <a:pt x="4215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3963405" y="2699370"/>
            <a:ext cx="53340" cy="43180"/>
          </a:xfrm>
          <a:custGeom>
            <a:avLst/>
            <a:gdLst/>
            <a:ahLst/>
            <a:cxnLst/>
            <a:rect l="l" t="t" r="r" b="b"/>
            <a:pathLst>
              <a:path w="53339" h="43180">
                <a:moveTo>
                  <a:pt x="42275" y="0"/>
                </a:moveTo>
                <a:lnTo>
                  <a:pt x="0" y="21183"/>
                </a:lnTo>
                <a:lnTo>
                  <a:pt x="10637" y="42671"/>
                </a:lnTo>
                <a:lnTo>
                  <a:pt x="52760" y="21183"/>
                </a:lnTo>
                <a:lnTo>
                  <a:pt x="422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090080" y="2646487"/>
            <a:ext cx="32384" cy="32384"/>
          </a:xfrm>
          <a:custGeom>
            <a:avLst/>
            <a:gdLst/>
            <a:ahLst/>
            <a:cxnLst/>
            <a:rect l="l" t="t" r="r" b="b"/>
            <a:pathLst>
              <a:path w="32385" h="32385">
                <a:moveTo>
                  <a:pt x="21000" y="0"/>
                </a:moveTo>
                <a:lnTo>
                  <a:pt x="0" y="10607"/>
                </a:lnTo>
                <a:lnTo>
                  <a:pt x="10515" y="31821"/>
                </a:lnTo>
                <a:lnTo>
                  <a:pt x="31912" y="21214"/>
                </a:lnTo>
                <a:lnTo>
                  <a:pt x="21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931176" y="3525499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21098" y="0"/>
                </a:moveTo>
                <a:lnTo>
                  <a:pt x="0" y="10911"/>
                </a:lnTo>
                <a:lnTo>
                  <a:pt x="0" y="21488"/>
                </a:lnTo>
                <a:lnTo>
                  <a:pt x="21098" y="10911"/>
                </a:lnTo>
                <a:lnTo>
                  <a:pt x="21098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983921" y="3493770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536" y="0"/>
                </a:moveTo>
                <a:lnTo>
                  <a:pt x="0" y="10576"/>
                </a:lnTo>
                <a:lnTo>
                  <a:pt x="10536" y="21153"/>
                </a:lnTo>
                <a:lnTo>
                  <a:pt x="21086" y="10576"/>
                </a:lnTo>
                <a:lnTo>
                  <a:pt x="10536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/>
          <p:nvPr/>
        </p:nvSpPr>
        <p:spPr>
          <a:xfrm>
            <a:off x="1047201" y="3472617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21086" y="0"/>
                </a:moveTo>
                <a:lnTo>
                  <a:pt x="0" y="10576"/>
                </a:lnTo>
                <a:lnTo>
                  <a:pt x="0" y="21153"/>
                </a:lnTo>
                <a:lnTo>
                  <a:pt x="21086" y="10576"/>
                </a:lnTo>
                <a:lnTo>
                  <a:pt x="21086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1099922" y="3440917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561" y="0"/>
                </a:moveTo>
                <a:lnTo>
                  <a:pt x="0" y="10546"/>
                </a:lnTo>
                <a:lnTo>
                  <a:pt x="10561" y="21122"/>
                </a:lnTo>
                <a:lnTo>
                  <a:pt x="21098" y="10546"/>
                </a:lnTo>
                <a:lnTo>
                  <a:pt x="10561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/>
          <p:nvPr/>
        </p:nvSpPr>
        <p:spPr>
          <a:xfrm>
            <a:off x="1163561" y="3425054"/>
            <a:ext cx="21590" cy="0"/>
          </a:xfrm>
          <a:custGeom>
            <a:avLst/>
            <a:gdLst/>
            <a:ahLst/>
            <a:cxnLst/>
            <a:rect l="l" t="t" r="r" b="b"/>
            <a:pathLst>
              <a:path w="21590">
                <a:moveTo>
                  <a:pt x="0" y="0"/>
                </a:moveTo>
                <a:lnTo>
                  <a:pt x="21098" y="0"/>
                </a:lnTo>
              </a:path>
            </a:pathLst>
          </a:custGeom>
          <a:ln w="11842">
            <a:solidFill>
              <a:srgbClr val="32323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2" name="object 112"/>
          <p:cNvSpPr/>
          <p:nvPr/>
        </p:nvSpPr>
        <p:spPr>
          <a:xfrm>
            <a:off x="1216307" y="3388065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536" y="0"/>
                </a:moveTo>
                <a:lnTo>
                  <a:pt x="0" y="10576"/>
                </a:lnTo>
                <a:lnTo>
                  <a:pt x="10536" y="21122"/>
                </a:lnTo>
                <a:lnTo>
                  <a:pt x="21086" y="10576"/>
                </a:lnTo>
                <a:lnTo>
                  <a:pt x="10536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1279590" y="3356335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21083" y="0"/>
                </a:moveTo>
                <a:lnTo>
                  <a:pt x="0" y="10576"/>
                </a:lnTo>
                <a:lnTo>
                  <a:pt x="0" y="21153"/>
                </a:lnTo>
                <a:lnTo>
                  <a:pt x="21083" y="10576"/>
                </a:lnTo>
                <a:lnTo>
                  <a:pt x="21083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1332667" y="3335182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10549" y="0"/>
                </a:moveTo>
                <a:lnTo>
                  <a:pt x="0" y="10576"/>
                </a:lnTo>
                <a:lnTo>
                  <a:pt x="10549" y="21153"/>
                </a:lnTo>
                <a:lnTo>
                  <a:pt x="21095" y="10576"/>
                </a:lnTo>
                <a:lnTo>
                  <a:pt x="10549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395947" y="3303117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21086" y="0"/>
                </a:moveTo>
                <a:lnTo>
                  <a:pt x="0" y="10576"/>
                </a:lnTo>
                <a:lnTo>
                  <a:pt x="0" y="21153"/>
                </a:lnTo>
                <a:lnTo>
                  <a:pt x="21086" y="10576"/>
                </a:lnTo>
                <a:lnTo>
                  <a:pt x="21086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459229" y="3271388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21086" y="0"/>
                </a:moveTo>
                <a:lnTo>
                  <a:pt x="0" y="10576"/>
                </a:lnTo>
                <a:lnTo>
                  <a:pt x="0" y="21153"/>
                </a:lnTo>
                <a:lnTo>
                  <a:pt x="21086" y="10576"/>
                </a:lnTo>
                <a:lnTo>
                  <a:pt x="21086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511963" y="3250295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21454" y="0"/>
                </a:moveTo>
                <a:lnTo>
                  <a:pt x="0" y="10454"/>
                </a:lnTo>
                <a:lnTo>
                  <a:pt x="0" y="21092"/>
                </a:lnTo>
                <a:lnTo>
                  <a:pt x="21454" y="10454"/>
                </a:lnTo>
                <a:lnTo>
                  <a:pt x="21454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575602" y="3218505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90" h="21589">
                <a:moveTo>
                  <a:pt x="21098" y="0"/>
                </a:moveTo>
                <a:lnTo>
                  <a:pt x="0" y="10576"/>
                </a:lnTo>
                <a:lnTo>
                  <a:pt x="0" y="21183"/>
                </a:lnTo>
                <a:lnTo>
                  <a:pt x="21098" y="10576"/>
                </a:lnTo>
                <a:lnTo>
                  <a:pt x="21098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1628332" y="3197443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1086" y="0"/>
                </a:moveTo>
                <a:lnTo>
                  <a:pt x="0" y="10454"/>
                </a:lnTo>
                <a:lnTo>
                  <a:pt x="0" y="21061"/>
                </a:lnTo>
                <a:lnTo>
                  <a:pt x="21086" y="10454"/>
                </a:lnTo>
                <a:lnTo>
                  <a:pt x="21086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691615" y="3165622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1086" y="0"/>
                </a:moveTo>
                <a:lnTo>
                  <a:pt x="0" y="10607"/>
                </a:lnTo>
                <a:lnTo>
                  <a:pt x="0" y="21214"/>
                </a:lnTo>
                <a:lnTo>
                  <a:pt x="21086" y="10607"/>
                </a:lnTo>
                <a:lnTo>
                  <a:pt x="21086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1744705" y="3133984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1098" y="0"/>
                </a:moveTo>
                <a:lnTo>
                  <a:pt x="0" y="10576"/>
                </a:lnTo>
                <a:lnTo>
                  <a:pt x="0" y="21061"/>
                </a:lnTo>
                <a:lnTo>
                  <a:pt x="21098" y="10576"/>
                </a:lnTo>
                <a:lnTo>
                  <a:pt x="21098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1807988" y="3112495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1098" y="0"/>
                </a:moveTo>
                <a:lnTo>
                  <a:pt x="0" y="10607"/>
                </a:lnTo>
                <a:lnTo>
                  <a:pt x="0" y="21488"/>
                </a:lnTo>
                <a:lnTo>
                  <a:pt x="21098" y="10607"/>
                </a:lnTo>
                <a:lnTo>
                  <a:pt x="21098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1860697" y="3080705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1143" y="0"/>
                </a:moveTo>
                <a:lnTo>
                  <a:pt x="0" y="10576"/>
                </a:lnTo>
                <a:lnTo>
                  <a:pt x="0" y="21183"/>
                </a:lnTo>
                <a:lnTo>
                  <a:pt x="21143" y="10576"/>
                </a:lnTo>
                <a:lnTo>
                  <a:pt x="21143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1924394" y="3059643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0991" y="0"/>
                </a:moveTo>
                <a:lnTo>
                  <a:pt x="0" y="10576"/>
                </a:lnTo>
                <a:lnTo>
                  <a:pt x="0" y="21061"/>
                </a:lnTo>
                <a:lnTo>
                  <a:pt x="20991" y="10576"/>
                </a:lnTo>
                <a:lnTo>
                  <a:pt x="20991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1966533" y="3027822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1131" y="0"/>
                </a:moveTo>
                <a:lnTo>
                  <a:pt x="0" y="10607"/>
                </a:lnTo>
                <a:lnTo>
                  <a:pt x="0" y="21214"/>
                </a:lnTo>
                <a:lnTo>
                  <a:pt x="21131" y="10607"/>
                </a:lnTo>
                <a:lnTo>
                  <a:pt x="21131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2029788" y="2996184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1134" y="0"/>
                </a:moveTo>
                <a:lnTo>
                  <a:pt x="0" y="10576"/>
                </a:lnTo>
                <a:lnTo>
                  <a:pt x="0" y="21183"/>
                </a:lnTo>
                <a:lnTo>
                  <a:pt x="21134" y="10576"/>
                </a:lnTo>
                <a:lnTo>
                  <a:pt x="21134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2082558" y="2974970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1143" y="0"/>
                </a:moveTo>
                <a:lnTo>
                  <a:pt x="0" y="10607"/>
                </a:lnTo>
                <a:lnTo>
                  <a:pt x="0" y="21214"/>
                </a:lnTo>
                <a:lnTo>
                  <a:pt x="21143" y="10607"/>
                </a:lnTo>
                <a:lnTo>
                  <a:pt x="21143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146255" y="2943301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0991" y="0"/>
                </a:moveTo>
                <a:lnTo>
                  <a:pt x="0" y="10607"/>
                </a:lnTo>
                <a:lnTo>
                  <a:pt x="0" y="21061"/>
                </a:lnTo>
                <a:lnTo>
                  <a:pt x="20991" y="10607"/>
                </a:lnTo>
                <a:lnTo>
                  <a:pt x="20991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2198882" y="2911206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10643" y="0"/>
                </a:moveTo>
                <a:lnTo>
                  <a:pt x="0" y="10637"/>
                </a:lnTo>
                <a:lnTo>
                  <a:pt x="10643" y="21518"/>
                </a:lnTo>
                <a:lnTo>
                  <a:pt x="21134" y="10637"/>
                </a:lnTo>
                <a:lnTo>
                  <a:pt x="10643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2262152" y="2890056"/>
            <a:ext cx="21590" cy="10795"/>
          </a:xfrm>
          <a:custGeom>
            <a:avLst/>
            <a:gdLst/>
            <a:ahLst/>
            <a:cxnLst/>
            <a:rect l="l" t="t" r="r" b="b"/>
            <a:pathLst>
              <a:path w="21589" h="10794">
                <a:moveTo>
                  <a:pt x="0" y="5286"/>
                </a:moveTo>
                <a:lnTo>
                  <a:pt x="21085" y="5286"/>
                </a:lnTo>
              </a:path>
            </a:pathLst>
          </a:custGeom>
          <a:ln w="11842">
            <a:solidFill>
              <a:srgbClr val="32323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2314919" y="2858384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10917" y="0"/>
                </a:moveTo>
                <a:lnTo>
                  <a:pt x="0" y="10576"/>
                </a:lnTo>
                <a:lnTo>
                  <a:pt x="10917" y="21183"/>
                </a:lnTo>
                <a:lnTo>
                  <a:pt x="21421" y="10576"/>
                </a:lnTo>
                <a:lnTo>
                  <a:pt x="10917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2378607" y="2826715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1000" y="0"/>
                </a:moveTo>
                <a:lnTo>
                  <a:pt x="0" y="10454"/>
                </a:lnTo>
                <a:lnTo>
                  <a:pt x="0" y="21031"/>
                </a:lnTo>
                <a:lnTo>
                  <a:pt x="21000" y="10454"/>
                </a:lnTo>
                <a:lnTo>
                  <a:pt x="21000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2441877" y="2805501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1131" y="0"/>
                </a:moveTo>
                <a:lnTo>
                  <a:pt x="0" y="10607"/>
                </a:lnTo>
                <a:lnTo>
                  <a:pt x="0" y="21214"/>
                </a:lnTo>
                <a:lnTo>
                  <a:pt x="21131" y="10607"/>
                </a:lnTo>
                <a:lnTo>
                  <a:pt x="21131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2494644" y="2773832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1003" y="0"/>
                </a:moveTo>
                <a:lnTo>
                  <a:pt x="0" y="10454"/>
                </a:lnTo>
                <a:lnTo>
                  <a:pt x="0" y="21061"/>
                </a:lnTo>
                <a:lnTo>
                  <a:pt x="21003" y="10454"/>
                </a:lnTo>
                <a:lnTo>
                  <a:pt x="21003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2558201" y="2752649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1131" y="0"/>
                </a:moveTo>
                <a:lnTo>
                  <a:pt x="0" y="10576"/>
                </a:lnTo>
                <a:lnTo>
                  <a:pt x="0" y="21183"/>
                </a:lnTo>
                <a:lnTo>
                  <a:pt x="21131" y="10576"/>
                </a:lnTo>
                <a:lnTo>
                  <a:pt x="21131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2621471" y="2720553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1131" y="0"/>
                </a:moveTo>
                <a:lnTo>
                  <a:pt x="0" y="10881"/>
                </a:lnTo>
                <a:lnTo>
                  <a:pt x="0" y="21488"/>
                </a:lnTo>
                <a:lnTo>
                  <a:pt x="21131" y="10881"/>
                </a:lnTo>
                <a:lnTo>
                  <a:pt x="21131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2674238" y="2688884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1134" y="0"/>
                </a:moveTo>
                <a:lnTo>
                  <a:pt x="0" y="10485"/>
                </a:lnTo>
                <a:lnTo>
                  <a:pt x="0" y="21061"/>
                </a:lnTo>
                <a:lnTo>
                  <a:pt x="21134" y="10485"/>
                </a:lnTo>
                <a:lnTo>
                  <a:pt x="21134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2727292" y="2667701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10634" y="0"/>
                </a:moveTo>
                <a:lnTo>
                  <a:pt x="0" y="10607"/>
                </a:lnTo>
                <a:lnTo>
                  <a:pt x="10634" y="21183"/>
                </a:lnTo>
                <a:lnTo>
                  <a:pt x="21134" y="10607"/>
                </a:lnTo>
                <a:lnTo>
                  <a:pt x="10634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2795953" y="2154197"/>
            <a:ext cx="1056640" cy="508634"/>
          </a:xfrm>
          <a:custGeom>
            <a:avLst/>
            <a:gdLst/>
            <a:ahLst/>
            <a:cxnLst/>
            <a:rect l="l" t="t" r="r" b="b"/>
            <a:pathLst>
              <a:path w="1056639" h="508635">
                <a:moveTo>
                  <a:pt x="0" y="508273"/>
                </a:moveTo>
                <a:lnTo>
                  <a:pt x="179594" y="423601"/>
                </a:lnTo>
                <a:lnTo>
                  <a:pt x="338177" y="349274"/>
                </a:lnTo>
                <a:lnTo>
                  <a:pt x="485846" y="275190"/>
                </a:lnTo>
                <a:lnTo>
                  <a:pt x="623317" y="201289"/>
                </a:lnTo>
                <a:lnTo>
                  <a:pt x="750131" y="147985"/>
                </a:lnTo>
                <a:lnTo>
                  <a:pt x="866166" y="95137"/>
                </a:lnTo>
                <a:lnTo>
                  <a:pt x="972002" y="42290"/>
                </a:lnTo>
                <a:lnTo>
                  <a:pt x="1056402" y="0"/>
                </a:lnTo>
              </a:path>
            </a:pathLst>
          </a:custGeom>
          <a:ln w="10515">
            <a:solidFill>
              <a:srgbClr val="32323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3847094" y="2127778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1122" y="0"/>
                </a:moveTo>
                <a:lnTo>
                  <a:pt x="0" y="10607"/>
                </a:lnTo>
                <a:lnTo>
                  <a:pt x="0" y="21214"/>
                </a:lnTo>
                <a:lnTo>
                  <a:pt x="21122" y="10607"/>
                </a:lnTo>
                <a:lnTo>
                  <a:pt x="21122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3910370" y="2095683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1396" y="0"/>
                </a:moveTo>
                <a:lnTo>
                  <a:pt x="0" y="10607"/>
                </a:lnTo>
                <a:lnTo>
                  <a:pt x="0" y="21214"/>
                </a:lnTo>
                <a:lnTo>
                  <a:pt x="21396" y="10607"/>
                </a:lnTo>
                <a:lnTo>
                  <a:pt x="21396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3974043" y="2074652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1000" y="0"/>
                </a:moveTo>
                <a:lnTo>
                  <a:pt x="0" y="10454"/>
                </a:lnTo>
                <a:lnTo>
                  <a:pt x="0" y="21031"/>
                </a:lnTo>
                <a:lnTo>
                  <a:pt x="21000" y="10454"/>
                </a:lnTo>
                <a:lnTo>
                  <a:pt x="21000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/>
          <p:nvPr/>
        </p:nvSpPr>
        <p:spPr>
          <a:xfrm>
            <a:off x="4037319" y="2042830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0970" y="0"/>
                </a:moveTo>
                <a:lnTo>
                  <a:pt x="0" y="10607"/>
                </a:lnTo>
                <a:lnTo>
                  <a:pt x="0" y="21214"/>
                </a:lnTo>
                <a:lnTo>
                  <a:pt x="20970" y="10607"/>
                </a:lnTo>
                <a:lnTo>
                  <a:pt x="20970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4" name="object 144"/>
          <p:cNvSpPr/>
          <p:nvPr/>
        </p:nvSpPr>
        <p:spPr>
          <a:xfrm>
            <a:off x="4100596" y="2011192"/>
            <a:ext cx="21590" cy="21590"/>
          </a:xfrm>
          <a:custGeom>
            <a:avLst/>
            <a:gdLst/>
            <a:ahLst/>
            <a:cxnLst/>
            <a:rect l="l" t="t" r="r" b="b"/>
            <a:pathLst>
              <a:path w="21589" h="21589">
                <a:moveTo>
                  <a:pt x="21396" y="0"/>
                </a:moveTo>
                <a:lnTo>
                  <a:pt x="0" y="10576"/>
                </a:lnTo>
                <a:lnTo>
                  <a:pt x="0" y="21031"/>
                </a:lnTo>
                <a:lnTo>
                  <a:pt x="21396" y="10576"/>
                </a:lnTo>
                <a:lnTo>
                  <a:pt x="21396" y="0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2795953" y="2789677"/>
            <a:ext cx="1046480" cy="508634"/>
          </a:xfrm>
          <a:custGeom>
            <a:avLst/>
            <a:gdLst/>
            <a:ahLst/>
            <a:cxnLst/>
            <a:rect l="l" t="t" r="r" b="b"/>
            <a:pathLst>
              <a:path w="1046479" h="508635">
                <a:moveTo>
                  <a:pt x="0" y="508151"/>
                </a:moveTo>
                <a:lnTo>
                  <a:pt x="1045898" y="0"/>
                </a:lnTo>
              </a:path>
            </a:pathLst>
          </a:custGeom>
          <a:ln w="10516">
            <a:solidFill>
              <a:srgbClr val="00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3852355" y="2789677"/>
            <a:ext cx="10795" cy="0"/>
          </a:xfrm>
          <a:custGeom>
            <a:avLst/>
            <a:gdLst/>
            <a:ahLst/>
            <a:cxnLst/>
            <a:rect l="l" t="t" r="r" b="b"/>
            <a:pathLst>
              <a:path w="10795">
                <a:moveTo>
                  <a:pt x="0" y="0"/>
                </a:moveTo>
                <a:lnTo>
                  <a:pt x="10626" y="0"/>
                </a:lnTo>
              </a:path>
            </a:pathLst>
          </a:custGeom>
          <a:ln w="10572">
            <a:solidFill>
              <a:srgbClr val="00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/>
          <p:nvPr/>
        </p:nvSpPr>
        <p:spPr>
          <a:xfrm>
            <a:off x="2795953" y="2154197"/>
            <a:ext cx="1046480" cy="508634"/>
          </a:xfrm>
          <a:custGeom>
            <a:avLst/>
            <a:gdLst/>
            <a:ahLst/>
            <a:cxnLst/>
            <a:rect l="l" t="t" r="r" b="b"/>
            <a:pathLst>
              <a:path w="1046479" h="508635">
                <a:moveTo>
                  <a:pt x="0" y="508273"/>
                </a:moveTo>
                <a:lnTo>
                  <a:pt x="1045898" y="0"/>
                </a:lnTo>
              </a:path>
            </a:pathLst>
          </a:custGeom>
          <a:ln w="10516">
            <a:solidFill>
              <a:srgbClr val="7F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8" name="object 148"/>
          <p:cNvSpPr/>
          <p:nvPr/>
        </p:nvSpPr>
        <p:spPr>
          <a:xfrm>
            <a:off x="3852355" y="2154197"/>
            <a:ext cx="10795" cy="0"/>
          </a:xfrm>
          <a:custGeom>
            <a:avLst/>
            <a:gdLst/>
            <a:ahLst/>
            <a:cxnLst/>
            <a:rect l="l" t="t" r="r" b="b"/>
            <a:pathLst>
              <a:path w="10795">
                <a:moveTo>
                  <a:pt x="0" y="0"/>
                </a:moveTo>
                <a:lnTo>
                  <a:pt x="10626" y="0"/>
                </a:lnTo>
              </a:path>
            </a:pathLst>
          </a:custGeom>
          <a:ln w="10572">
            <a:solidFill>
              <a:srgbClr val="7F00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 txBox="1"/>
          <p:nvPr/>
        </p:nvSpPr>
        <p:spPr>
          <a:xfrm>
            <a:off x="590816" y="1824022"/>
            <a:ext cx="250190" cy="2450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10" dirty="0">
                <a:latin typeface="Arial"/>
                <a:cs typeface="Arial"/>
              </a:rPr>
              <a:t>900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1050" spc="-10" dirty="0">
                <a:latin typeface="Arial"/>
                <a:cs typeface="Arial"/>
              </a:rPr>
              <a:t>800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1050" spc="-10" dirty="0">
                <a:latin typeface="Arial"/>
                <a:cs typeface="Arial"/>
              </a:rPr>
              <a:t>700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1050" spc="-10" dirty="0">
                <a:latin typeface="Arial"/>
                <a:cs typeface="Arial"/>
              </a:rPr>
              <a:t>600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1050" spc="-10" dirty="0">
                <a:latin typeface="Arial"/>
                <a:cs typeface="Arial"/>
              </a:rPr>
              <a:t>500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1050" spc="-10" dirty="0">
                <a:latin typeface="Arial"/>
                <a:cs typeface="Arial"/>
              </a:rPr>
              <a:t>400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1050" spc="-10" dirty="0">
                <a:latin typeface="Arial"/>
                <a:cs typeface="Arial"/>
              </a:rPr>
              <a:t>300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1050" spc="-10" dirty="0">
                <a:latin typeface="Arial"/>
                <a:cs typeface="Arial"/>
              </a:rPr>
              <a:t>200</a:t>
            </a:r>
            <a:endParaRPr sz="10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sz="1050" spc="-10" dirty="0">
                <a:latin typeface="Arial"/>
                <a:cs typeface="Arial"/>
              </a:rPr>
              <a:t>100</a:t>
            </a:r>
            <a:endParaRPr sz="1050">
              <a:latin typeface="Arial"/>
              <a:cs typeface="Arial"/>
            </a:endParaRPr>
          </a:p>
          <a:p>
            <a:pPr marL="160655">
              <a:lnSpc>
                <a:spcPct val="100000"/>
              </a:lnSpc>
              <a:spcBef>
                <a:spcPts val="740"/>
              </a:spcBef>
            </a:pPr>
            <a:r>
              <a:rPr sz="1050" spc="15" dirty="0">
                <a:latin typeface="Arial"/>
                <a:cs typeface="Arial"/>
              </a:rPr>
              <a:t>0</a:t>
            </a:r>
            <a:endParaRPr sz="1050">
              <a:latin typeface="Arial"/>
              <a:cs typeface="Arial"/>
            </a:endParaRPr>
          </a:p>
        </p:txBody>
      </p:sp>
      <p:sp>
        <p:nvSpPr>
          <p:cNvPr id="150" name="object 150"/>
          <p:cNvSpPr txBox="1"/>
          <p:nvPr/>
        </p:nvSpPr>
        <p:spPr>
          <a:xfrm>
            <a:off x="886484" y="4312818"/>
            <a:ext cx="102235" cy="16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15" dirty="0">
                <a:latin typeface="Arial"/>
                <a:cs typeface="Arial"/>
              </a:rPr>
              <a:t>0</a:t>
            </a:r>
            <a:endParaRPr sz="1050">
              <a:latin typeface="Arial"/>
              <a:cs typeface="Arial"/>
            </a:endParaRPr>
          </a:p>
        </p:txBody>
      </p:sp>
      <p:sp>
        <p:nvSpPr>
          <p:cNvPr id="151" name="object 151"/>
          <p:cNvSpPr txBox="1"/>
          <p:nvPr/>
        </p:nvSpPr>
        <p:spPr>
          <a:xfrm>
            <a:off x="1372712" y="4312818"/>
            <a:ext cx="173355" cy="16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10" dirty="0">
                <a:latin typeface="Arial"/>
                <a:cs typeface="Arial"/>
              </a:rPr>
              <a:t>20</a:t>
            </a:r>
            <a:endParaRPr sz="1050">
              <a:latin typeface="Arial"/>
              <a:cs typeface="Arial"/>
            </a:endParaRPr>
          </a:p>
        </p:txBody>
      </p:sp>
      <p:sp>
        <p:nvSpPr>
          <p:cNvPr id="152" name="object 152"/>
          <p:cNvSpPr txBox="1"/>
          <p:nvPr/>
        </p:nvSpPr>
        <p:spPr>
          <a:xfrm>
            <a:off x="1911699" y="4312818"/>
            <a:ext cx="173355" cy="16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10" dirty="0">
                <a:latin typeface="Arial"/>
                <a:cs typeface="Arial"/>
              </a:rPr>
              <a:t>40</a:t>
            </a:r>
            <a:endParaRPr sz="1050">
              <a:latin typeface="Arial"/>
              <a:cs typeface="Arial"/>
            </a:endParaRPr>
          </a:p>
        </p:txBody>
      </p:sp>
      <p:sp>
        <p:nvSpPr>
          <p:cNvPr id="153" name="object 153"/>
          <p:cNvSpPr txBox="1"/>
          <p:nvPr/>
        </p:nvSpPr>
        <p:spPr>
          <a:xfrm>
            <a:off x="2429182" y="4312818"/>
            <a:ext cx="173355" cy="16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10" dirty="0">
                <a:latin typeface="Arial"/>
                <a:cs typeface="Arial"/>
              </a:rPr>
              <a:t>60</a:t>
            </a:r>
            <a:endParaRPr sz="1050">
              <a:latin typeface="Arial"/>
              <a:cs typeface="Arial"/>
            </a:endParaRPr>
          </a:p>
        </p:txBody>
      </p:sp>
      <p:sp>
        <p:nvSpPr>
          <p:cNvPr id="154" name="object 154"/>
          <p:cNvSpPr txBox="1"/>
          <p:nvPr/>
        </p:nvSpPr>
        <p:spPr>
          <a:xfrm>
            <a:off x="2968085" y="4312818"/>
            <a:ext cx="173355" cy="16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10" dirty="0">
                <a:latin typeface="Arial"/>
                <a:cs typeface="Arial"/>
              </a:rPr>
              <a:t>80</a:t>
            </a:r>
            <a:endParaRPr sz="1050">
              <a:latin typeface="Arial"/>
              <a:cs typeface="Arial"/>
            </a:endParaRPr>
          </a:p>
        </p:txBody>
      </p:sp>
      <p:sp>
        <p:nvSpPr>
          <p:cNvPr id="155" name="object 155"/>
          <p:cNvSpPr txBox="1"/>
          <p:nvPr/>
        </p:nvSpPr>
        <p:spPr>
          <a:xfrm>
            <a:off x="3464578" y="4312818"/>
            <a:ext cx="247015" cy="16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10" dirty="0">
                <a:latin typeface="Arial"/>
                <a:cs typeface="Arial"/>
              </a:rPr>
              <a:t>100</a:t>
            </a:r>
            <a:endParaRPr sz="1050">
              <a:latin typeface="Arial"/>
              <a:cs typeface="Arial"/>
            </a:endParaRPr>
          </a:p>
        </p:txBody>
      </p:sp>
      <p:sp>
        <p:nvSpPr>
          <p:cNvPr id="156" name="object 156"/>
          <p:cNvSpPr txBox="1"/>
          <p:nvPr/>
        </p:nvSpPr>
        <p:spPr>
          <a:xfrm>
            <a:off x="4003493" y="4312818"/>
            <a:ext cx="247015" cy="16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10" dirty="0">
                <a:latin typeface="Arial"/>
                <a:cs typeface="Arial"/>
              </a:rPr>
              <a:t>120</a:t>
            </a:r>
            <a:endParaRPr sz="1050">
              <a:latin typeface="Arial"/>
              <a:cs typeface="Arial"/>
            </a:endParaRPr>
          </a:p>
        </p:txBody>
      </p:sp>
      <p:sp>
        <p:nvSpPr>
          <p:cNvPr id="157" name="object 157"/>
          <p:cNvSpPr txBox="1"/>
          <p:nvPr/>
        </p:nvSpPr>
        <p:spPr>
          <a:xfrm>
            <a:off x="4531894" y="4312818"/>
            <a:ext cx="247015" cy="16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10" dirty="0">
                <a:latin typeface="Arial"/>
                <a:cs typeface="Arial"/>
              </a:rPr>
              <a:t>140</a:t>
            </a:r>
            <a:endParaRPr sz="1050">
              <a:latin typeface="Arial"/>
              <a:cs typeface="Arial"/>
            </a:endParaRPr>
          </a:p>
        </p:txBody>
      </p:sp>
      <p:sp>
        <p:nvSpPr>
          <p:cNvPr id="158" name="object 158"/>
          <p:cNvSpPr/>
          <p:nvPr/>
        </p:nvSpPr>
        <p:spPr>
          <a:xfrm>
            <a:off x="481871" y="1677322"/>
            <a:ext cx="4395470" cy="2945130"/>
          </a:xfrm>
          <a:custGeom>
            <a:avLst/>
            <a:gdLst/>
            <a:ahLst/>
            <a:cxnLst/>
            <a:rect l="l" t="t" r="r" b="b"/>
            <a:pathLst>
              <a:path w="4395470" h="2945129">
                <a:moveTo>
                  <a:pt x="0" y="0"/>
                </a:moveTo>
                <a:lnTo>
                  <a:pt x="4395376" y="0"/>
                </a:lnTo>
                <a:lnTo>
                  <a:pt x="4395376" y="2944555"/>
                </a:lnTo>
                <a:lnTo>
                  <a:pt x="0" y="2944555"/>
                </a:lnTo>
                <a:lnTo>
                  <a:pt x="0" y="0"/>
                </a:lnTo>
              </a:path>
            </a:pathLst>
          </a:custGeom>
          <a:ln w="105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9" name="object 159"/>
          <p:cNvSpPr/>
          <p:nvPr/>
        </p:nvSpPr>
        <p:spPr>
          <a:xfrm>
            <a:off x="4961199" y="4196083"/>
            <a:ext cx="4653280" cy="3117215"/>
          </a:xfrm>
          <a:custGeom>
            <a:avLst/>
            <a:gdLst/>
            <a:ahLst/>
            <a:cxnLst/>
            <a:rect l="l" t="t" r="r" b="b"/>
            <a:pathLst>
              <a:path w="4653280" h="3117215">
                <a:moveTo>
                  <a:pt x="0" y="3117128"/>
                </a:moveTo>
                <a:lnTo>
                  <a:pt x="4653015" y="3117128"/>
                </a:lnTo>
                <a:lnTo>
                  <a:pt x="4653015" y="0"/>
                </a:lnTo>
                <a:lnTo>
                  <a:pt x="0" y="0"/>
                </a:lnTo>
                <a:lnTo>
                  <a:pt x="0" y="31171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0" name="object 160"/>
          <p:cNvSpPr/>
          <p:nvPr/>
        </p:nvSpPr>
        <p:spPr>
          <a:xfrm>
            <a:off x="4966778" y="4201666"/>
            <a:ext cx="4653280" cy="3117215"/>
          </a:xfrm>
          <a:custGeom>
            <a:avLst/>
            <a:gdLst/>
            <a:ahLst/>
            <a:cxnLst/>
            <a:rect l="l" t="t" r="r" b="b"/>
            <a:pathLst>
              <a:path w="4653280" h="3117215">
                <a:moveTo>
                  <a:pt x="0" y="0"/>
                </a:moveTo>
                <a:lnTo>
                  <a:pt x="4653026" y="0"/>
                </a:lnTo>
                <a:lnTo>
                  <a:pt x="4653026" y="3117141"/>
                </a:lnTo>
                <a:lnTo>
                  <a:pt x="0" y="3117141"/>
                </a:lnTo>
                <a:lnTo>
                  <a:pt x="0" y="0"/>
                </a:lnTo>
              </a:path>
            </a:pathLst>
          </a:custGeom>
          <a:ln w="111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1" name="object 161"/>
          <p:cNvSpPr/>
          <p:nvPr/>
        </p:nvSpPr>
        <p:spPr>
          <a:xfrm>
            <a:off x="5570830" y="4437182"/>
            <a:ext cx="3803015" cy="0"/>
          </a:xfrm>
          <a:custGeom>
            <a:avLst/>
            <a:gdLst/>
            <a:ahLst/>
            <a:cxnLst/>
            <a:rect l="l" t="t" r="r" b="b"/>
            <a:pathLst>
              <a:path w="3803015">
                <a:moveTo>
                  <a:pt x="0" y="0"/>
                </a:moveTo>
                <a:lnTo>
                  <a:pt x="3802857" y="0"/>
                </a:lnTo>
              </a:path>
            </a:pathLst>
          </a:custGeom>
          <a:ln w="11124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2" name="object 162"/>
          <p:cNvSpPr/>
          <p:nvPr/>
        </p:nvSpPr>
        <p:spPr>
          <a:xfrm>
            <a:off x="9384955" y="4437182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114" y="0"/>
                </a:lnTo>
              </a:path>
            </a:pathLst>
          </a:custGeom>
          <a:ln w="11192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3" name="object 163"/>
          <p:cNvSpPr/>
          <p:nvPr/>
        </p:nvSpPr>
        <p:spPr>
          <a:xfrm>
            <a:off x="9384955" y="4437182"/>
            <a:ext cx="0" cy="2411095"/>
          </a:xfrm>
          <a:custGeom>
            <a:avLst/>
            <a:gdLst/>
            <a:ahLst/>
            <a:cxnLst/>
            <a:rect l="l" t="t" r="r" b="b"/>
            <a:pathLst>
              <a:path h="2411095">
                <a:moveTo>
                  <a:pt x="0" y="0"/>
                </a:moveTo>
                <a:lnTo>
                  <a:pt x="0" y="2410803"/>
                </a:lnTo>
              </a:path>
            </a:pathLst>
          </a:custGeom>
          <a:ln w="1116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4" name="object 164"/>
          <p:cNvSpPr/>
          <p:nvPr/>
        </p:nvSpPr>
        <p:spPr>
          <a:xfrm>
            <a:off x="9384955" y="6859179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114" y="0"/>
                </a:lnTo>
              </a:path>
            </a:pathLst>
          </a:custGeom>
          <a:ln w="11192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5" name="object 165"/>
          <p:cNvSpPr/>
          <p:nvPr/>
        </p:nvSpPr>
        <p:spPr>
          <a:xfrm>
            <a:off x="5581976" y="6859179"/>
            <a:ext cx="3803015" cy="0"/>
          </a:xfrm>
          <a:custGeom>
            <a:avLst/>
            <a:gdLst/>
            <a:ahLst/>
            <a:cxnLst/>
            <a:rect l="l" t="t" r="r" b="b"/>
            <a:pathLst>
              <a:path w="3803015">
                <a:moveTo>
                  <a:pt x="3802979" y="0"/>
                </a:moveTo>
                <a:lnTo>
                  <a:pt x="0" y="0"/>
                </a:lnTo>
              </a:path>
            </a:pathLst>
          </a:custGeom>
          <a:ln w="11124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6" name="object 166"/>
          <p:cNvSpPr/>
          <p:nvPr/>
        </p:nvSpPr>
        <p:spPr>
          <a:xfrm>
            <a:off x="5570830" y="6859179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145" y="0"/>
                </a:lnTo>
              </a:path>
            </a:pathLst>
          </a:custGeom>
          <a:ln w="11192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7" name="object 167"/>
          <p:cNvSpPr/>
          <p:nvPr/>
        </p:nvSpPr>
        <p:spPr>
          <a:xfrm>
            <a:off x="5570830" y="4448409"/>
            <a:ext cx="0" cy="2411095"/>
          </a:xfrm>
          <a:custGeom>
            <a:avLst/>
            <a:gdLst/>
            <a:ahLst/>
            <a:cxnLst/>
            <a:rect l="l" t="t" r="r" b="b"/>
            <a:pathLst>
              <a:path h="2411095">
                <a:moveTo>
                  <a:pt x="0" y="2410770"/>
                </a:moveTo>
                <a:lnTo>
                  <a:pt x="0" y="0"/>
                </a:lnTo>
              </a:path>
            </a:pathLst>
          </a:custGeom>
          <a:ln w="11165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8" name="object 168"/>
          <p:cNvSpPr/>
          <p:nvPr/>
        </p:nvSpPr>
        <p:spPr>
          <a:xfrm>
            <a:off x="5570830" y="4437182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145" y="0"/>
                </a:lnTo>
              </a:path>
            </a:pathLst>
          </a:custGeom>
          <a:ln w="11192">
            <a:solidFill>
              <a:srgbClr val="7F7F7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9" name="object 169"/>
          <p:cNvSpPr/>
          <p:nvPr/>
        </p:nvSpPr>
        <p:spPr>
          <a:xfrm>
            <a:off x="5570830" y="4437182"/>
            <a:ext cx="0" cy="2466975"/>
          </a:xfrm>
          <a:custGeom>
            <a:avLst/>
            <a:gdLst/>
            <a:ahLst/>
            <a:cxnLst/>
            <a:rect l="l" t="t" r="r" b="b"/>
            <a:pathLst>
              <a:path h="2466975">
                <a:moveTo>
                  <a:pt x="0" y="0"/>
                </a:moveTo>
                <a:lnTo>
                  <a:pt x="0" y="2466763"/>
                </a:lnTo>
              </a:path>
            </a:pathLst>
          </a:custGeom>
          <a:ln w="111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0" name="object 170"/>
          <p:cNvSpPr/>
          <p:nvPr/>
        </p:nvSpPr>
        <p:spPr>
          <a:xfrm>
            <a:off x="5570830" y="6859179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145" y="0"/>
                </a:lnTo>
              </a:path>
            </a:pathLst>
          </a:custGeom>
          <a:ln w="11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1" name="object 171"/>
          <p:cNvSpPr/>
          <p:nvPr/>
        </p:nvSpPr>
        <p:spPr>
          <a:xfrm>
            <a:off x="5526157" y="6859179"/>
            <a:ext cx="3848100" cy="0"/>
          </a:xfrm>
          <a:custGeom>
            <a:avLst/>
            <a:gdLst/>
            <a:ahLst/>
            <a:cxnLst/>
            <a:rect l="l" t="t" r="r" b="b"/>
            <a:pathLst>
              <a:path w="3848100">
                <a:moveTo>
                  <a:pt x="0" y="0"/>
                </a:moveTo>
                <a:lnTo>
                  <a:pt x="3847530" y="0"/>
                </a:lnTo>
              </a:path>
            </a:pathLst>
          </a:custGeom>
          <a:ln w="11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2" name="object 172"/>
          <p:cNvSpPr/>
          <p:nvPr/>
        </p:nvSpPr>
        <p:spPr>
          <a:xfrm>
            <a:off x="5570830" y="6859179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145" y="0"/>
                </a:lnTo>
              </a:path>
            </a:pathLst>
          </a:custGeom>
          <a:ln w="11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3" name="object 173"/>
          <p:cNvSpPr/>
          <p:nvPr/>
        </p:nvSpPr>
        <p:spPr>
          <a:xfrm>
            <a:off x="5526157" y="6253674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>
                <a:moveTo>
                  <a:pt x="0" y="0"/>
                </a:moveTo>
                <a:lnTo>
                  <a:pt x="33497" y="0"/>
                </a:lnTo>
              </a:path>
            </a:pathLst>
          </a:custGeom>
          <a:ln w="111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4" name="object 174"/>
          <p:cNvSpPr/>
          <p:nvPr/>
        </p:nvSpPr>
        <p:spPr>
          <a:xfrm>
            <a:off x="5570830" y="6253674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145" y="0"/>
                </a:lnTo>
              </a:path>
            </a:pathLst>
          </a:custGeom>
          <a:ln w="11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5" name="object 175"/>
          <p:cNvSpPr/>
          <p:nvPr/>
        </p:nvSpPr>
        <p:spPr>
          <a:xfrm>
            <a:off x="5526157" y="5648229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>
                <a:moveTo>
                  <a:pt x="0" y="0"/>
                </a:moveTo>
                <a:lnTo>
                  <a:pt x="33497" y="0"/>
                </a:lnTo>
              </a:path>
            </a:pathLst>
          </a:custGeom>
          <a:ln w="111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6" name="object 176"/>
          <p:cNvSpPr/>
          <p:nvPr/>
        </p:nvSpPr>
        <p:spPr>
          <a:xfrm>
            <a:off x="5570830" y="5648229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145" y="0"/>
                </a:lnTo>
              </a:path>
            </a:pathLst>
          </a:custGeom>
          <a:ln w="11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7" name="object 177"/>
          <p:cNvSpPr/>
          <p:nvPr/>
        </p:nvSpPr>
        <p:spPr>
          <a:xfrm>
            <a:off x="5526157" y="5042703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>
                <a:moveTo>
                  <a:pt x="0" y="0"/>
                </a:moveTo>
                <a:lnTo>
                  <a:pt x="33497" y="0"/>
                </a:lnTo>
              </a:path>
            </a:pathLst>
          </a:custGeom>
          <a:ln w="111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8" name="object 178"/>
          <p:cNvSpPr/>
          <p:nvPr/>
        </p:nvSpPr>
        <p:spPr>
          <a:xfrm>
            <a:off x="5570830" y="5042703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145" y="0"/>
                </a:lnTo>
              </a:path>
            </a:pathLst>
          </a:custGeom>
          <a:ln w="11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9" name="object 179"/>
          <p:cNvSpPr/>
          <p:nvPr/>
        </p:nvSpPr>
        <p:spPr>
          <a:xfrm>
            <a:off x="5526157" y="4437182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>
                <a:moveTo>
                  <a:pt x="0" y="0"/>
                </a:moveTo>
                <a:lnTo>
                  <a:pt x="33497" y="0"/>
                </a:lnTo>
              </a:path>
            </a:pathLst>
          </a:custGeom>
          <a:ln w="111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0" name="object 180"/>
          <p:cNvSpPr/>
          <p:nvPr/>
        </p:nvSpPr>
        <p:spPr>
          <a:xfrm>
            <a:off x="5570830" y="4437182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145" y="0"/>
                </a:lnTo>
              </a:path>
            </a:pathLst>
          </a:custGeom>
          <a:ln w="11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1" name="object 181"/>
          <p:cNvSpPr/>
          <p:nvPr/>
        </p:nvSpPr>
        <p:spPr>
          <a:xfrm>
            <a:off x="9384955" y="6859179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114" y="0"/>
                </a:lnTo>
              </a:path>
            </a:pathLst>
          </a:custGeom>
          <a:ln w="11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2" name="object 182"/>
          <p:cNvSpPr/>
          <p:nvPr/>
        </p:nvSpPr>
        <p:spPr>
          <a:xfrm>
            <a:off x="5570830" y="6859179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145" y="0"/>
                </a:lnTo>
              </a:path>
            </a:pathLst>
          </a:custGeom>
          <a:ln w="11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3" name="object 183"/>
          <p:cNvSpPr/>
          <p:nvPr/>
        </p:nvSpPr>
        <p:spPr>
          <a:xfrm>
            <a:off x="6119034" y="6870369"/>
            <a:ext cx="0" cy="33655"/>
          </a:xfrm>
          <a:custGeom>
            <a:avLst/>
            <a:gdLst/>
            <a:ahLst/>
            <a:cxnLst/>
            <a:rect l="l" t="t" r="r" b="b"/>
            <a:pathLst>
              <a:path h="33654">
                <a:moveTo>
                  <a:pt x="0" y="33576"/>
                </a:moveTo>
                <a:lnTo>
                  <a:pt x="0" y="0"/>
                </a:lnTo>
              </a:path>
            </a:pathLst>
          </a:custGeom>
          <a:ln w="111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4" name="object 184"/>
          <p:cNvSpPr/>
          <p:nvPr/>
        </p:nvSpPr>
        <p:spPr>
          <a:xfrm>
            <a:off x="6119034" y="6859179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175" y="0"/>
                </a:lnTo>
              </a:path>
            </a:pathLst>
          </a:custGeom>
          <a:ln w="11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5" name="object 185"/>
          <p:cNvSpPr/>
          <p:nvPr/>
        </p:nvSpPr>
        <p:spPr>
          <a:xfrm>
            <a:off x="6655756" y="6870369"/>
            <a:ext cx="0" cy="33655"/>
          </a:xfrm>
          <a:custGeom>
            <a:avLst/>
            <a:gdLst/>
            <a:ahLst/>
            <a:cxnLst/>
            <a:rect l="l" t="t" r="r" b="b"/>
            <a:pathLst>
              <a:path h="33654">
                <a:moveTo>
                  <a:pt x="0" y="33576"/>
                </a:moveTo>
                <a:lnTo>
                  <a:pt x="0" y="0"/>
                </a:lnTo>
              </a:path>
            </a:pathLst>
          </a:custGeom>
          <a:ln w="111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6" name="object 186"/>
          <p:cNvSpPr/>
          <p:nvPr/>
        </p:nvSpPr>
        <p:spPr>
          <a:xfrm>
            <a:off x="6655756" y="6859179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114" y="0"/>
                </a:lnTo>
              </a:path>
            </a:pathLst>
          </a:custGeom>
          <a:ln w="11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7" name="object 187"/>
          <p:cNvSpPr/>
          <p:nvPr/>
        </p:nvSpPr>
        <p:spPr>
          <a:xfrm>
            <a:off x="7203868" y="6870369"/>
            <a:ext cx="0" cy="33655"/>
          </a:xfrm>
          <a:custGeom>
            <a:avLst/>
            <a:gdLst/>
            <a:ahLst/>
            <a:cxnLst/>
            <a:rect l="l" t="t" r="r" b="b"/>
            <a:pathLst>
              <a:path h="33654">
                <a:moveTo>
                  <a:pt x="0" y="33576"/>
                </a:moveTo>
                <a:lnTo>
                  <a:pt x="0" y="0"/>
                </a:lnTo>
              </a:path>
            </a:pathLst>
          </a:custGeom>
          <a:ln w="111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8" name="object 188"/>
          <p:cNvSpPr/>
          <p:nvPr/>
        </p:nvSpPr>
        <p:spPr>
          <a:xfrm>
            <a:off x="7740590" y="6870369"/>
            <a:ext cx="0" cy="33655"/>
          </a:xfrm>
          <a:custGeom>
            <a:avLst/>
            <a:gdLst/>
            <a:ahLst/>
            <a:cxnLst/>
            <a:rect l="l" t="t" r="r" b="b"/>
            <a:pathLst>
              <a:path h="33654">
                <a:moveTo>
                  <a:pt x="0" y="33576"/>
                </a:moveTo>
                <a:lnTo>
                  <a:pt x="0" y="0"/>
                </a:lnTo>
              </a:path>
            </a:pathLst>
          </a:custGeom>
          <a:ln w="111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9" name="object 189"/>
          <p:cNvSpPr/>
          <p:nvPr/>
        </p:nvSpPr>
        <p:spPr>
          <a:xfrm>
            <a:off x="8288854" y="6870369"/>
            <a:ext cx="0" cy="33655"/>
          </a:xfrm>
          <a:custGeom>
            <a:avLst/>
            <a:gdLst/>
            <a:ahLst/>
            <a:cxnLst/>
            <a:rect l="l" t="t" r="r" b="b"/>
            <a:pathLst>
              <a:path h="33654">
                <a:moveTo>
                  <a:pt x="0" y="33576"/>
                </a:moveTo>
                <a:lnTo>
                  <a:pt x="0" y="0"/>
                </a:lnTo>
              </a:path>
            </a:pathLst>
          </a:custGeom>
          <a:ln w="111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0" name="object 190"/>
          <p:cNvSpPr/>
          <p:nvPr/>
        </p:nvSpPr>
        <p:spPr>
          <a:xfrm>
            <a:off x="8288854" y="6859179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114" y="0"/>
                </a:lnTo>
              </a:path>
            </a:pathLst>
          </a:custGeom>
          <a:ln w="11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1" name="object 191"/>
          <p:cNvSpPr/>
          <p:nvPr/>
        </p:nvSpPr>
        <p:spPr>
          <a:xfrm>
            <a:off x="8837118" y="6870369"/>
            <a:ext cx="0" cy="33655"/>
          </a:xfrm>
          <a:custGeom>
            <a:avLst/>
            <a:gdLst/>
            <a:ahLst/>
            <a:cxnLst/>
            <a:rect l="l" t="t" r="r" b="b"/>
            <a:pathLst>
              <a:path h="33654">
                <a:moveTo>
                  <a:pt x="0" y="33576"/>
                </a:moveTo>
                <a:lnTo>
                  <a:pt x="0" y="0"/>
                </a:lnTo>
              </a:path>
            </a:pathLst>
          </a:custGeom>
          <a:ln w="111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2" name="object 192"/>
          <p:cNvSpPr/>
          <p:nvPr/>
        </p:nvSpPr>
        <p:spPr>
          <a:xfrm>
            <a:off x="8837118" y="6859179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114" y="0"/>
                </a:lnTo>
              </a:path>
            </a:pathLst>
          </a:custGeom>
          <a:ln w="11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93"/>
          <p:cNvSpPr/>
          <p:nvPr/>
        </p:nvSpPr>
        <p:spPr>
          <a:xfrm>
            <a:off x="9384955" y="6870369"/>
            <a:ext cx="0" cy="33655"/>
          </a:xfrm>
          <a:custGeom>
            <a:avLst/>
            <a:gdLst/>
            <a:ahLst/>
            <a:cxnLst/>
            <a:rect l="l" t="t" r="r" b="b"/>
            <a:pathLst>
              <a:path h="33654">
                <a:moveTo>
                  <a:pt x="0" y="33576"/>
                </a:moveTo>
                <a:lnTo>
                  <a:pt x="0" y="0"/>
                </a:lnTo>
              </a:path>
            </a:pathLst>
          </a:custGeom>
          <a:ln w="111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94"/>
          <p:cNvSpPr/>
          <p:nvPr/>
        </p:nvSpPr>
        <p:spPr>
          <a:xfrm>
            <a:off x="9384955" y="6859179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114" y="0"/>
                </a:lnTo>
              </a:path>
            </a:pathLst>
          </a:custGeom>
          <a:ln w="11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95"/>
          <p:cNvSpPr/>
          <p:nvPr/>
        </p:nvSpPr>
        <p:spPr>
          <a:xfrm>
            <a:off x="5956767" y="4431487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86" y="0"/>
                </a:moveTo>
                <a:lnTo>
                  <a:pt x="0" y="0"/>
                </a:lnTo>
                <a:lnTo>
                  <a:pt x="11186" y="22463"/>
                </a:lnTo>
                <a:lnTo>
                  <a:pt x="22341" y="22463"/>
                </a:lnTo>
                <a:lnTo>
                  <a:pt x="111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96"/>
          <p:cNvSpPr/>
          <p:nvPr/>
        </p:nvSpPr>
        <p:spPr>
          <a:xfrm>
            <a:off x="5979109" y="4499025"/>
            <a:ext cx="11430" cy="22860"/>
          </a:xfrm>
          <a:custGeom>
            <a:avLst/>
            <a:gdLst/>
            <a:ahLst/>
            <a:cxnLst/>
            <a:rect l="l" t="t" r="r" b="b"/>
            <a:pathLst>
              <a:path w="11429" h="22860">
                <a:moveTo>
                  <a:pt x="0" y="11191"/>
                </a:moveTo>
                <a:lnTo>
                  <a:pt x="11168" y="11191"/>
                </a:lnTo>
              </a:path>
            </a:pathLst>
          </a:custGeom>
          <a:ln w="236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97"/>
          <p:cNvSpPr/>
          <p:nvPr/>
        </p:nvSpPr>
        <p:spPr>
          <a:xfrm>
            <a:off x="5990295" y="4566212"/>
            <a:ext cx="11430" cy="22860"/>
          </a:xfrm>
          <a:custGeom>
            <a:avLst/>
            <a:gdLst/>
            <a:ahLst/>
            <a:cxnLst/>
            <a:rect l="l" t="t" r="r" b="b"/>
            <a:pathLst>
              <a:path w="11429" h="22860">
                <a:moveTo>
                  <a:pt x="0" y="11191"/>
                </a:moveTo>
                <a:lnTo>
                  <a:pt x="11156" y="11191"/>
                </a:lnTo>
              </a:path>
            </a:pathLst>
          </a:custGeom>
          <a:ln w="236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98"/>
          <p:cNvSpPr/>
          <p:nvPr/>
        </p:nvSpPr>
        <p:spPr>
          <a:xfrm>
            <a:off x="6001450" y="4633387"/>
            <a:ext cx="11430" cy="22860"/>
          </a:xfrm>
          <a:custGeom>
            <a:avLst/>
            <a:gdLst/>
            <a:ahLst/>
            <a:cxnLst/>
            <a:rect l="l" t="t" r="r" b="b"/>
            <a:pathLst>
              <a:path w="11429" h="22860">
                <a:moveTo>
                  <a:pt x="0" y="11191"/>
                </a:moveTo>
                <a:lnTo>
                  <a:pt x="11168" y="11191"/>
                </a:lnTo>
              </a:path>
            </a:pathLst>
          </a:custGeom>
          <a:ln w="236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9" name="object 199"/>
          <p:cNvSpPr/>
          <p:nvPr/>
        </p:nvSpPr>
        <p:spPr>
          <a:xfrm>
            <a:off x="6012606" y="4700873"/>
            <a:ext cx="11430" cy="22860"/>
          </a:xfrm>
          <a:custGeom>
            <a:avLst/>
            <a:gdLst/>
            <a:ahLst/>
            <a:cxnLst/>
            <a:rect l="l" t="t" r="r" b="b"/>
            <a:pathLst>
              <a:path w="11429" h="22860">
                <a:moveTo>
                  <a:pt x="0" y="11191"/>
                </a:moveTo>
                <a:lnTo>
                  <a:pt x="11168" y="11191"/>
                </a:lnTo>
              </a:path>
            </a:pathLst>
          </a:custGeom>
          <a:ln w="236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0" name="object 200"/>
          <p:cNvSpPr/>
          <p:nvPr/>
        </p:nvSpPr>
        <p:spPr>
          <a:xfrm>
            <a:off x="6023762" y="4768048"/>
            <a:ext cx="11430" cy="22860"/>
          </a:xfrm>
          <a:custGeom>
            <a:avLst/>
            <a:gdLst/>
            <a:ahLst/>
            <a:cxnLst/>
            <a:rect l="l" t="t" r="r" b="b"/>
            <a:pathLst>
              <a:path w="11429" h="22860">
                <a:moveTo>
                  <a:pt x="0" y="11197"/>
                </a:moveTo>
                <a:lnTo>
                  <a:pt x="11168" y="11197"/>
                </a:lnTo>
              </a:path>
            </a:pathLst>
          </a:custGeom>
          <a:ln w="236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1" name="object 201"/>
          <p:cNvSpPr/>
          <p:nvPr/>
        </p:nvSpPr>
        <p:spPr>
          <a:xfrm>
            <a:off x="6034948" y="4835176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55" y="0"/>
                </a:moveTo>
                <a:lnTo>
                  <a:pt x="0" y="0"/>
                </a:lnTo>
                <a:lnTo>
                  <a:pt x="11155" y="22442"/>
                </a:lnTo>
                <a:lnTo>
                  <a:pt x="22311" y="22442"/>
                </a:lnTo>
                <a:lnTo>
                  <a:pt x="111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2" name="object 202"/>
          <p:cNvSpPr/>
          <p:nvPr/>
        </p:nvSpPr>
        <p:spPr>
          <a:xfrm>
            <a:off x="6057259" y="4902721"/>
            <a:ext cx="12065" cy="22860"/>
          </a:xfrm>
          <a:custGeom>
            <a:avLst/>
            <a:gdLst/>
            <a:ahLst/>
            <a:cxnLst/>
            <a:rect l="l" t="t" r="r" b="b"/>
            <a:pathLst>
              <a:path w="12064" h="22860">
                <a:moveTo>
                  <a:pt x="0" y="11191"/>
                </a:moveTo>
                <a:lnTo>
                  <a:pt x="11537" y="11191"/>
                </a:lnTo>
              </a:path>
            </a:pathLst>
          </a:custGeom>
          <a:ln w="236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3" name="object 203"/>
          <p:cNvSpPr/>
          <p:nvPr/>
        </p:nvSpPr>
        <p:spPr>
          <a:xfrm>
            <a:off x="6068811" y="4969834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55" y="0"/>
                </a:moveTo>
                <a:lnTo>
                  <a:pt x="0" y="0"/>
                </a:lnTo>
                <a:lnTo>
                  <a:pt x="11155" y="22445"/>
                </a:lnTo>
                <a:lnTo>
                  <a:pt x="22311" y="22445"/>
                </a:lnTo>
                <a:lnTo>
                  <a:pt x="111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4" name="object 204"/>
          <p:cNvSpPr/>
          <p:nvPr/>
        </p:nvSpPr>
        <p:spPr>
          <a:xfrm>
            <a:off x="6091123" y="5037083"/>
            <a:ext cx="11430" cy="22860"/>
          </a:xfrm>
          <a:custGeom>
            <a:avLst/>
            <a:gdLst/>
            <a:ahLst/>
            <a:cxnLst/>
            <a:rect l="l" t="t" r="r" b="b"/>
            <a:pathLst>
              <a:path w="11429" h="22860">
                <a:moveTo>
                  <a:pt x="0" y="11191"/>
                </a:moveTo>
                <a:lnTo>
                  <a:pt x="11168" y="11191"/>
                </a:lnTo>
              </a:path>
            </a:pathLst>
          </a:custGeom>
          <a:ln w="236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5" name="object 205"/>
          <p:cNvSpPr/>
          <p:nvPr/>
        </p:nvSpPr>
        <p:spPr>
          <a:xfrm>
            <a:off x="6102309" y="5104650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55" y="0"/>
                </a:moveTo>
                <a:lnTo>
                  <a:pt x="0" y="0"/>
                </a:lnTo>
                <a:lnTo>
                  <a:pt x="11155" y="22286"/>
                </a:lnTo>
                <a:lnTo>
                  <a:pt x="22311" y="22286"/>
                </a:lnTo>
                <a:lnTo>
                  <a:pt x="111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6" name="object 206"/>
          <p:cNvSpPr/>
          <p:nvPr/>
        </p:nvSpPr>
        <p:spPr>
          <a:xfrm>
            <a:off x="6124620" y="5171740"/>
            <a:ext cx="11430" cy="22860"/>
          </a:xfrm>
          <a:custGeom>
            <a:avLst/>
            <a:gdLst/>
            <a:ahLst/>
            <a:cxnLst/>
            <a:rect l="l" t="t" r="r" b="b"/>
            <a:pathLst>
              <a:path w="11429" h="22860">
                <a:moveTo>
                  <a:pt x="0" y="11191"/>
                </a:moveTo>
                <a:lnTo>
                  <a:pt x="11168" y="11191"/>
                </a:lnTo>
              </a:path>
            </a:pathLst>
          </a:custGeom>
          <a:ln w="236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7" name="object 207"/>
          <p:cNvSpPr/>
          <p:nvPr/>
        </p:nvSpPr>
        <p:spPr>
          <a:xfrm>
            <a:off x="6135776" y="5238856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86" y="0"/>
                </a:moveTo>
                <a:lnTo>
                  <a:pt x="0" y="0"/>
                </a:lnTo>
                <a:lnTo>
                  <a:pt x="11186" y="22454"/>
                </a:lnTo>
                <a:lnTo>
                  <a:pt x="22341" y="22454"/>
                </a:lnTo>
                <a:lnTo>
                  <a:pt x="111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8" name="object 208"/>
          <p:cNvSpPr/>
          <p:nvPr/>
        </p:nvSpPr>
        <p:spPr>
          <a:xfrm>
            <a:off x="6146962" y="5306043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55" y="0"/>
                </a:moveTo>
                <a:lnTo>
                  <a:pt x="0" y="0"/>
                </a:lnTo>
                <a:lnTo>
                  <a:pt x="11155" y="22741"/>
                </a:lnTo>
                <a:lnTo>
                  <a:pt x="22341" y="22741"/>
                </a:lnTo>
                <a:lnTo>
                  <a:pt x="111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9" name="object 209"/>
          <p:cNvSpPr/>
          <p:nvPr/>
        </p:nvSpPr>
        <p:spPr>
          <a:xfrm>
            <a:off x="6169304" y="5384761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168" y="0"/>
                </a:lnTo>
              </a:path>
            </a:pathLst>
          </a:custGeom>
          <a:ln w="236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0" name="object 210"/>
          <p:cNvSpPr/>
          <p:nvPr/>
        </p:nvSpPr>
        <p:spPr>
          <a:xfrm>
            <a:off x="6180459" y="5440704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86" y="0"/>
                </a:moveTo>
                <a:lnTo>
                  <a:pt x="0" y="0"/>
                </a:lnTo>
                <a:lnTo>
                  <a:pt x="11186" y="22442"/>
                </a:lnTo>
                <a:lnTo>
                  <a:pt x="22341" y="22442"/>
                </a:lnTo>
                <a:lnTo>
                  <a:pt x="111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1" name="object 211"/>
          <p:cNvSpPr/>
          <p:nvPr/>
        </p:nvSpPr>
        <p:spPr>
          <a:xfrm>
            <a:off x="6202801" y="5507891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55" y="0"/>
                </a:moveTo>
                <a:lnTo>
                  <a:pt x="0" y="0"/>
                </a:lnTo>
                <a:lnTo>
                  <a:pt x="11155" y="22741"/>
                </a:lnTo>
                <a:lnTo>
                  <a:pt x="22311" y="22741"/>
                </a:lnTo>
                <a:lnTo>
                  <a:pt x="111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2" name="object 212"/>
          <p:cNvSpPr/>
          <p:nvPr/>
        </p:nvSpPr>
        <p:spPr>
          <a:xfrm>
            <a:off x="6225113" y="5575362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86" y="0"/>
                </a:moveTo>
                <a:lnTo>
                  <a:pt x="0" y="0"/>
                </a:lnTo>
                <a:lnTo>
                  <a:pt x="11186" y="22445"/>
                </a:lnTo>
                <a:lnTo>
                  <a:pt x="22341" y="22445"/>
                </a:lnTo>
                <a:lnTo>
                  <a:pt x="111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3" name="object 213"/>
          <p:cNvSpPr/>
          <p:nvPr/>
        </p:nvSpPr>
        <p:spPr>
          <a:xfrm>
            <a:off x="6247455" y="5642549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55" y="0"/>
                </a:moveTo>
                <a:lnTo>
                  <a:pt x="0" y="0"/>
                </a:lnTo>
                <a:lnTo>
                  <a:pt x="11155" y="22445"/>
                </a:lnTo>
                <a:lnTo>
                  <a:pt x="22311" y="22445"/>
                </a:lnTo>
                <a:lnTo>
                  <a:pt x="111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4" name="object 214"/>
          <p:cNvSpPr/>
          <p:nvPr/>
        </p:nvSpPr>
        <p:spPr>
          <a:xfrm>
            <a:off x="6281318" y="5709727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55" y="0"/>
                </a:moveTo>
                <a:lnTo>
                  <a:pt x="0" y="0"/>
                </a:lnTo>
                <a:lnTo>
                  <a:pt x="11155" y="22442"/>
                </a:lnTo>
                <a:lnTo>
                  <a:pt x="22341" y="22442"/>
                </a:lnTo>
                <a:lnTo>
                  <a:pt x="111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5" name="object 215"/>
          <p:cNvSpPr/>
          <p:nvPr/>
        </p:nvSpPr>
        <p:spPr>
          <a:xfrm>
            <a:off x="6314815" y="5765993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55" y="0"/>
                </a:moveTo>
                <a:lnTo>
                  <a:pt x="0" y="11216"/>
                </a:lnTo>
                <a:lnTo>
                  <a:pt x="11155" y="22445"/>
                </a:lnTo>
                <a:lnTo>
                  <a:pt x="22341" y="11216"/>
                </a:lnTo>
                <a:lnTo>
                  <a:pt x="111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6" name="object 216"/>
          <p:cNvSpPr/>
          <p:nvPr/>
        </p:nvSpPr>
        <p:spPr>
          <a:xfrm>
            <a:off x="6348313" y="5833171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55" y="0"/>
                </a:moveTo>
                <a:lnTo>
                  <a:pt x="0" y="0"/>
                </a:lnTo>
                <a:lnTo>
                  <a:pt x="11155" y="22442"/>
                </a:lnTo>
                <a:lnTo>
                  <a:pt x="22341" y="22442"/>
                </a:lnTo>
                <a:lnTo>
                  <a:pt x="111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7" name="object 217"/>
          <p:cNvSpPr/>
          <p:nvPr/>
        </p:nvSpPr>
        <p:spPr>
          <a:xfrm>
            <a:off x="6392966" y="5877912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0" y="0"/>
                </a:moveTo>
                <a:lnTo>
                  <a:pt x="0" y="11265"/>
                </a:lnTo>
                <a:lnTo>
                  <a:pt x="22372" y="22454"/>
                </a:lnTo>
                <a:lnTo>
                  <a:pt x="22372" y="1126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8" name="object 218"/>
          <p:cNvSpPr/>
          <p:nvPr/>
        </p:nvSpPr>
        <p:spPr>
          <a:xfrm>
            <a:off x="6448836" y="5922752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094" y="0"/>
                </a:moveTo>
                <a:lnTo>
                  <a:pt x="0" y="11192"/>
                </a:lnTo>
                <a:lnTo>
                  <a:pt x="11094" y="22384"/>
                </a:lnTo>
                <a:lnTo>
                  <a:pt x="22372" y="11192"/>
                </a:lnTo>
                <a:lnTo>
                  <a:pt x="110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9" name="object 219"/>
          <p:cNvSpPr/>
          <p:nvPr/>
        </p:nvSpPr>
        <p:spPr>
          <a:xfrm>
            <a:off x="6459930" y="5933944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277" y="0"/>
                </a:moveTo>
                <a:lnTo>
                  <a:pt x="0" y="11192"/>
                </a:lnTo>
                <a:lnTo>
                  <a:pt x="11277" y="22753"/>
                </a:lnTo>
                <a:lnTo>
                  <a:pt x="22372" y="11192"/>
                </a:lnTo>
                <a:lnTo>
                  <a:pt x="112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0" name="object 220"/>
          <p:cNvSpPr/>
          <p:nvPr/>
        </p:nvSpPr>
        <p:spPr>
          <a:xfrm>
            <a:off x="6504980" y="5979081"/>
            <a:ext cx="11430" cy="22860"/>
          </a:xfrm>
          <a:custGeom>
            <a:avLst/>
            <a:gdLst/>
            <a:ahLst/>
            <a:cxnLst/>
            <a:rect l="l" t="t" r="r" b="b"/>
            <a:pathLst>
              <a:path w="11429" h="22860">
                <a:moveTo>
                  <a:pt x="11125" y="0"/>
                </a:moveTo>
                <a:lnTo>
                  <a:pt x="0" y="11189"/>
                </a:lnTo>
                <a:lnTo>
                  <a:pt x="11125" y="22381"/>
                </a:lnTo>
                <a:lnTo>
                  <a:pt x="111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1" name="object 221"/>
          <p:cNvSpPr/>
          <p:nvPr/>
        </p:nvSpPr>
        <p:spPr>
          <a:xfrm>
            <a:off x="6549603" y="6012655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11247" y="0"/>
                </a:moveTo>
                <a:lnTo>
                  <a:pt x="0" y="11192"/>
                </a:lnTo>
                <a:lnTo>
                  <a:pt x="11247" y="22384"/>
                </a:lnTo>
                <a:lnTo>
                  <a:pt x="22372" y="11192"/>
                </a:lnTo>
                <a:lnTo>
                  <a:pt x="1124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2" name="object 222"/>
          <p:cNvSpPr/>
          <p:nvPr/>
        </p:nvSpPr>
        <p:spPr>
          <a:xfrm>
            <a:off x="6560850" y="6023847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11125" y="0"/>
                </a:moveTo>
                <a:lnTo>
                  <a:pt x="0" y="11192"/>
                </a:lnTo>
                <a:lnTo>
                  <a:pt x="11125" y="22384"/>
                </a:lnTo>
                <a:lnTo>
                  <a:pt x="22372" y="11192"/>
                </a:lnTo>
                <a:lnTo>
                  <a:pt x="111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3" name="object 223"/>
          <p:cNvSpPr/>
          <p:nvPr/>
        </p:nvSpPr>
        <p:spPr>
          <a:xfrm>
            <a:off x="6605442" y="6057424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0" y="0"/>
                </a:moveTo>
                <a:lnTo>
                  <a:pt x="0" y="11192"/>
                </a:lnTo>
                <a:lnTo>
                  <a:pt x="22372" y="22381"/>
                </a:lnTo>
                <a:lnTo>
                  <a:pt x="22372" y="1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4" name="object 224"/>
          <p:cNvSpPr/>
          <p:nvPr/>
        </p:nvSpPr>
        <p:spPr>
          <a:xfrm>
            <a:off x="6650187" y="6090998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0" y="0"/>
                </a:moveTo>
                <a:lnTo>
                  <a:pt x="0" y="11192"/>
                </a:lnTo>
                <a:lnTo>
                  <a:pt x="22250" y="22384"/>
                </a:lnTo>
                <a:lnTo>
                  <a:pt x="22250" y="1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5" name="object 225"/>
          <p:cNvSpPr/>
          <p:nvPr/>
        </p:nvSpPr>
        <p:spPr>
          <a:xfrm>
            <a:off x="6706361" y="6135767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0" y="0"/>
                </a:moveTo>
                <a:lnTo>
                  <a:pt x="0" y="11192"/>
                </a:lnTo>
                <a:lnTo>
                  <a:pt x="22372" y="22405"/>
                </a:lnTo>
                <a:lnTo>
                  <a:pt x="22372" y="1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6" name="object 226"/>
          <p:cNvSpPr/>
          <p:nvPr/>
        </p:nvSpPr>
        <p:spPr>
          <a:xfrm>
            <a:off x="6773357" y="6169722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0" y="0"/>
                </a:moveTo>
                <a:lnTo>
                  <a:pt x="0" y="11204"/>
                </a:lnTo>
                <a:lnTo>
                  <a:pt x="22372" y="22396"/>
                </a:lnTo>
                <a:lnTo>
                  <a:pt x="22372" y="1120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7" name="object 227"/>
          <p:cNvSpPr/>
          <p:nvPr/>
        </p:nvSpPr>
        <p:spPr>
          <a:xfrm>
            <a:off x="6829196" y="6203311"/>
            <a:ext cx="22225" cy="22860"/>
          </a:xfrm>
          <a:custGeom>
            <a:avLst/>
            <a:gdLst/>
            <a:ahLst/>
            <a:cxnLst/>
            <a:rect l="l" t="t" r="r" b="b"/>
            <a:pathLst>
              <a:path w="22225" h="22860">
                <a:moveTo>
                  <a:pt x="0" y="0"/>
                </a:moveTo>
                <a:lnTo>
                  <a:pt x="0" y="11192"/>
                </a:lnTo>
                <a:lnTo>
                  <a:pt x="22219" y="22384"/>
                </a:lnTo>
                <a:lnTo>
                  <a:pt x="22219" y="1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8" name="object 228"/>
          <p:cNvSpPr/>
          <p:nvPr/>
        </p:nvSpPr>
        <p:spPr>
          <a:xfrm>
            <a:off x="6896191" y="6236887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0" y="0"/>
                </a:moveTo>
                <a:lnTo>
                  <a:pt x="0" y="11192"/>
                </a:lnTo>
                <a:lnTo>
                  <a:pt x="22646" y="22381"/>
                </a:lnTo>
                <a:lnTo>
                  <a:pt x="22646" y="1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9" name="object 229"/>
          <p:cNvSpPr/>
          <p:nvPr/>
        </p:nvSpPr>
        <p:spPr>
          <a:xfrm>
            <a:off x="6963461" y="6259269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0" y="0"/>
                </a:moveTo>
                <a:lnTo>
                  <a:pt x="0" y="11192"/>
                </a:lnTo>
                <a:lnTo>
                  <a:pt x="22372" y="22384"/>
                </a:lnTo>
                <a:lnTo>
                  <a:pt x="22372" y="1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0" name="object 230"/>
          <p:cNvSpPr/>
          <p:nvPr/>
        </p:nvSpPr>
        <p:spPr>
          <a:xfrm>
            <a:off x="7030577" y="6281653"/>
            <a:ext cx="22225" cy="22860"/>
          </a:xfrm>
          <a:custGeom>
            <a:avLst/>
            <a:gdLst/>
            <a:ahLst/>
            <a:cxnLst/>
            <a:rect l="l" t="t" r="r" b="b"/>
            <a:pathLst>
              <a:path w="22225" h="22860">
                <a:moveTo>
                  <a:pt x="0" y="0"/>
                </a:moveTo>
                <a:lnTo>
                  <a:pt x="0" y="11192"/>
                </a:lnTo>
                <a:lnTo>
                  <a:pt x="22219" y="22384"/>
                </a:lnTo>
                <a:lnTo>
                  <a:pt x="22219" y="1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1" name="object 231"/>
          <p:cNvSpPr/>
          <p:nvPr/>
        </p:nvSpPr>
        <p:spPr>
          <a:xfrm>
            <a:off x="7052797" y="6292846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0" y="0"/>
                </a:moveTo>
                <a:lnTo>
                  <a:pt x="0" y="11192"/>
                </a:lnTo>
                <a:lnTo>
                  <a:pt x="22372" y="22384"/>
                </a:lnTo>
                <a:lnTo>
                  <a:pt x="22372" y="1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2" name="object 232"/>
          <p:cNvSpPr/>
          <p:nvPr/>
        </p:nvSpPr>
        <p:spPr>
          <a:xfrm>
            <a:off x="7119792" y="6315230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705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3" name="object 233"/>
          <p:cNvSpPr/>
          <p:nvPr/>
        </p:nvSpPr>
        <p:spPr>
          <a:xfrm>
            <a:off x="7187214" y="6337612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4" name="object 234"/>
          <p:cNvSpPr/>
          <p:nvPr/>
        </p:nvSpPr>
        <p:spPr>
          <a:xfrm>
            <a:off x="7254178" y="6348804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0" y="0"/>
                </a:moveTo>
                <a:lnTo>
                  <a:pt x="0" y="11192"/>
                </a:lnTo>
                <a:lnTo>
                  <a:pt x="22372" y="22384"/>
                </a:lnTo>
                <a:lnTo>
                  <a:pt x="22372" y="1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5" name="object 235"/>
          <p:cNvSpPr/>
          <p:nvPr/>
        </p:nvSpPr>
        <p:spPr>
          <a:xfrm>
            <a:off x="7321174" y="6371189"/>
            <a:ext cx="22860" cy="12065"/>
          </a:xfrm>
          <a:custGeom>
            <a:avLst/>
            <a:gdLst/>
            <a:ahLst/>
            <a:cxnLst/>
            <a:rect l="l" t="t" r="r" b="b"/>
            <a:pathLst>
              <a:path w="22859" h="12064">
                <a:moveTo>
                  <a:pt x="0" y="5786"/>
                </a:moveTo>
                <a:lnTo>
                  <a:pt x="22705" y="5786"/>
                </a:lnTo>
              </a:path>
            </a:pathLst>
          </a:custGeom>
          <a:ln w="1284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6" name="object 236"/>
          <p:cNvSpPr/>
          <p:nvPr/>
        </p:nvSpPr>
        <p:spPr>
          <a:xfrm>
            <a:off x="7388595" y="6382761"/>
            <a:ext cx="22225" cy="22860"/>
          </a:xfrm>
          <a:custGeom>
            <a:avLst/>
            <a:gdLst/>
            <a:ahLst/>
            <a:cxnLst/>
            <a:rect l="l" t="t" r="r" b="b"/>
            <a:pathLst>
              <a:path w="22225" h="22860">
                <a:moveTo>
                  <a:pt x="0" y="0"/>
                </a:moveTo>
                <a:lnTo>
                  <a:pt x="0" y="11192"/>
                </a:lnTo>
                <a:lnTo>
                  <a:pt x="22219" y="22384"/>
                </a:lnTo>
                <a:lnTo>
                  <a:pt x="22219" y="1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7" name="object 237"/>
          <p:cNvSpPr/>
          <p:nvPr/>
        </p:nvSpPr>
        <p:spPr>
          <a:xfrm>
            <a:off x="7455560" y="6405135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0" y="5601"/>
                </a:moveTo>
                <a:lnTo>
                  <a:pt x="11168" y="5601"/>
                </a:lnTo>
              </a:path>
            </a:pathLst>
          </a:custGeom>
          <a:ln w="124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8" name="object 238"/>
          <p:cNvSpPr/>
          <p:nvPr/>
        </p:nvSpPr>
        <p:spPr>
          <a:xfrm>
            <a:off x="7466685" y="6405146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0" y="0"/>
                </a:moveTo>
                <a:lnTo>
                  <a:pt x="0" y="11192"/>
                </a:lnTo>
                <a:lnTo>
                  <a:pt x="22372" y="22384"/>
                </a:lnTo>
                <a:lnTo>
                  <a:pt x="22372" y="1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9" name="object 239"/>
          <p:cNvSpPr/>
          <p:nvPr/>
        </p:nvSpPr>
        <p:spPr>
          <a:xfrm>
            <a:off x="7533650" y="6433124"/>
            <a:ext cx="22860" cy="0"/>
          </a:xfrm>
          <a:custGeom>
            <a:avLst/>
            <a:gdLst/>
            <a:ahLst/>
            <a:cxnLst/>
            <a:rect l="l" t="t" r="r" b="b"/>
            <a:pathLst>
              <a:path w="22859">
                <a:moveTo>
                  <a:pt x="0" y="0"/>
                </a:moveTo>
                <a:lnTo>
                  <a:pt x="22814" y="0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0" name="object 240"/>
          <p:cNvSpPr/>
          <p:nvPr/>
        </p:nvSpPr>
        <p:spPr>
          <a:xfrm>
            <a:off x="7601071" y="6438720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1" name="object 241"/>
          <p:cNvSpPr/>
          <p:nvPr/>
        </p:nvSpPr>
        <p:spPr>
          <a:xfrm>
            <a:off x="7668066" y="6449912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2" name="object 242"/>
          <p:cNvSpPr/>
          <p:nvPr/>
        </p:nvSpPr>
        <p:spPr>
          <a:xfrm>
            <a:off x="7735030" y="6461105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693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3" name="object 243"/>
          <p:cNvSpPr/>
          <p:nvPr/>
        </p:nvSpPr>
        <p:spPr>
          <a:xfrm>
            <a:off x="7802453" y="6472297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24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4" name="object 244"/>
          <p:cNvSpPr/>
          <p:nvPr/>
        </p:nvSpPr>
        <p:spPr>
          <a:xfrm>
            <a:off x="7869448" y="6489085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>
                <a:moveTo>
                  <a:pt x="0" y="0"/>
                </a:moveTo>
                <a:lnTo>
                  <a:pt x="33430" y="0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5" name="object 245"/>
          <p:cNvSpPr/>
          <p:nvPr/>
        </p:nvSpPr>
        <p:spPr>
          <a:xfrm>
            <a:off x="7947538" y="6494681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693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6" name="object 246"/>
          <p:cNvSpPr/>
          <p:nvPr/>
        </p:nvSpPr>
        <p:spPr>
          <a:xfrm>
            <a:off x="8014959" y="6505874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24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7" name="object 247"/>
          <p:cNvSpPr/>
          <p:nvPr/>
        </p:nvSpPr>
        <p:spPr>
          <a:xfrm>
            <a:off x="8081924" y="6517063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8" name="object 248"/>
          <p:cNvSpPr/>
          <p:nvPr/>
        </p:nvSpPr>
        <p:spPr>
          <a:xfrm>
            <a:off x="8148888" y="6528255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9" name="object 249"/>
          <p:cNvSpPr/>
          <p:nvPr/>
        </p:nvSpPr>
        <p:spPr>
          <a:xfrm>
            <a:off x="8216310" y="653944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0" name="object 250"/>
          <p:cNvSpPr/>
          <p:nvPr/>
        </p:nvSpPr>
        <p:spPr>
          <a:xfrm>
            <a:off x="8283305" y="653944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24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1" name="object 251"/>
          <p:cNvSpPr/>
          <p:nvPr/>
        </p:nvSpPr>
        <p:spPr>
          <a:xfrm>
            <a:off x="8350270" y="653944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24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2" name="object 252"/>
          <p:cNvSpPr/>
          <p:nvPr/>
        </p:nvSpPr>
        <p:spPr>
          <a:xfrm>
            <a:off x="8417539" y="6556248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>
                <a:moveTo>
                  <a:pt x="0" y="0"/>
                </a:moveTo>
                <a:lnTo>
                  <a:pt x="33613" y="0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3" name="object 253"/>
          <p:cNvSpPr/>
          <p:nvPr/>
        </p:nvSpPr>
        <p:spPr>
          <a:xfrm>
            <a:off x="8495812" y="6550639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59">
                <a:moveTo>
                  <a:pt x="0" y="0"/>
                </a:moveTo>
                <a:lnTo>
                  <a:pt x="0" y="11204"/>
                </a:lnTo>
                <a:lnTo>
                  <a:pt x="22372" y="22396"/>
                </a:lnTo>
                <a:lnTo>
                  <a:pt x="22372" y="11204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4" name="object 254"/>
          <p:cNvSpPr/>
          <p:nvPr/>
        </p:nvSpPr>
        <p:spPr>
          <a:xfrm>
            <a:off x="8562776" y="6561844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59">
                <a:moveTo>
                  <a:pt x="0" y="0"/>
                </a:moveTo>
                <a:lnTo>
                  <a:pt x="0" y="11192"/>
                </a:lnTo>
                <a:lnTo>
                  <a:pt x="22372" y="22753"/>
                </a:lnTo>
                <a:lnTo>
                  <a:pt x="22372" y="1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5" name="object 255"/>
          <p:cNvSpPr/>
          <p:nvPr/>
        </p:nvSpPr>
        <p:spPr>
          <a:xfrm>
            <a:off x="8618921" y="6573036"/>
            <a:ext cx="22860" cy="12065"/>
          </a:xfrm>
          <a:custGeom>
            <a:avLst/>
            <a:gdLst/>
            <a:ahLst/>
            <a:cxnLst/>
            <a:rect l="l" t="t" r="r" b="b"/>
            <a:pathLst>
              <a:path w="22859" h="12065">
                <a:moveTo>
                  <a:pt x="0" y="5780"/>
                </a:moveTo>
                <a:lnTo>
                  <a:pt x="22336" y="5780"/>
                </a:lnTo>
              </a:path>
            </a:pathLst>
          </a:custGeom>
          <a:ln w="128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6" name="object 256"/>
          <p:cNvSpPr/>
          <p:nvPr/>
        </p:nvSpPr>
        <p:spPr>
          <a:xfrm>
            <a:off x="8663695" y="6573036"/>
            <a:ext cx="22860" cy="12065"/>
          </a:xfrm>
          <a:custGeom>
            <a:avLst/>
            <a:gdLst/>
            <a:ahLst/>
            <a:cxnLst/>
            <a:rect l="l" t="t" r="r" b="b"/>
            <a:pathLst>
              <a:path w="22859" h="12065">
                <a:moveTo>
                  <a:pt x="0" y="5780"/>
                </a:moveTo>
                <a:lnTo>
                  <a:pt x="22324" y="5780"/>
                </a:lnTo>
              </a:path>
            </a:pathLst>
          </a:custGeom>
          <a:ln w="128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7" name="object 257"/>
          <p:cNvSpPr/>
          <p:nvPr/>
        </p:nvSpPr>
        <p:spPr>
          <a:xfrm>
            <a:off x="8719413" y="658459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8" name="object 258"/>
          <p:cNvSpPr/>
          <p:nvPr/>
        </p:nvSpPr>
        <p:spPr>
          <a:xfrm>
            <a:off x="8775252" y="658459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9" name="object 259"/>
          <p:cNvSpPr/>
          <p:nvPr/>
        </p:nvSpPr>
        <p:spPr>
          <a:xfrm>
            <a:off x="5833597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60" h="11429">
                <a:moveTo>
                  <a:pt x="0" y="5595"/>
                </a:moveTo>
                <a:lnTo>
                  <a:pt x="22693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0" name="object 260"/>
          <p:cNvSpPr/>
          <p:nvPr/>
        </p:nvSpPr>
        <p:spPr>
          <a:xfrm>
            <a:off x="5900958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60" h="11429">
                <a:moveTo>
                  <a:pt x="0" y="5595"/>
                </a:moveTo>
                <a:lnTo>
                  <a:pt x="22324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1" name="object 261"/>
          <p:cNvSpPr/>
          <p:nvPr/>
        </p:nvSpPr>
        <p:spPr>
          <a:xfrm>
            <a:off x="5967953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60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2" name="object 262"/>
          <p:cNvSpPr/>
          <p:nvPr/>
        </p:nvSpPr>
        <p:spPr>
          <a:xfrm>
            <a:off x="6034948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60" h="11429">
                <a:moveTo>
                  <a:pt x="0" y="5595"/>
                </a:moveTo>
                <a:lnTo>
                  <a:pt x="22324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3" name="object 263"/>
          <p:cNvSpPr/>
          <p:nvPr/>
        </p:nvSpPr>
        <p:spPr>
          <a:xfrm>
            <a:off x="6102309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60" h="11429">
                <a:moveTo>
                  <a:pt x="0" y="5595"/>
                </a:moveTo>
                <a:lnTo>
                  <a:pt x="22324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4" name="object 264"/>
          <p:cNvSpPr/>
          <p:nvPr/>
        </p:nvSpPr>
        <p:spPr>
          <a:xfrm>
            <a:off x="6169304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60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5" name="object 265"/>
          <p:cNvSpPr/>
          <p:nvPr/>
        </p:nvSpPr>
        <p:spPr>
          <a:xfrm>
            <a:off x="6236299" y="6242484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>
                <a:moveTo>
                  <a:pt x="0" y="0"/>
                </a:moveTo>
                <a:lnTo>
                  <a:pt x="33479" y="0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6" name="object 266"/>
          <p:cNvSpPr/>
          <p:nvPr/>
        </p:nvSpPr>
        <p:spPr>
          <a:xfrm>
            <a:off x="6314815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60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7" name="object 267"/>
          <p:cNvSpPr/>
          <p:nvPr/>
        </p:nvSpPr>
        <p:spPr>
          <a:xfrm>
            <a:off x="6381810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60" h="11429">
                <a:moveTo>
                  <a:pt x="0" y="5595"/>
                </a:moveTo>
                <a:lnTo>
                  <a:pt x="22324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8" name="object 268"/>
          <p:cNvSpPr/>
          <p:nvPr/>
        </p:nvSpPr>
        <p:spPr>
          <a:xfrm>
            <a:off x="6448836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60" h="11429">
                <a:moveTo>
                  <a:pt x="0" y="5595"/>
                </a:moveTo>
                <a:lnTo>
                  <a:pt x="22324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9" name="object 269"/>
          <p:cNvSpPr/>
          <p:nvPr/>
        </p:nvSpPr>
        <p:spPr>
          <a:xfrm>
            <a:off x="6516105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0" name="object 270"/>
          <p:cNvSpPr/>
          <p:nvPr/>
        </p:nvSpPr>
        <p:spPr>
          <a:xfrm>
            <a:off x="6571975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1" name="object 271"/>
          <p:cNvSpPr/>
          <p:nvPr/>
        </p:nvSpPr>
        <p:spPr>
          <a:xfrm>
            <a:off x="6638939" y="6236888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0" y="5595"/>
                </a:moveTo>
                <a:lnTo>
                  <a:pt x="11168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2" name="object 272"/>
          <p:cNvSpPr/>
          <p:nvPr/>
        </p:nvSpPr>
        <p:spPr>
          <a:xfrm>
            <a:off x="6650187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3" name="object 273"/>
          <p:cNvSpPr/>
          <p:nvPr/>
        </p:nvSpPr>
        <p:spPr>
          <a:xfrm>
            <a:off x="6717486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24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4" name="object 274"/>
          <p:cNvSpPr/>
          <p:nvPr/>
        </p:nvSpPr>
        <p:spPr>
          <a:xfrm>
            <a:off x="6784451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5" name="object 275"/>
          <p:cNvSpPr/>
          <p:nvPr/>
        </p:nvSpPr>
        <p:spPr>
          <a:xfrm>
            <a:off x="6851415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6" name="object 276"/>
          <p:cNvSpPr/>
          <p:nvPr/>
        </p:nvSpPr>
        <p:spPr>
          <a:xfrm>
            <a:off x="6918838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7" name="object 277"/>
          <p:cNvSpPr/>
          <p:nvPr/>
        </p:nvSpPr>
        <p:spPr>
          <a:xfrm>
            <a:off x="6985833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24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8" name="object 278"/>
          <p:cNvSpPr/>
          <p:nvPr/>
        </p:nvSpPr>
        <p:spPr>
          <a:xfrm>
            <a:off x="7052797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9" name="object 279"/>
          <p:cNvSpPr/>
          <p:nvPr/>
        </p:nvSpPr>
        <p:spPr>
          <a:xfrm>
            <a:off x="7119792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705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0" name="object 280"/>
          <p:cNvSpPr/>
          <p:nvPr/>
        </p:nvSpPr>
        <p:spPr>
          <a:xfrm>
            <a:off x="7187214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object 281"/>
          <p:cNvSpPr/>
          <p:nvPr/>
        </p:nvSpPr>
        <p:spPr>
          <a:xfrm>
            <a:off x="7254178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24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2" name="object 282"/>
          <p:cNvSpPr/>
          <p:nvPr/>
        </p:nvSpPr>
        <p:spPr>
          <a:xfrm>
            <a:off x="7321174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705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3" name="object 283"/>
          <p:cNvSpPr/>
          <p:nvPr/>
        </p:nvSpPr>
        <p:spPr>
          <a:xfrm>
            <a:off x="7388595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4" name="object 284"/>
          <p:cNvSpPr/>
          <p:nvPr/>
        </p:nvSpPr>
        <p:spPr>
          <a:xfrm>
            <a:off x="7455560" y="6242484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>
                <a:moveTo>
                  <a:pt x="0" y="0"/>
                </a:moveTo>
                <a:lnTo>
                  <a:pt x="33449" y="0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5" name="object 285"/>
          <p:cNvSpPr/>
          <p:nvPr/>
        </p:nvSpPr>
        <p:spPr>
          <a:xfrm>
            <a:off x="7533650" y="6236888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0" y="5595"/>
                </a:moveTo>
                <a:lnTo>
                  <a:pt x="11168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6" name="object 286"/>
          <p:cNvSpPr/>
          <p:nvPr/>
        </p:nvSpPr>
        <p:spPr>
          <a:xfrm>
            <a:off x="7544927" y="6236888"/>
            <a:ext cx="12065" cy="11430"/>
          </a:xfrm>
          <a:custGeom>
            <a:avLst/>
            <a:gdLst/>
            <a:ahLst/>
            <a:cxnLst/>
            <a:rect l="l" t="t" r="r" b="b"/>
            <a:pathLst>
              <a:path w="12065" h="11429">
                <a:moveTo>
                  <a:pt x="0" y="5595"/>
                </a:moveTo>
                <a:lnTo>
                  <a:pt x="11537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7" name="object 287"/>
          <p:cNvSpPr/>
          <p:nvPr/>
        </p:nvSpPr>
        <p:spPr>
          <a:xfrm>
            <a:off x="7472213" y="6247745"/>
            <a:ext cx="151765" cy="0"/>
          </a:xfrm>
          <a:custGeom>
            <a:avLst/>
            <a:gdLst/>
            <a:ahLst/>
            <a:cxnLst/>
            <a:rect l="l" t="t" r="r" b="b"/>
            <a:pathLst>
              <a:path w="151765">
                <a:moveTo>
                  <a:pt x="0" y="0"/>
                </a:moveTo>
                <a:lnTo>
                  <a:pt x="151194" y="0"/>
                </a:lnTo>
              </a:path>
            </a:pathLst>
          </a:custGeom>
          <a:ln w="229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8" name="object 288"/>
          <p:cNvSpPr/>
          <p:nvPr/>
        </p:nvSpPr>
        <p:spPr>
          <a:xfrm>
            <a:off x="7668066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9" name="object 289"/>
          <p:cNvSpPr/>
          <p:nvPr/>
        </p:nvSpPr>
        <p:spPr>
          <a:xfrm>
            <a:off x="7606631" y="6247745"/>
            <a:ext cx="151130" cy="0"/>
          </a:xfrm>
          <a:custGeom>
            <a:avLst/>
            <a:gdLst/>
            <a:ahLst/>
            <a:cxnLst/>
            <a:rect l="l" t="t" r="r" b="b"/>
            <a:pathLst>
              <a:path w="151129">
                <a:moveTo>
                  <a:pt x="0" y="0"/>
                </a:moveTo>
                <a:lnTo>
                  <a:pt x="151093" y="0"/>
                </a:lnTo>
              </a:path>
            </a:pathLst>
          </a:custGeom>
          <a:ln w="229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0" name="object 290"/>
          <p:cNvSpPr/>
          <p:nvPr/>
        </p:nvSpPr>
        <p:spPr>
          <a:xfrm>
            <a:off x="7802453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24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1" name="object 291"/>
          <p:cNvSpPr/>
          <p:nvPr/>
        </p:nvSpPr>
        <p:spPr>
          <a:xfrm>
            <a:off x="7869448" y="6242484"/>
            <a:ext cx="33655" cy="0"/>
          </a:xfrm>
          <a:custGeom>
            <a:avLst/>
            <a:gdLst/>
            <a:ahLst/>
            <a:cxnLst/>
            <a:rect l="l" t="t" r="r" b="b"/>
            <a:pathLst>
              <a:path w="33654">
                <a:moveTo>
                  <a:pt x="0" y="0"/>
                </a:moveTo>
                <a:lnTo>
                  <a:pt x="33430" y="0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2" name="object 292"/>
          <p:cNvSpPr/>
          <p:nvPr/>
        </p:nvSpPr>
        <p:spPr>
          <a:xfrm>
            <a:off x="7947538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693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3" name="object 293"/>
          <p:cNvSpPr/>
          <p:nvPr/>
        </p:nvSpPr>
        <p:spPr>
          <a:xfrm>
            <a:off x="7740590" y="6244963"/>
            <a:ext cx="297180" cy="0"/>
          </a:xfrm>
          <a:custGeom>
            <a:avLst/>
            <a:gdLst/>
            <a:ahLst/>
            <a:cxnLst/>
            <a:rect l="l" t="t" r="r" b="b"/>
            <a:pathLst>
              <a:path w="297179">
                <a:moveTo>
                  <a:pt x="0" y="0"/>
                </a:moveTo>
                <a:lnTo>
                  <a:pt x="296693" y="0"/>
                </a:lnTo>
              </a:path>
            </a:pathLst>
          </a:custGeom>
          <a:ln w="1742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4" name="object 294"/>
          <p:cNvSpPr/>
          <p:nvPr/>
        </p:nvSpPr>
        <p:spPr>
          <a:xfrm>
            <a:off x="8081924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5" name="object 295"/>
          <p:cNvSpPr/>
          <p:nvPr/>
        </p:nvSpPr>
        <p:spPr>
          <a:xfrm>
            <a:off x="8020508" y="6247745"/>
            <a:ext cx="151130" cy="0"/>
          </a:xfrm>
          <a:custGeom>
            <a:avLst/>
            <a:gdLst/>
            <a:ahLst/>
            <a:cxnLst/>
            <a:rect l="l" t="t" r="r" b="b"/>
            <a:pathLst>
              <a:path w="151129">
                <a:moveTo>
                  <a:pt x="0" y="0"/>
                </a:moveTo>
                <a:lnTo>
                  <a:pt x="150716" y="0"/>
                </a:lnTo>
              </a:path>
            </a:pathLst>
          </a:custGeom>
          <a:ln w="229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6" name="object 296"/>
          <p:cNvSpPr/>
          <p:nvPr/>
        </p:nvSpPr>
        <p:spPr>
          <a:xfrm>
            <a:off x="8216310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7" name="object 297"/>
          <p:cNvSpPr/>
          <p:nvPr/>
        </p:nvSpPr>
        <p:spPr>
          <a:xfrm>
            <a:off x="8154468" y="6247745"/>
            <a:ext cx="151765" cy="0"/>
          </a:xfrm>
          <a:custGeom>
            <a:avLst/>
            <a:gdLst/>
            <a:ahLst/>
            <a:cxnLst/>
            <a:rect l="l" t="t" r="r" b="b"/>
            <a:pathLst>
              <a:path w="151765">
                <a:moveTo>
                  <a:pt x="0" y="0"/>
                </a:moveTo>
                <a:lnTo>
                  <a:pt x="151161" y="0"/>
                </a:lnTo>
              </a:path>
            </a:pathLst>
          </a:custGeom>
          <a:ln w="229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8" name="object 298"/>
          <p:cNvSpPr/>
          <p:nvPr/>
        </p:nvSpPr>
        <p:spPr>
          <a:xfrm>
            <a:off x="8350270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24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9" name="object 299"/>
          <p:cNvSpPr/>
          <p:nvPr/>
        </p:nvSpPr>
        <p:spPr>
          <a:xfrm>
            <a:off x="8288854" y="6247745"/>
            <a:ext cx="162560" cy="0"/>
          </a:xfrm>
          <a:custGeom>
            <a:avLst/>
            <a:gdLst/>
            <a:ahLst/>
            <a:cxnLst/>
            <a:rect l="l" t="t" r="r" b="b"/>
            <a:pathLst>
              <a:path w="162559">
                <a:moveTo>
                  <a:pt x="0" y="0"/>
                </a:moveTo>
                <a:lnTo>
                  <a:pt x="162298" y="0"/>
                </a:lnTo>
              </a:path>
            </a:pathLst>
          </a:custGeom>
          <a:ln w="229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0" name="object 300"/>
          <p:cNvSpPr/>
          <p:nvPr/>
        </p:nvSpPr>
        <p:spPr>
          <a:xfrm>
            <a:off x="8495812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24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1" name="object 301"/>
          <p:cNvSpPr/>
          <p:nvPr/>
        </p:nvSpPr>
        <p:spPr>
          <a:xfrm>
            <a:off x="8417539" y="6242484"/>
            <a:ext cx="167640" cy="0"/>
          </a:xfrm>
          <a:custGeom>
            <a:avLst/>
            <a:gdLst/>
            <a:ahLst/>
            <a:cxnLst/>
            <a:rect l="l" t="t" r="r" b="b"/>
            <a:pathLst>
              <a:path w="167640">
                <a:moveTo>
                  <a:pt x="0" y="0"/>
                </a:moveTo>
                <a:lnTo>
                  <a:pt x="167561" y="0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2" name="object 302"/>
          <p:cNvSpPr/>
          <p:nvPr/>
        </p:nvSpPr>
        <p:spPr>
          <a:xfrm>
            <a:off x="8618921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3" name="object 303"/>
          <p:cNvSpPr/>
          <p:nvPr/>
        </p:nvSpPr>
        <p:spPr>
          <a:xfrm>
            <a:off x="8663695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24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4" name="object 304"/>
          <p:cNvSpPr/>
          <p:nvPr/>
        </p:nvSpPr>
        <p:spPr>
          <a:xfrm>
            <a:off x="8719413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5" name="object 305"/>
          <p:cNvSpPr/>
          <p:nvPr/>
        </p:nvSpPr>
        <p:spPr>
          <a:xfrm>
            <a:off x="8775252" y="6236888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6" name="object 306"/>
          <p:cNvSpPr/>
          <p:nvPr/>
        </p:nvSpPr>
        <p:spPr>
          <a:xfrm>
            <a:off x="6091123" y="4431567"/>
            <a:ext cx="11430" cy="22860"/>
          </a:xfrm>
          <a:custGeom>
            <a:avLst/>
            <a:gdLst/>
            <a:ahLst/>
            <a:cxnLst/>
            <a:rect l="l" t="t" r="r" b="b"/>
            <a:pathLst>
              <a:path w="11429" h="22860">
                <a:moveTo>
                  <a:pt x="0" y="11191"/>
                </a:moveTo>
                <a:lnTo>
                  <a:pt x="11168" y="11191"/>
                </a:lnTo>
              </a:path>
            </a:pathLst>
          </a:custGeom>
          <a:ln w="236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7" name="object 307"/>
          <p:cNvSpPr/>
          <p:nvPr/>
        </p:nvSpPr>
        <p:spPr>
          <a:xfrm>
            <a:off x="6102309" y="4499122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55" y="0"/>
                </a:moveTo>
                <a:lnTo>
                  <a:pt x="0" y="0"/>
                </a:lnTo>
                <a:lnTo>
                  <a:pt x="11155" y="22286"/>
                </a:lnTo>
                <a:lnTo>
                  <a:pt x="22311" y="22286"/>
                </a:lnTo>
                <a:lnTo>
                  <a:pt x="111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8" name="object 308"/>
          <p:cNvSpPr/>
          <p:nvPr/>
        </p:nvSpPr>
        <p:spPr>
          <a:xfrm>
            <a:off x="6124620" y="4566212"/>
            <a:ext cx="11430" cy="22860"/>
          </a:xfrm>
          <a:custGeom>
            <a:avLst/>
            <a:gdLst/>
            <a:ahLst/>
            <a:cxnLst/>
            <a:rect l="l" t="t" r="r" b="b"/>
            <a:pathLst>
              <a:path w="11429" h="22860">
                <a:moveTo>
                  <a:pt x="0" y="11191"/>
                </a:moveTo>
                <a:lnTo>
                  <a:pt x="11168" y="11191"/>
                </a:lnTo>
              </a:path>
            </a:pathLst>
          </a:custGeom>
          <a:ln w="236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9" name="object 309"/>
          <p:cNvSpPr/>
          <p:nvPr/>
        </p:nvSpPr>
        <p:spPr>
          <a:xfrm>
            <a:off x="6135776" y="4633329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86" y="0"/>
                </a:moveTo>
                <a:lnTo>
                  <a:pt x="0" y="0"/>
                </a:lnTo>
                <a:lnTo>
                  <a:pt x="11186" y="22442"/>
                </a:lnTo>
                <a:lnTo>
                  <a:pt x="22341" y="22442"/>
                </a:lnTo>
                <a:lnTo>
                  <a:pt x="111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0" name="object 310"/>
          <p:cNvSpPr/>
          <p:nvPr/>
        </p:nvSpPr>
        <p:spPr>
          <a:xfrm>
            <a:off x="6146962" y="4700967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55" y="0"/>
                </a:moveTo>
                <a:lnTo>
                  <a:pt x="0" y="0"/>
                </a:lnTo>
                <a:lnTo>
                  <a:pt x="11155" y="22290"/>
                </a:lnTo>
                <a:lnTo>
                  <a:pt x="22341" y="22290"/>
                </a:lnTo>
                <a:lnTo>
                  <a:pt x="111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1" name="object 311"/>
          <p:cNvSpPr/>
          <p:nvPr/>
        </p:nvSpPr>
        <p:spPr>
          <a:xfrm>
            <a:off x="6169304" y="4779233"/>
            <a:ext cx="11430" cy="0"/>
          </a:xfrm>
          <a:custGeom>
            <a:avLst/>
            <a:gdLst/>
            <a:ahLst/>
            <a:cxnLst/>
            <a:rect l="l" t="t" r="r" b="b"/>
            <a:pathLst>
              <a:path w="11429">
                <a:moveTo>
                  <a:pt x="0" y="0"/>
                </a:moveTo>
                <a:lnTo>
                  <a:pt x="11168" y="0"/>
                </a:lnTo>
              </a:path>
            </a:pathLst>
          </a:custGeom>
          <a:ln w="236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2" name="object 312"/>
          <p:cNvSpPr/>
          <p:nvPr/>
        </p:nvSpPr>
        <p:spPr>
          <a:xfrm>
            <a:off x="6180459" y="4835176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86" y="0"/>
                </a:moveTo>
                <a:lnTo>
                  <a:pt x="0" y="0"/>
                </a:lnTo>
                <a:lnTo>
                  <a:pt x="11186" y="22442"/>
                </a:lnTo>
                <a:lnTo>
                  <a:pt x="22341" y="22442"/>
                </a:lnTo>
                <a:lnTo>
                  <a:pt x="111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3" name="object 313"/>
          <p:cNvSpPr/>
          <p:nvPr/>
        </p:nvSpPr>
        <p:spPr>
          <a:xfrm>
            <a:off x="6202801" y="4902802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55" y="0"/>
                </a:moveTo>
                <a:lnTo>
                  <a:pt x="0" y="0"/>
                </a:lnTo>
                <a:lnTo>
                  <a:pt x="11155" y="22302"/>
                </a:lnTo>
                <a:lnTo>
                  <a:pt x="22311" y="22302"/>
                </a:lnTo>
                <a:lnTo>
                  <a:pt x="111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4" name="object 314"/>
          <p:cNvSpPr/>
          <p:nvPr/>
        </p:nvSpPr>
        <p:spPr>
          <a:xfrm>
            <a:off x="6225113" y="4969834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86" y="0"/>
                </a:moveTo>
                <a:lnTo>
                  <a:pt x="0" y="0"/>
                </a:lnTo>
                <a:lnTo>
                  <a:pt x="11186" y="22445"/>
                </a:lnTo>
                <a:lnTo>
                  <a:pt x="22341" y="22445"/>
                </a:lnTo>
                <a:lnTo>
                  <a:pt x="1118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15"/>
          <p:cNvSpPr/>
          <p:nvPr/>
        </p:nvSpPr>
        <p:spPr>
          <a:xfrm>
            <a:off x="6247455" y="5037021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55" y="0"/>
                </a:moveTo>
                <a:lnTo>
                  <a:pt x="0" y="0"/>
                </a:lnTo>
                <a:lnTo>
                  <a:pt x="11155" y="22445"/>
                </a:lnTo>
                <a:lnTo>
                  <a:pt x="22311" y="22445"/>
                </a:lnTo>
                <a:lnTo>
                  <a:pt x="111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16"/>
          <p:cNvSpPr/>
          <p:nvPr/>
        </p:nvSpPr>
        <p:spPr>
          <a:xfrm>
            <a:off x="6281318" y="5104650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55" y="0"/>
                </a:moveTo>
                <a:lnTo>
                  <a:pt x="0" y="0"/>
                </a:lnTo>
                <a:lnTo>
                  <a:pt x="11155" y="22286"/>
                </a:lnTo>
                <a:lnTo>
                  <a:pt x="22341" y="22286"/>
                </a:lnTo>
                <a:lnTo>
                  <a:pt x="111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7" name="object 317"/>
          <p:cNvSpPr/>
          <p:nvPr/>
        </p:nvSpPr>
        <p:spPr>
          <a:xfrm>
            <a:off x="6314815" y="5160608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55" y="0"/>
                </a:moveTo>
                <a:lnTo>
                  <a:pt x="0" y="11073"/>
                </a:lnTo>
                <a:lnTo>
                  <a:pt x="11155" y="22290"/>
                </a:lnTo>
                <a:lnTo>
                  <a:pt x="22341" y="11073"/>
                </a:lnTo>
                <a:lnTo>
                  <a:pt x="111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8" name="object 318"/>
          <p:cNvSpPr/>
          <p:nvPr/>
        </p:nvSpPr>
        <p:spPr>
          <a:xfrm>
            <a:off x="6348313" y="5227640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155" y="0"/>
                </a:moveTo>
                <a:lnTo>
                  <a:pt x="0" y="0"/>
                </a:lnTo>
                <a:lnTo>
                  <a:pt x="11155" y="22445"/>
                </a:lnTo>
                <a:lnTo>
                  <a:pt x="22341" y="22445"/>
                </a:lnTo>
                <a:lnTo>
                  <a:pt x="111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9" name="object 319"/>
          <p:cNvSpPr/>
          <p:nvPr/>
        </p:nvSpPr>
        <p:spPr>
          <a:xfrm>
            <a:off x="6392966" y="5272528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0" y="0"/>
                </a:moveTo>
                <a:lnTo>
                  <a:pt x="0" y="11073"/>
                </a:lnTo>
                <a:lnTo>
                  <a:pt x="22372" y="22290"/>
                </a:lnTo>
                <a:lnTo>
                  <a:pt x="22372" y="1107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0" name="object 320"/>
          <p:cNvSpPr/>
          <p:nvPr/>
        </p:nvSpPr>
        <p:spPr>
          <a:xfrm>
            <a:off x="6448836" y="5317568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094" y="0"/>
                </a:moveTo>
                <a:lnTo>
                  <a:pt x="0" y="11216"/>
                </a:lnTo>
                <a:lnTo>
                  <a:pt x="11094" y="22445"/>
                </a:lnTo>
                <a:lnTo>
                  <a:pt x="22372" y="11216"/>
                </a:lnTo>
                <a:lnTo>
                  <a:pt x="110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1" name="object 321"/>
          <p:cNvSpPr/>
          <p:nvPr/>
        </p:nvSpPr>
        <p:spPr>
          <a:xfrm>
            <a:off x="6459930" y="5328785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60" h="22860">
                <a:moveTo>
                  <a:pt x="11277" y="0"/>
                </a:moveTo>
                <a:lnTo>
                  <a:pt x="0" y="11228"/>
                </a:lnTo>
                <a:lnTo>
                  <a:pt x="11277" y="22442"/>
                </a:lnTo>
                <a:lnTo>
                  <a:pt x="22372" y="11228"/>
                </a:lnTo>
                <a:lnTo>
                  <a:pt x="112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2" name="object 322"/>
          <p:cNvSpPr/>
          <p:nvPr/>
        </p:nvSpPr>
        <p:spPr>
          <a:xfrm>
            <a:off x="6504980" y="5362456"/>
            <a:ext cx="11430" cy="22860"/>
          </a:xfrm>
          <a:custGeom>
            <a:avLst/>
            <a:gdLst/>
            <a:ahLst/>
            <a:cxnLst/>
            <a:rect l="l" t="t" r="r" b="b"/>
            <a:pathLst>
              <a:path w="11429" h="22860">
                <a:moveTo>
                  <a:pt x="11125" y="0"/>
                </a:moveTo>
                <a:lnTo>
                  <a:pt x="0" y="11073"/>
                </a:lnTo>
                <a:lnTo>
                  <a:pt x="11125" y="22286"/>
                </a:lnTo>
                <a:lnTo>
                  <a:pt x="111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3" name="object 323"/>
          <p:cNvSpPr/>
          <p:nvPr/>
        </p:nvSpPr>
        <p:spPr>
          <a:xfrm>
            <a:off x="6516105" y="5373529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0" y="0"/>
                </a:moveTo>
                <a:lnTo>
                  <a:pt x="0" y="22442"/>
                </a:lnTo>
                <a:lnTo>
                  <a:pt x="22372" y="112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4" name="object 324"/>
          <p:cNvSpPr/>
          <p:nvPr/>
        </p:nvSpPr>
        <p:spPr>
          <a:xfrm>
            <a:off x="6560850" y="5407188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0" y="0"/>
                </a:moveTo>
                <a:lnTo>
                  <a:pt x="0" y="11225"/>
                </a:lnTo>
                <a:lnTo>
                  <a:pt x="22372" y="22299"/>
                </a:lnTo>
                <a:lnTo>
                  <a:pt x="22372" y="1122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5" name="object 325"/>
          <p:cNvSpPr/>
          <p:nvPr/>
        </p:nvSpPr>
        <p:spPr>
          <a:xfrm>
            <a:off x="6616720" y="5451930"/>
            <a:ext cx="22225" cy="22860"/>
          </a:xfrm>
          <a:custGeom>
            <a:avLst/>
            <a:gdLst/>
            <a:ahLst/>
            <a:cxnLst/>
            <a:rect l="l" t="t" r="r" b="b"/>
            <a:pathLst>
              <a:path w="22225" h="22860">
                <a:moveTo>
                  <a:pt x="11094" y="0"/>
                </a:moveTo>
                <a:lnTo>
                  <a:pt x="0" y="11216"/>
                </a:lnTo>
                <a:lnTo>
                  <a:pt x="11094" y="22445"/>
                </a:lnTo>
                <a:lnTo>
                  <a:pt x="22219" y="11216"/>
                </a:lnTo>
                <a:lnTo>
                  <a:pt x="110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6" name="object 326"/>
          <p:cNvSpPr/>
          <p:nvPr/>
        </p:nvSpPr>
        <p:spPr>
          <a:xfrm>
            <a:off x="6650187" y="5474375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0" y="0"/>
                </a:moveTo>
                <a:lnTo>
                  <a:pt x="0" y="11070"/>
                </a:lnTo>
                <a:lnTo>
                  <a:pt x="22250" y="22286"/>
                </a:lnTo>
                <a:lnTo>
                  <a:pt x="22250" y="1107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7" name="object 327"/>
          <p:cNvSpPr/>
          <p:nvPr/>
        </p:nvSpPr>
        <p:spPr>
          <a:xfrm>
            <a:off x="6706361" y="5519105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0" y="0"/>
                </a:moveTo>
                <a:lnTo>
                  <a:pt x="0" y="11527"/>
                </a:lnTo>
                <a:lnTo>
                  <a:pt x="22372" y="22741"/>
                </a:lnTo>
                <a:lnTo>
                  <a:pt x="22372" y="11527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8" name="object 328"/>
          <p:cNvSpPr/>
          <p:nvPr/>
        </p:nvSpPr>
        <p:spPr>
          <a:xfrm>
            <a:off x="6773357" y="5553075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0" y="0"/>
                </a:moveTo>
                <a:lnTo>
                  <a:pt x="0" y="11073"/>
                </a:lnTo>
                <a:lnTo>
                  <a:pt x="22372" y="22286"/>
                </a:lnTo>
                <a:lnTo>
                  <a:pt x="22372" y="1107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9" name="object 329"/>
          <p:cNvSpPr/>
          <p:nvPr/>
        </p:nvSpPr>
        <p:spPr>
          <a:xfrm>
            <a:off x="6829196" y="5586591"/>
            <a:ext cx="22225" cy="22860"/>
          </a:xfrm>
          <a:custGeom>
            <a:avLst/>
            <a:gdLst/>
            <a:ahLst/>
            <a:cxnLst/>
            <a:rect l="l" t="t" r="r" b="b"/>
            <a:pathLst>
              <a:path w="22225" h="22860">
                <a:moveTo>
                  <a:pt x="0" y="0"/>
                </a:moveTo>
                <a:lnTo>
                  <a:pt x="0" y="11216"/>
                </a:lnTo>
                <a:lnTo>
                  <a:pt x="22219" y="22442"/>
                </a:lnTo>
                <a:lnTo>
                  <a:pt x="22219" y="1121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0" name="object 330"/>
          <p:cNvSpPr/>
          <p:nvPr/>
        </p:nvSpPr>
        <p:spPr>
          <a:xfrm>
            <a:off x="6896191" y="5620249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0" y="0"/>
                </a:moveTo>
                <a:lnTo>
                  <a:pt x="0" y="11073"/>
                </a:lnTo>
                <a:lnTo>
                  <a:pt x="22646" y="22299"/>
                </a:lnTo>
                <a:lnTo>
                  <a:pt x="22646" y="1107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1" name="object 331"/>
          <p:cNvSpPr/>
          <p:nvPr/>
        </p:nvSpPr>
        <p:spPr>
          <a:xfrm>
            <a:off x="6963461" y="5642549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0" y="0"/>
                </a:moveTo>
                <a:lnTo>
                  <a:pt x="0" y="11216"/>
                </a:lnTo>
                <a:lnTo>
                  <a:pt x="22372" y="22445"/>
                </a:lnTo>
                <a:lnTo>
                  <a:pt x="22372" y="11216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2" name="object 332"/>
          <p:cNvSpPr/>
          <p:nvPr/>
        </p:nvSpPr>
        <p:spPr>
          <a:xfrm>
            <a:off x="7030577" y="5676208"/>
            <a:ext cx="22225" cy="22860"/>
          </a:xfrm>
          <a:custGeom>
            <a:avLst/>
            <a:gdLst/>
            <a:ahLst/>
            <a:cxnLst/>
            <a:rect l="l" t="t" r="r" b="b"/>
            <a:pathLst>
              <a:path w="22225" h="22860">
                <a:moveTo>
                  <a:pt x="0" y="0"/>
                </a:moveTo>
                <a:lnTo>
                  <a:pt x="0" y="11073"/>
                </a:lnTo>
                <a:lnTo>
                  <a:pt x="22219" y="22302"/>
                </a:lnTo>
                <a:lnTo>
                  <a:pt x="22219" y="1107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3" name="object 333"/>
          <p:cNvSpPr/>
          <p:nvPr/>
        </p:nvSpPr>
        <p:spPr>
          <a:xfrm>
            <a:off x="7052797" y="5687281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0" y="0"/>
                </a:moveTo>
                <a:lnTo>
                  <a:pt x="0" y="11228"/>
                </a:lnTo>
                <a:lnTo>
                  <a:pt x="22372" y="22445"/>
                </a:lnTo>
                <a:lnTo>
                  <a:pt x="22372" y="1122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4" name="object 334"/>
          <p:cNvSpPr/>
          <p:nvPr/>
        </p:nvSpPr>
        <p:spPr>
          <a:xfrm>
            <a:off x="7119792" y="5709761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705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5" name="object 335"/>
          <p:cNvSpPr/>
          <p:nvPr/>
        </p:nvSpPr>
        <p:spPr>
          <a:xfrm>
            <a:off x="7187214" y="5732133"/>
            <a:ext cx="22860" cy="12065"/>
          </a:xfrm>
          <a:custGeom>
            <a:avLst/>
            <a:gdLst/>
            <a:ahLst/>
            <a:cxnLst/>
            <a:rect l="l" t="t" r="r" b="b"/>
            <a:pathLst>
              <a:path w="22859" h="12064">
                <a:moveTo>
                  <a:pt x="0" y="5780"/>
                </a:moveTo>
                <a:lnTo>
                  <a:pt x="22336" y="5780"/>
                </a:lnTo>
              </a:path>
            </a:pathLst>
          </a:custGeom>
          <a:ln w="128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6" name="object 336"/>
          <p:cNvSpPr/>
          <p:nvPr/>
        </p:nvSpPr>
        <p:spPr>
          <a:xfrm>
            <a:off x="7254178" y="5743693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0" y="0"/>
                </a:moveTo>
                <a:lnTo>
                  <a:pt x="0" y="11228"/>
                </a:lnTo>
                <a:lnTo>
                  <a:pt x="22372" y="22299"/>
                </a:lnTo>
                <a:lnTo>
                  <a:pt x="22372" y="1122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7" name="object 337"/>
          <p:cNvSpPr/>
          <p:nvPr/>
        </p:nvSpPr>
        <p:spPr>
          <a:xfrm>
            <a:off x="7321174" y="5766017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705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8" name="object 338"/>
          <p:cNvSpPr/>
          <p:nvPr/>
        </p:nvSpPr>
        <p:spPr>
          <a:xfrm>
            <a:off x="7388595" y="5777209"/>
            <a:ext cx="22225" cy="22860"/>
          </a:xfrm>
          <a:custGeom>
            <a:avLst/>
            <a:gdLst/>
            <a:ahLst/>
            <a:cxnLst/>
            <a:rect l="l" t="t" r="r" b="b"/>
            <a:pathLst>
              <a:path w="22225" h="22860">
                <a:moveTo>
                  <a:pt x="0" y="0"/>
                </a:moveTo>
                <a:lnTo>
                  <a:pt x="0" y="11228"/>
                </a:lnTo>
                <a:lnTo>
                  <a:pt x="22219" y="22442"/>
                </a:lnTo>
                <a:lnTo>
                  <a:pt x="22219" y="1122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9" name="object 339"/>
          <p:cNvSpPr/>
          <p:nvPr/>
        </p:nvSpPr>
        <p:spPr>
          <a:xfrm>
            <a:off x="7455560" y="5799689"/>
            <a:ext cx="11430" cy="11430"/>
          </a:xfrm>
          <a:custGeom>
            <a:avLst/>
            <a:gdLst/>
            <a:ahLst/>
            <a:cxnLst/>
            <a:rect l="l" t="t" r="r" b="b"/>
            <a:pathLst>
              <a:path w="11429" h="11429">
                <a:moveTo>
                  <a:pt x="0" y="5595"/>
                </a:moveTo>
                <a:lnTo>
                  <a:pt x="11168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0" name="object 340"/>
          <p:cNvSpPr/>
          <p:nvPr/>
        </p:nvSpPr>
        <p:spPr>
          <a:xfrm>
            <a:off x="7472213" y="5816419"/>
            <a:ext cx="134620" cy="33655"/>
          </a:xfrm>
          <a:custGeom>
            <a:avLst/>
            <a:gdLst/>
            <a:ahLst/>
            <a:cxnLst/>
            <a:rect l="l" t="t" r="r" b="b"/>
            <a:pathLst>
              <a:path w="134620" h="33654">
                <a:moveTo>
                  <a:pt x="0" y="0"/>
                </a:moveTo>
                <a:lnTo>
                  <a:pt x="44765" y="11214"/>
                </a:lnTo>
                <a:lnTo>
                  <a:pt x="78262" y="22441"/>
                </a:lnTo>
                <a:lnTo>
                  <a:pt x="134417" y="33515"/>
                </a:lnTo>
              </a:path>
            </a:pathLst>
          </a:custGeom>
          <a:ln w="11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1" name="object 341"/>
          <p:cNvSpPr/>
          <p:nvPr/>
        </p:nvSpPr>
        <p:spPr>
          <a:xfrm>
            <a:off x="7606631" y="5849934"/>
            <a:ext cx="133985" cy="22860"/>
          </a:xfrm>
          <a:custGeom>
            <a:avLst/>
            <a:gdLst/>
            <a:ahLst/>
            <a:cxnLst/>
            <a:rect l="l" t="t" r="r" b="b"/>
            <a:pathLst>
              <a:path w="133984" h="22860">
                <a:moveTo>
                  <a:pt x="0" y="0"/>
                </a:moveTo>
                <a:lnTo>
                  <a:pt x="133959" y="22441"/>
                </a:lnTo>
              </a:path>
            </a:pathLst>
          </a:custGeom>
          <a:ln w="111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2" name="object 342"/>
          <p:cNvSpPr/>
          <p:nvPr/>
        </p:nvSpPr>
        <p:spPr>
          <a:xfrm>
            <a:off x="7740590" y="5872376"/>
            <a:ext cx="146050" cy="22860"/>
          </a:xfrm>
          <a:custGeom>
            <a:avLst/>
            <a:gdLst/>
            <a:ahLst/>
            <a:cxnLst/>
            <a:rect l="l" t="t" r="r" b="b"/>
            <a:pathLst>
              <a:path w="146050" h="22860">
                <a:moveTo>
                  <a:pt x="0" y="0"/>
                </a:moveTo>
                <a:lnTo>
                  <a:pt x="67422" y="11217"/>
                </a:lnTo>
                <a:lnTo>
                  <a:pt x="145501" y="22395"/>
                </a:lnTo>
              </a:path>
            </a:pathLst>
          </a:custGeom>
          <a:ln w="111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3" name="object 343"/>
          <p:cNvSpPr/>
          <p:nvPr/>
        </p:nvSpPr>
        <p:spPr>
          <a:xfrm>
            <a:off x="7886091" y="5894771"/>
            <a:ext cx="134620" cy="22860"/>
          </a:xfrm>
          <a:custGeom>
            <a:avLst/>
            <a:gdLst/>
            <a:ahLst/>
            <a:cxnLst/>
            <a:rect l="l" t="t" r="r" b="b"/>
            <a:pathLst>
              <a:path w="134620" h="22860">
                <a:moveTo>
                  <a:pt x="0" y="0"/>
                </a:moveTo>
                <a:lnTo>
                  <a:pt x="134417" y="22386"/>
                </a:lnTo>
              </a:path>
            </a:pathLst>
          </a:custGeom>
          <a:ln w="111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4" name="object 344"/>
          <p:cNvSpPr/>
          <p:nvPr/>
        </p:nvSpPr>
        <p:spPr>
          <a:xfrm>
            <a:off x="8020508" y="5917157"/>
            <a:ext cx="133985" cy="22860"/>
          </a:xfrm>
          <a:custGeom>
            <a:avLst/>
            <a:gdLst/>
            <a:ahLst/>
            <a:cxnLst/>
            <a:rect l="l" t="t" r="r" b="b"/>
            <a:pathLst>
              <a:path w="133984" h="22860">
                <a:moveTo>
                  <a:pt x="0" y="0"/>
                </a:moveTo>
                <a:lnTo>
                  <a:pt x="133959" y="22383"/>
                </a:lnTo>
              </a:path>
            </a:pathLst>
          </a:custGeom>
          <a:ln w="111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5" name="object 345"/>
          <p:cNvSpPr/>
          <p:nvPr/>
        </p:nvSpPr>
        <p:spPr>
          <a:xfrm>
            <a:off x="8154468" y="5939541"/>
            <a:ext cx="134620" cy="11430"/>
          </a:xfrm>
          <a:custGeom>
            <a:avLst/>
            <a:gdLst/>
            <a:ahLst/>
            <a:cxnLst/>
            <a:rect l="l" t="t" r="r" b="b"/>
            <a:pathLst>
              <a:path w="134620" h="11429">
                <a:moveTo>
                  <a:pt x="0" y="0"/>
                </a:moveTo>
                <a:lnTo>
                  <a:pt x="134386" y="11190"/>
                </a:lnTo>
              </a:path>
            </a:pathLst>
          </a:custGeom>
          <a:ln w="111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6" name="object 346"/>
          <p:cNvSpPr/>
          <p:nvPr/>
        </p:nvSpPr>
        <p:spPr>
          <a:xfrm>
            <a:off x="8288854" y="5950731"/>
            <a:ext cx="146050" cy="12065"/>
          </a:xfrm>
          <a:custGeom>
            <a:avLst/>
            <a:gdLst/>
            <a:ahLst/>
            <a:cxnLst/>
            <a:rect l="l" t="t" r="r" b="b"/>
            <a:pathLst>
              <a:path w="146050" h="12064">
                <a:moveTo>
                  <a:pt x="0" y="0"/>
                </a:moveTo>
                <a:lnTo>
                  <a:pt x="66994" y="0"/>
                </a:lnTo>
                <a:lnTo>
                  <a:pt x="145501" y="11561"/>
                </a:lnTo>
              </a:path>
            </a:pathLst>
          </a:custGeom>
          <a:ln w="111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7" name="object 347"/>
          <p:cNvSpPr/>
          <p:nvPr/>
        </p:nvSpPr>
        <p:spPr>
          <a:xfrm>
            <a:off x="8434355" y="5962292"/>
            <a:ext cx="133985" cy="11430"/>
          </a:xfrm>
          <a:custGeom>
            <a:avLst/>
            <a:gdLst/>
            <a:ahLst/>
            <a:cxnLst/>
            <a:rect l="l" t="t" r="r" b="b"/>
            <a:pathLst>
              <a:path w="133984" h="11429">
                <a:moveTo>
                  <a:pt x="0" y="0"/>
                </a:moveTo>
                <a:lnTo>
                  <a:pt x="66994" y="0"/>
                </a:lnTo>
                <a:lnTo>
                  <a:pt x="111729" y="11193"/>
                </a:lnTo>
                <a:lnTo>
                  <a:pt x="133959" y="11193"/>
                </a:lnTo>
              </a:path>
            </a:pathLst>
          </a:custGeom>
          <a:ln w="111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8" name="object 348"/>
          <p:cNvSpPr/>
          <p:nvPr/>
        </p:nvSpPr>
        <p:spPr>
          <a:xfrm>
            <a:off x="8562776" y="5956697"/>
            <a:ext cx="22860" cy="22860"/>
          </a:xfrm>
          <a:custGeom>
            <a:avLst/>
            <a:gdLst/>
            <a:ahLst/>
            <a:cxnLst/>
            <a:rect l="l" t="t" r="r" b="b"/>
            <a:pathLst>
              <a:path w="22859" h="22860">
                <a:moveTo>
                  <a:pt x="0" y="0"/>
                </a:moveTo>
                <a:lnTo>
                  <a:pt x="0" y="11192"/>
                </a:lnTo>
                <a:lnTo>
                  <a:pt x="22372" y="22384"/>
                </a:lnTo>
                <a:lnTo>
                  <a:pt x="22372" y="111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9" name="object 349"/>
          <p:cNvSpPr/>
          <p:nvPr/>
        </p:nvSpPr>
        <p:spPr>
          <a:xfrm>
            <a:off x="8618921" y="5967889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0" name="object 350"/>
          <p:cNvSpPr/>
          <p:nvPr/>
        </p:nvSpPr>
        <p:spPr>
          <a:xfrm>
            <a:off x="8663695" y="5967889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24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1" name="object 351"/>
          <p:cNvSpPr/>
          <p:nvPr/>
        </p:nvSpPr>
        <p:spPr>
          <a:xfrm>
            <a:off x="8719413" y="5979079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2" name="object 352"/>
          <p:cNvSpPr/>
          <p:nvPr/>
        </p:nvSpPr>
        <p:spPr>
          <a:xfrm>
            <a:off x="8775252" y="5979079"/>
            <a:ext cx="22860" cy="11430"/>
          </a:xfrm>
          <a:custGeom>
            <a:avLst/>
            <a:gdLst/>
            <a:ahLst/>
            <a:cxnLst/>
            <a:rect l="l" t="t" r="r" b="b"/>
            <a:pathLst>
              <a:path w="22859" h="11429">
                <a:moveTo>
                  <a:pt x="0" y="5595"/>
                </a:moveTo>
                <a:lnTo>
                  <a:pt x="22336" y="5595"/>
                </a:lnTo>
              </a:path>
            </a:pathLst>
          </a:custGeom>
          <a:ln w="124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3" name="object 353"/>
          <p:cNvSpPr/>
          <p:nvPr/>
        </p:nvSpPr>
        <p:spPr>
          <a:xfrm>
            <a:off x="7472213" y="6421933"/>
            <a:ext cx="134620" cy="33655"/>
          </a:xfrm>
          <a:custGeom>
            <a:avLst/>
            <a:gdLst/>
            <a:ahLst/>
            <a:cxnLst/>
            <a:rect l="l" t="t" r="r" b="b"/>
            <a:pathLst>
              <a:path w="134620" h="33654">
                <a:moveTo>
                  <a:pt x="0" y="0"/>
                </a:moveTo>
                <a:lnTo>
                  <a:pt x="134417" y="33576"/>
                </a:lnTo>
              </a:path>
            </a:pathLst>
          </a:custGeom>
          <a:ln w="111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4" name="object 354"/>
          <p:cNvSpPr/>
          <p:nvPr/>
        </p:nvSpPr>
        <p:spPr>
          <a:xfrm>
            <a:off x="7606631" y="6455510"/>
            <a:ext cx="133985" cy="22860"/>
          </a:xfrm>
          <a:custGeom>
            <a:avLst/>
            <a:gdLst/>
            <a:ahLst/>
            <a:cxnLst/>
            <a:rect l="l" t="t" r="r" b="b"/>
            <a:pathLst>
              <a:path w="133984" h="22860">
                <a:moveTo>
                  <a:pt x="0" y="0"/>
                </a:moveTo>
                <a:lnTo>
                  <a:pt x="133959" y="22383"/>
                </a:lnTo>
              </a:path>
            </a:pathLst>
          </a:custGeom>
          <a:ln w="111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5" name="object 355"/>
          <p:cNvSpPr/>
          <p:nvPr/>
        </p:nvSpPr>
        <p:spPr>
          <a:xfrm>
            <a:off x="7740590" y="6477893"/>
            <a:ext cx="146050" cy="22860"/>
          </a:xfrm>
          <a:custGeom>
            <a:avLst/>
            <a:gdLst/>
            <a:ahLst/>
            <a:cxnLst/>
            <a:rect l="l" t="t" r="r" b="b"/>
            <a:pathLst>
              <a:path w="146050" h="22860">
                <a:moveTo>
                  <a:pt x="0" y="0"/>
                </a:moveTo>
                <a:lnTo>
                  <a:pt x="67422" y="11193"/>
                </a:lnTo>
                <a:lnTo>
                  <a:pt x="145501" y="22383"/>
                </a:lnTo>
              </a:path>
            </a:pathLst>
          </a:custGeom>
          <a:ln w="111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6" name="object 356"/>
          <p:cNvSpPr/>
          <p:nvPr/>
        </p:nvSpPr>
        <p:spPr>
          <a:xfrm>
            <a:off x="7886091" y="6500276"/>
            <a:ext cx="134620" cy="22860"/>
          </a:xfrm>
          <a:custGeom>
            <a:avLst/>
            <a:gdLst/>
            <a:ahLst/>
            <a:cxnLst/>
            <a:rect l="l" t="t" r="r" b="b"/>
            <a:pathLst>
              <a:path w="134620" h="22859">
                <a:moveTo>
                  <a:pt x="0" y="0"/>
                </a:moveTo>
                <a:lnTo>
                  <a:pt x="134417" y="22383"/>
                </a:lnTo>
              </a:path>
            </a:pathLst>
          </a:custGeom>
          <a:ln w="111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7" name="object 357"/>
          <p:cNvSpPr/>
          <p:nvPr/>
        </p:nvSpPr>
        <p:spPr>
          <a:xfrm>
            <a:off x="8020508" y="6522660"/>
            <a:ext cx="133985" cy="22860"/>
          </a:xfrm>
          <a:custGeom>
            <a:avLst/>
            <a:gdLst/>
            <a:ahLst/>
            <a:cxnLst/>
            <a:rect l="l" t="t" r="r" b="b"/>
            <a:pathLst>
              <a:path w="133984" h="22859">
                <a:moveTo>
                  <a:pt x="0" y="0"/>
                </a:moveTo>
                <a:lnTo>
                  <a:pt x="133959" y="22383"/>
                </a:lnTo>
              </a:path>
            </a:pathLst>
          </a:custGeom>
          <a:ln w="111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8" name="object 358"/>
          <p:cNvSpPr/>
          <p:nvPr/>
        </p:nvSpPr>
        <p:spPr>
          <a:xfrm>
            <a:off x="8154468" y="6545043"/>
            <a:ext cx="134620" cy="11430"/>
          </a:xfrm>
          <a:custGeom>
            <a:avLst/>
            <a:gdLst/>
            <a:ahLst/>
            <a:cxnLst/>
            <a:rect l="l" t="t" r="r" b="b"/>
            <a:pathLst>
              <a:path w="134620" h="11429">
                <a:moveTo>
                  <a:pt x="0" y="0"/>
                </a:moveTo>
                <a:lnTo>
                  <a:pt x="134386" y="11193"/>
                </a:lnTo>
              </a:path>
            </a:pathLst>
          </a:custGeom>
          <a:ln w="111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9" name="object 359"/>
          <p:cNvSpPr/>
          <p:nvPr/>
        </p:nvSpPr>
        <p:spPr>
          <a:xfrm>
            <a:off x="8288854" y="6556236"/>
            <a:ext cx="146050" cy="11430"/>
          </a:xfrm>
          <a:custGeom>
            <a:avLst/>
            <a:gdLst/>
            <a:ahLst/>
            <a:cxnLst/>
            <a:rect l="l" t="t" r="r" b="b"/>
            <a:pathLst>
              <a:path w="146050" h="11429">
                <a:moveTo>
                  <a:pt x="0" y="0"/>
                </a:moveTo>
                <a:lnTo>
                  <a:pt x="66994" y="0"/>
                </a:lnTo>
                <a:lnTo>
                  <a:pt x="145501" y="11202"/>
                </a:lnTo>
              </a:path>
            </a:pathLst>
          </a:custGeom>
          <a:ln w="111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0" name="object 360"/>
          <p:cNvSpPr/>
          <p:nvPr/>
        </p:nvSpPr>
        <p:spPr>
          <a:xfrm>
            <a:off x="8434355" y="6567438"/>
            <a:ext cx="133985" cy="11430"/>
          </a:xfrm>
          <a:custGeom>
            <a:avLst/>
            <a:gdLst/>
            <a:ahLst/>
            <a:cxnLst/>
            <a:rect l="l" t="t" r="r" b="b"/>
            <a:pathLst>
              <a:path w="133984" h="11429">
                <a:moveTo>
                  <a:pt x="0" y="0"/>
                </a:moveTo>
                <a:lnTo>
                  <a:pt x="133959" y="11193"/>
                </a:lnTo>
              </a:path>
            </a:pathLst>
          </a:custGeom>
          <a:ln w="111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1" name="object 361"/>
          <p:cNvSpPr txBox="1"/>
          <p:nvPr/>
        </p:nvSpPr>
        <p:spPr>
          <a:xfrm>
            <a:off x="5161017" y="6779351"/>
            <a:ext cx="307340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-35" dirty="0">
                <a:latin typeface="Arial"/>
                <a:cs typeface="Arial"/>
              </a:rPr>
              <a:t>0</a:t>
            </a:r>
            <a:r>
              <a:rPr sz="1150" spc="25" dirty="0">
                <a:latin typeface="Arial"/>
                <a:cs typeface="Arial"/>
              </a:rPr>
              <a:t>,</a:t>
            </a:r>
            <a:r>
              <a:rPr sz="1150" spc="-35" dirty="0">
                <a:latin typeface="Arial"/>
                <a:cs typeface="Arial"/>
              </a:rPr>
              <a:t>0</a:t>
            </a:r>
            <a:r>
              <a:rPr sz="1150" spc="-10" dirty="0">
                <a:latin typeface="Arial"/>
                <a:cs typeface="Arial"/>
              </a:rPr>
              <a:t>0</a:t>
            </a:r>
            <a:endParaRPr sz="1150">
              <a:latin typeface="Arial"/>
              <a:cs typeface="Arial"/>
            </a:endParaRPr>
          </a:p>
        </p:txBody>
      </p:sp>
      <p:sp>
        <p:nvSpPr>
          <p:cNvPr id="362" name="object 362"/>
          <p:cNvSpPr txBox="1"/>
          <p:nvPr/>
        </p:nvSpPr>
        <p:spPr>
          <a:xfrm>
            <a:off x="5161017" y="6173846"/>
            <a:ext cx="307340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-35" dirty="0">
                <a:latin typeface="Arial"/>
                <a:cs typeface="Arial"/>
              </a:rPr>
              <a:t>5</a:t>
            </a:r>
            <a:r>
              <a:rPr sz="1150" spc="25" dirty="0">
                <a:latin typeface="Arial"/>
                <a:cs typeface="Arial"/>
              </a:rPr>
              <a:t>,</a:t>
            </a:r>
            <a:r>
              <a:rPr sz="1150" spc="-35" dirty="0">
                <a:latin typeface="Arial"/>
                <a:cs typeface="Arial"/>
              </a:rPr>
              <a:t>0</a:t>
            </a:r>
            <a:r>
              <a:rPr sz="1150" spc="-10" dirty="0">
                <a:latin typeface="Arial"/>
                <a:cs typeface="Arial"/>
              </a:rPr>
              <a:t>0</a:t>
            </a:r>
            <a:endParaRPr sz="1150">
              <a:latin typeface="Arial"/>
              <a:cs typeface="Arial"/>
            </a:endParaRPr>
          </a:p>
        </p:txBody>
      </p:sp>
      <p:sp>
        <p:nvSpPr>
          <p:cNvPr id="363" name="object 363"/>
          <p:cNvSpPr txBox="1"/>
          <p:nvPr/>
        </p:nvSpPr>
        <p:spPr>
          <a:xfrm>
            <a:off x="5082864" y="5568317"/>
            <a:ext cx="385445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-35" dirty="0">
                <a:latin typeface="Arial"/>
                <a:cs typeface="Arial"/>
              </a:rPr>
              <a:t>10</a:t>
            </a:r>
            <a:r>
              <a:rPr sz="1150" spc="25" dirty="0">
                <a:latin typeface="Arial"/>
                <a:cs typeface="Arial"/>
              </a:rPr>
              <a:t>,</a:t>
            </a:r>
            <a:r>
              <a:rPr sz="1150" spc="-35" dirty="0">
                <a:latin typeface="Arial"/>
                <a:cs typeface="Arial"/>
              </a:rPr>
              <a:t>0</a:t>
            </a:r>
            <a:r>
              <a:rPr sz="1150" spc="-10" dirty="0">
                <a:latin typeface="Arial"/>
                <a:cs typeface="Arial"/>
              </a:rPr>
              <a:t>0</a:t>
            </a:r>
            <a:endParaRPr sz="1150">
              <a:latin typeface="Arial"/>
              <a:cs typeface="Arial"/>
            </a:endParaRPr>
          </a:p>
        </p:txBody>
      </p:sp>
      <p:sp>
        <p:nvSpPr>
          <p:cNvPr id="364" name="object 364"/>
          <p:cNvSpPr txBox="1"/>
          <p:nvPr/>
        </p:nvSpPr>
        <p:spPr>
          <a:xfrm>
            <a:off x="5082864" y="4962788"/>
            <a:ext cx="385445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-35" dirty="0">
                <a:latin typeface="Arial"/>
                <a:cs typeface="Arial"/>
              </a:rPr>
              <a:t>15</a:t>
            </a:r>
            <a:r>
              <a:rPr sz="1150" spc="25" dirty="0">
                <a:latin typeface="Arial"/>
                <a:cs typeface="Arial"/>
              </a:rPr>
              <a:t>,</a:t>
            </a:r>
            <a:r>
              <a:rPr sz="1150" spc="-35" dirty="0">
                <a:latin typeface="Arial"/>
                <a:cs typeface="Arial"/>
              </a:rPr>
              <a:t>0</a:t>
            </a:r>
            <a:r>
              <a:rPr sz="1150" spc="-10" dirty="0">
                <a:latin typeface="Arial"/>
                <a:cs typeface="Arial"/>
              </a:rPr>
              <a:t>0</a:t>
            </a:r>
            <a:endParaRPr sz="1150">
              <a:latin typeface="Arial"/>
              <a:cs typeface="Arial"/>
            </a:endParaRPr>
          </a:p>
        </p:txBody>
      </p:sp>
      <p:sp>
        <p:nvSpPr>
          <p:cNvPr id="365" name="object 365"/>
          <p:cNvSpPr txBox="1"/>
          <p:nvPr/>
        </p:nvSpPr>
        <p:spPr>
          <a:xfrm>
            <a:off x="5082864" y="4357700"/>
            <a:ext cx="385445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-35" dirty="0">
                <a:latin typeface="Arial"/>
                <a:cs typeface="Arial"/>
              </a:rPr>
              <a:t>20</a:t>
            </a:r>
            <a:r>
              <a:rPr sz="1150" spc="25" dirty="0">
                <a:latin typeface="Arial"/>
                <a:cs typeface="Arial"/>
              </a:rPr>
              <a:t>,</a:t>
            </a:r>
            <a:r>
              <a:rPr sz="1150" spc="-35" dirty="0">
                <a:latin typeface="Arial"/>
                <a:cs typeface="Arial"/>
              </a:rPr>
              <a:t>0</a:t>
            </a:r>
            <a:r>
              <a:rPr sz="1150" spc="-10" dirty="0">
                <a:latin typeface="Arial"/>
                <a:cs typeface="Arial"/>
              </a:rPr>
              <a:t>0</a:t>
            </a:r>
            <a:endParaRPr sz="1150">
              <a:latin typeface="Arial"/>
              <a:cs typeface="Arial"/>
            </a:endParaRPr>
          </a:p>
        </p:txBody>
      </p:sp>
      <p:sp>
        <p:nvSpPr>
          <p:cNvPr id="366" name="object 366"/>
          <p:cNvSpPr txBox="1"/>
          <p:nvPr/>
        </p:nvSpPr>
        <p:spPr>
          <a:xfrm>
            <a:off x="5519051" y="6992380"/>
            <a:ext cx="106680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-10" dirty="0">
                <a:latin typeface="Arial"/>
                <a:cs typeface="Arial"/>
              </a:rPr>
              <a:t>0</a:t>
            </a:r>
            <a:endParaRPr sz="1150">
              <a:latin typeface="Arial"/>
              <a:cs typeface="Arial"/>
            </a:endParaRPr>
          </a:p>
        </p:txBody>
      </p:sp>
      <p:sp>
        <p:nvSpPr>
          <p:cNvPr id="367" name="object 367"/>
          <p:cNvSpPr txBox="1"/>
          <p:nvPr/>
        </p:nvSpPr>
        <p:spPr>
          <a:xfrm>
            <a:off x="6022246" y="6992380"/>
            <a:ext cx="182245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-35" dirty="0">
                <a:latin typeface="Arial"/>
                <a:cs typeface="Arial"/>
              </a:rPr>
              <a:t>20</a:t>
            </a:r>
            <a:endParaRPr sz="1150">
              <a:latin typeface="Arial"/>
              <a:cs typeface="Arial"/>
            </a:endParaRPr>
          </a:p>
        </p:txBody>
      </p:sp>
      <p:sp>
        <p:nvSpPr>
          <p:cNvPr id="368" name="object 368"/>
          <p:cNvSpPr txBox="1"/>
          <p:nvPr/>
        </p:nvSpPr>
        <p:spPr>
          <a:xfrm>
            <a:off x="6559266" y="6992380"/>
            <a:ext cx="182245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-35" dirty="0">
                <a:latin typeface="Arial"/>
                <a:cs typeface="Arial"/>
              </a:rPr>
              <a:t>40</a:t>
            </a:r>
            <a:endParaRPr sz="1150">
              <a:latin typeface="Arial"/>
              <a:cs typeface="Arial"/>
            </a:endParaRPr>
          </a:p>
        </p:txBody>
      </p:sp>
      <p:sp>
        <p:nvSpPr>
          <p:cNvPr id="369" name="object 369"/>
          <p:cNvSpPr txBox="1"/>
          <p:nvPr/>
        </p:nvSpPr>
        <p:spPr>
          <a:xfrm>
            <a:off x="7107084" y="6992380"/>
            <a:ext cx="182245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-35" dirty="0">
                <a:latin typeface="Arial"/>
                <a:cs typeface="Arial"/>
              </a:rPr>
              <a:t>60</a:t>
            </a:r>
            <a:endParaRPr sz="1150">
              <a:latin typeface="Arial"/>
              <a:cs typeface="Arial"/>
            </a:endParaRPr>
          </a:p>
        </p:txBody>
      </p:sp>
      <p:sp>
        <p:nvSpPr>
          <p:cNvPr id="370" name="object 370"/>
          <p:cNvSpPr txBox="1"/>
          <p:nvPr/>
        </p:nvSpPr>
        <p:spPr>
          <a:xfrm>
            <a:off x="7644248" y="6992380"/>
            <a:ext cx="182245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-35" dirty="0">
                <a:latin typeface="Arial"/>
                <a:cs typeface="Arial"/>
              </a:rPr>
              <a:t>80</a:t>
            </a:r>
            <a:endParaRPr sz="1150">
              <a:latin typeface="Arial"/>
              <a:cs typeface="Arial"/>
            </a:endParaRPr>
          </a:p>
        </p:txBody>
      </p:sp>
      <p:sp>
        <p:nvSpPr>
          <p:cNvPr id="371" name="object 371"/>
          <p:cNvSpPr txBox="1"/>
          <p:nvPr/>
        </p:nvSpPr>
        <p:spPr>
          <a:xfrm>
            <a:off x="8158587" y="6992380"/>
            <a:ext cx="260350" cy="170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50" spc="-35" dirty="0">
                <a:latin typeface="Arial"/>
                <a:cs typeface="Arial"/>
              </a:rPr>
              <a:t>100</a:t>
            </a:r>
            <a:endParaRPr sz="1150">
              <a:latin typeface="Arial"/>
              <a:cs typeface="Arial"/>
            </a:endParaRPr>
          </a:p>
        </p:txBody>
      </p:sp>
      <p:sp>
        <p:nvSpPr>
          <p:cNvPr id="372" name="object 372"/>
          <p:cNvSpPr/>
          <p:nvPr/>
        </p:nvSpPr>
        <p:spPr>
          <a:xfrm>
            <a:off x="4966778" y="4201666"/>
            <a:ext cx="4653280" cy="3117215"/>
          </a:xfrm>
          <a:custGeom>
            <a:avLst/>
            <a:gdLst/>
            <a:ahLst/>
            <a:cxnLst/>
            <a:rect l="l" t="t" r="r" b="b"/>
            <a:pathLst>
              <a:path w="4653280" h="3117215">
                <a:moveTo>
                  <a:pt x="0" y="0"/>
                </a:moveTo>
                <a:lnTo>
                  <a:pt x="4653026" y="0"/>
                </a:lnTo>
                <a:lnTo>
                  <a:pt x="4653026" y="3117141"/>
                </a:lnTo>
                <a:lnTo>
                  <a:pt x="0" y="3117141"/>
                </a:lnTo>
                <a:lnTo>
                  <a:pt x="0" y="0"/>
                </a:lnTo>
              </a:path>
            </a:pathLst>
          </a:custGeom>
          <a:ln w="111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3" name="object 373"/>
          <p:cNvSpPr txBox="1"/>
          <p:nvPr/>
        </p:nvSpPr>
        <p:spPr>
          <a:xfrm>
            <a:off x="8706703" y="5810299"/>
            <a:ext cx="808355" cy="13525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6520" marR="132715" algn="just">
              <a:lnSpc>
                <a:spcPct val="120900"/>
              </a:lnSpc>
            </a:pPr>
            <a:r>
              <a:rPr sz="1800" spc="-5" dirty="0">
                <a:latin typeface="Arial"/>
                <a:cs typeface="Arial"/>
              </a:rPr>
              <a:t>C</a:t>
            </a:r>
            <a:r>
              <a:rPr sz="1800" spc="-10" dirty="0">
                <a:latin typeface="Arial"/>
                <a:cs typeface="Arial"/>
              </a:rPr>
              <a:t>N/Q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Arial"/>
                <a:cs typeface="Arial"/>
              </a:rPr>
              <a:t>V</a:t>
            </a:r>
            <a:r>
              <a:rPr sz="1800" spc="-10" dirty="0">
                <a:latin typeface="Arial"/>
                <a:cs typeface="Arial"/>
              </a:rPr>
              <a:t>N</a:t>
            </a:r>
            <a:r>
              <a:rPr sz="1800" dirty="0">
                <a:latin typeface="Arial"/>
                <a:cs typeface="Arial"/>
              </a:rPr>
              <a:t>/Q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Arial"/>
                <a:cs typeface="Arial"/>
              </a:rPr>
              <a:t>FN/Q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9"/>
              </a:spcBef>
            </a:pPr>
            <a:endParaRPr sz="1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560705" algn="l"/>
              </a:tabLst>
            </a:pPr>
            <a:r>
              <a:rPr sz="1150" spc="-35" dirty="0">
                <a:latin typeface="Arial"/>
                <a:cs typeface="Arial"/>
              </a:rPr>
              <a:t>12</a:t>
            </a:r>
            <a:r>
              <a:rPr sz="1150" spc="-10" dirty="0">
                <a:latin typeface="Arial"/>
                <a:cs typeface="Arial"/>
              </a:rPr>
              <a:t>0</a:t>
            </a:r>
            <a:r>
              <a:rPr sz="1150" dirty="0">
                <a:latin typeface="Times New Roman"/>
                <a:cs typeface="Times New Roman"/>
              </a:rPr>
              <a:t>	</a:t>
            </a:r>
            <a:r>
              <a:rPr sz="1150" spc="-35" dirty="0">
                <a:latin typeface="Arial"/>
                <a:cs typeface="Arial"/>
              </a:rPr>
              <a:t>140</a:t>
            </a:r>
            <a:endParaRPr sz="1150">
              <a:latin typeface="Arial"/>
              <a:cs typeface="Arial"/>
            </a:endParaRPr>
          </a:p>
        </p:txBody>
      </p:sp>
      <p:sp>
        <p:nvSpPr>
          <p:cNvPr id="374" name="object 374"/>
          <p:cNvSpPr txBox="1"/>
          <p:nvPr/>
        </p:nvSpPr>
        <p:spPr>
          <a:xfrm>
            <a:off x="1301180" y="5483573"/>
            <a:ext cx="3394899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Pr</a:t>
            </a:r>
            <a:r>
              <a:rPr lang="cs-CZ" sz="32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cs-CZ" sz="3200" dirty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rné</a:t>
            </a: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náklady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75" name="object 375"/>
          <p:cNvSpPr txBox="1"/>
          <p:nvPr/>
        </p:nvSpPr>
        <p:spPr>
          <a:xfrm>
            <a:off x="5033247" y="2139533"/>
            <a:ext cx="3072164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Celkové náklady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76" name="object 376"/>
          <p:cNvSpPr txBox="1"/>
          <p:nvPr/>
        </p:nvSpPr>
        <p:spPr>
          <a:xfrm>
            <a:off x="4254503" y="1813737"/>
            <a:ext cx="35496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CN</a:t>
            </a:r>
            <a:endParaRPr sz="1800">
              <a:latin typeface="Arial"/>
              <a:cs typeface="Arial"/>
            </a:endParaRPr>
          </a:p>
        </p:txBody>
      </p:sp>
      <p:sp>
        <p:nvSpPr>
          <p:cNvPr id="377" name="object 377"/>
          <p:cNvSpPr txBox="1"/>
          <p:nvPr/>
        </p:nvSpPr>
        <p:spPr>
          <a:xfrm>
            <a:off x="4254503" y="2580560"/>
            <a:ext cx="34290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VN</a:t>
            </a:r>
            <a:endParaRPr sz="1800">
              <a:latin typeface="Arial"/>
              <a:cs typeface="Arial"/>
            </a:endParaRPr>
          </a:p>
        </p:txBody>
      </p:sp>
      <p:sp>
        <p:nvSpPr>
          <p:cNvPr id="378" name="object 378"/>
          <p:cNvSpPr txBox="1"/>
          <p:nvPr/>
        </p:nvSpPr>
        <p:spPr>
          <a:xfrm>
            <a:off x="4254503" y="3345608"/>
            <a:ext cx="33147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latin typeface="Arial"/>
                <a:cs typeface="Arial"/>
              </a:rPr>
              <a:t>FN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889211"/>
          </a:xfrm>
          <a:prstGeom prst="rect">
            <a:avLst/>
          </a:prstGeom>
        </p:spPr>
        <p:txBody>
          <a:bodyPr vert="horz" wrap="square" lIns="0" tIns="27101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Využití informací o VN a FN v praxi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530" y="1815563"/>
            <a:ext cx="8891905" cy="4898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700"/>
              </a:lnSpc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Schopnost zobrazení variantního vývoje – reakce</a:t>
            </a:r>
            <a:endParaRPr sz="3200" dirty="0">
              <a:latin typeface="Arial"/>
              <a:cs typeface="Arial"/>
            </a:endParaRPr>
          </a:p>
          <a:p>
            <a:pPr marL="12700">
              <a:lnSpc>
                <a:spcPts val="3700"/>
              </a:lnSpc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na neurčitost</a:t>
            </a:r>
            <a:endParaRPr sz="32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Základem pro</a:t>
            </a:r>
            <a:endParaRPr sz="3200" dirty="0">
              <a:latin typeface="Arial"/>
              <a:cs typeface="Arial"/>
            </a:endParaRPr>
          </a:p>
          <a:p>
            <a:pPr marL="770255" indent="-356870">
              <a:lnSpc>
                <a:spcPct val="100000"/>
              </a:lnSpc>
              <a:spcBef>
                <a:spcPts val="1170"/>
              </a:spcBef>
              <a:buClr>
                <a:srgbClr val="FFFFFF"/>
              </a:buClr>
              <a:buFont typeface="Arial"/>
              <a:buChar char="•"/>
              <a:tabLst>
                <a:tab pos="770890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Dynamická kalkulace</a:t>
            </a:r>
            <a:endParaRPr sz="2800" dirty="0">
              <a:latin typeface="Arial"/>
              <a:cs typeface="Arial"/>
            </a:endParaRPr>
          </a:p>
          <a:p>
            <a:pPr marL="770255" indent="-356870">
              <a:lnSpc>
                <a:spcPct val="100000"/>
              </a:lnSpc>
              <a:spcBef>
                <a:spcPts val="865"/>
              </a:spcBef>
              <a:buClr>
                <a:srgbClr val="FFFFFF"/>
              </a:buClr>
              <a:buFont typeface="Arial"/>
              <a:buChar char="•"/>
              <a:tabLst>
                <a:tab pos="770890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Variantní rozpočtování</a:t>
            </a:r>
            <a:endParaRPr sz="2800" dirty="0">
              <a:latin typeface="Arial"/>
              <a:cs typeface="Arial"/>
            </a:endParaRPr>
          </a:p>
          <a:p>
            <a:pPr marL="770255" indent="-356870">
              <a:lnSpc>
                <a:spcPct val="100000"/>
              </a:lnSpc>
              <a:spcBef>
                <a:spcPts val="875"/>
              </a:spcBef>
              <a:buClr>
                <a:srgbClr val="FFFFFF"/>
              </a:buClr>
              <a:buFont typeface="Arial"/>
              <a:buChar char="•"/>
              <a:tabLst>
                <a:tab pos="770890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Zero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Based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budgeting</a:t>
            </a:r>
            <a:endParaRPr sz="2800" dirty="0">
              <a:latin typeface="Arial"/>
              <a:cs typeface="Arial"/>
            </a:endParaRPr>
          </a:p>
          <a:p>
            <a:pPr marL="770255" indent="-356870">
              <a:lnSpc>
                <a:spcPct val="100000"/>
              </a:lnSpc>
              <a:spcBef>
                <a:spcPts val="865"/>
              </a:spcBef>
              <a:buClr>
                <a:srgbClr val="FFFFFF"/>
              </a:buClr>
              <a:buFont typeface="Arial"/>
              <a:buChar char="•"/>
              <a:tabLst>
                <a:tab pos="770890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ABC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Management</a:t>
            </a:r>
            <a:endParaRPr sz="2800" dirty="0">
              <a:latin typeface="Arial"/>
              <a:cs typeface="Arial"/>
            </a:endParaRPr>
          </a:p>
          <a:p>
            <a:pPr marL="770255" indent="-356870">
              <a:lnSpc>
                <a:spcPct val="100000"/>
              </a:lnSpc>
              <a:spcBef>
                <a:spcPts val="865"/>
              </a:spcBef>
              <a:buClr>
                <a:srgbClr val="FFFFFF"/>
              </a:buClr>
              <a:buFont typeface="Arial"/>
              <a:buChar char="•"/>
              <a:tabLst>
                <a:tab pos="770890" algn="l"/>
                <a:tab pos="528002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Úlohy na existující kapacitČ	-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CVP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(kapitola</a:t>
            </a:r>
            <a:r>
              <a:rPr sz="28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17)</a:t>
            </a:r>
            <a:endParaRPr sz="2800" dirty="0">
              <a:latin typeface="Arial"/>
              <a:cs typeface="Arial"/>
            </a:endParaRPr>
          </a:p>
          <a:p>
            <a:pPr marL="770255" indent="-356870">
              <a:lnSpc>
                <a:spcPct val="100000"/>
              </a:lnSpc>
              <a:spcBef>
                <a:spcPts val="865"/>
              </a:spcBef>
              <a:buClr>
                <a:srgbClr val="FFFFFF"/>
              </a:buClr>
              <a:buFont typeface="Arial"/>
              <a:buChar char="•"/>
              <a:tabLst>
                <a:tab pos="770890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Analýza bodu zvratu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1179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630"/>
              </a:lnSpc>
            </a:pPr>
            <a:r>
              <a:rPr dirty="0"/>
              <a:t>Relevantní a irelevantní náklady;</a:t>
            </a:r>
          </a:p>
          <a:p>
            <a:pPr marL="12700">
              <a:lnSpc>
                <a:spcPts val="4590"/>
              </a:lnSpc>
            </a:pPr>
            <a:r>
              <a:rPr dirty="0"/>
              <a:t>rozdílové náklady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0530" y="1828263"/>
            <a:ext cx="8191500" cy="9489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700"/>
              </a:lnSpc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Posouzení, které náklady budou rozhodnutím</a:t>
            </a:r>
            <a:endParaRPr sz="3200" dirty="0">
              <a:latin typeface="Arial"/>
              <a:cs typeface="Arial"/>
            </a:endParaRPr>
          </a:p>
          <a:p>
            <a:pPr marL="12700">
              <a:lnSpc>
                <a:spcPts val="3670"/>
              </a:lnSpc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(realizovanou variantou) </a:t>
            </a: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ovlivn</a:t>
            </a:r>
            <a:r>
              <a:rPr lang="cs-CZ" sz="32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ny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39809" y="3348030"/>
            <a:ext cx="7056755" cy="820738"/>
          </a:xfrm>
          <a:prstGeom prst="rect">
            <a:avLst/>
          </a:prstGeom>
          <a:solidFill>
            <a:srgbClr val="2C2CB8"/>
          </a:solidFill>
          <a:ln w="28440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3245"/>
              </a:lnSpc>
            </a:pPr>
            <a:r>
              <a:rPr sz="2800" dirty="0" smtClean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ní</a:t>
            </a:r>
            <a:r>
              <a:rPr sz="28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se náklad v závislosti </a:t>
            </a:r>
            <a:r>
              <a:rPr sz="2800" dirty="0" err="1">
                <a:solidFill>
                  <a:srgbClr val="FFFFFF"/>
                </a:solidFill>
                <a:latin typeface="Arial"/>
                <a:cs typeface="Arial"/>
              </a:rPr>
              <a:t>na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 smtClean="0">
                <a:solidFill>
                  <a:srgbClr val="FFFFFF"/>
                </a:solidFill>
                <a:latin typeface="Arial"/>
                <a:cs typeface="Arial"/>
              </a:rPr>
              <a:t>r</a:t>
            </a: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zných</a:t>
            </a:r>
            <a:endParaRPr sz="2800" dirty="0">
              <a:latin typeface="Arial"/>
              <a:cs typeface="Arial"/>
            </a:endParaRPr>
          </a:p>
          <a:p>
            <a:pPr algn="ctr">
              <a:lnSpc>
                <a:spcPts val="3245"/>
              </a:lnSpc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variantách zvažovaného rozhodnutí?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79504" y="5464171"/>
            <a:ext cx="2592705" cy="820738"/>
          </a:xfrm>
          <a:prstGeom prst="rect">
            <a:avLst/>
          </a:prstGeom>
          <a:solidFill>
            <a:srgbClr val="2C2CB8"/>
          </a:solidFill>
          <a:ln w="28440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3245"/>
              </a:lnSpc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Náklady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ts val="3245"/>
              </a:lnSpc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relevantní</a:t>
            </a:r>
            <a:endParaRPr sz="2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16580" y="5464171"/>
            <a:ext cx="2736850" cy="820738"/>
          </a:xfrm>
          <a:prstGeom prst="rect">
            <a:avLst/>
          </a:prstGeom>
          <a:solidFill>
            <a:srgbClr val="2C2CB8"/>
          </a:solidFill>
          <a:ln w="28440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3245"/>
              </a:lnSpc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Náklady</a:t>
            </a:r>
            <a:endParaRPr sz="2800">
              <a:latin typeface="Arial"/>
              <a:cs typeface="Arial"/>
            </a:endParaRPr>
          </a:p>
          <a:p>
            <a:pPr algn="ctr">
              <a:lnSpc>
                <a:spcPts val="3245"/>
              </a:lnSpc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irelevantní</a:t>
            </a:r>
            <a:endParaRPr sz="2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333874" y="4235439"/>
            <a:ext cx="2249805" cy="1228725"/>
          </a:xfrm>
          <a:custGeom>
            <a:avLst/>
            <a:gdLst/>
            <a:ahLst/>
            <a:cxnLst/>
            <a:rect l="l" t="t" r="r" b="b"/>
            <a:pathLst>
              <a:path w="2249804" h="1228725">
                <a:moveTo>
                  <a:pt x="28456" y="1143387"/>
                </a:moveTo>
                <a:lnTo>
                  <a:pt x="0" y="1143387"/>
                </a:lnTo>
                <a:lnTo>
                  <a:pt x="42553" y="1228731"/>
                </a:lnTo>
                <a:lnTo>
                  <a:pt x="78111" y="1157615"/>
                </a:lnTo>
                <a:lnTo>
                  <a:pt x="28456" y="1157615"/>
                </a:lnTo>
                <a:lnTo>
                  <a:pt x="28456" y="1143387"/>
                </a:lnTo>
                <a:close/>
              </a:path>
              <a:path w="2249804" h="1228725">
                <a:moveTo>
                  <a:pt x="2220720" y="600212"/>
                </a:moveTo>
                <a:lnTo>
                  <a:pt x="34802" y="600212"/>
                </a:lnTo>
                <a:lnTo>
                  <a:pt x="28456" y="606558"/>
                </a:lnTo>
                <a:lnTo>
                  <a:pt x="28456" y="1157615"/>
                </a:lnTo>
                <a:lnTo>
                  <a:pt x="56768" y="1157615"/>
                </a:lnTo>
                <a:lnTo>
                  <a:pt x="56768" y="628537"/>
                </a:lnTo>
                <a:lnTo>
                  <a:pt x="42553" y="628537"/>
                </a:lnTo>
                <a:lnTo>
                  <a:pt x="56768" y="614309"/>
                </a:lnTo>
                <a:lnTo>
                  <a:pt x="2220720" y="614309"/>
                </a:lnTo>
                <a:lnTo>
                  <a:pt x="2220720" y="600212"/>
                </a:lnTo>
                <a:close/>
              </a:path>
              <a:path w="2249804" h="1228725">
                <a:moveTo>
                  <a:pt x="85225" y="1143387"/>
                </a:moveTo>
                <a:lnTo>
                  <a:pt x="56768" y="1143387"/>
                </a:lnTo>
                <a:lnTo>
                  <a:pt x="56768" y="1157615"/>
                </a:lnTo>
                <a:lnTo>
                  <a:pt x="78111" y="1157615"/>
                </a:lnTo>
                <a:lnTo>
                  <a:pt x="85225" y="1143387"/>
                </a:lnTo>
                <a:close/>
              </a:path>
              <a:path w="2249804" h="1228725">
                <a:moveTo>
                  <a:pt x="56768" y="614309"/>
                </a:moveTo>
                <a:lnTo>
                  <a:pt x="42553" y="628537"/>
                </a:lnTo>
                <a:lnTo>
                  <a:pt x="56768" y="628537"/>
                </a:lnTo>
                <a:lnTo>
                  <a:pt x="56768" y="614309"/>
                </a:lnTo>
                <a:close/>
              </a:path>
              <a:path w="2249804" h="1228725">
                <a:moveTo>
                  <a:pt x="2249189" y="600212"/>
                </a:moveTo>
                <a:lnTo>
                  <a:pt x="2234955" y="600212"/>
                </a:lnTo>
                <a:lnTo>
                  <a:pt x="2220720" y="614309"/>
                </a:lnTo>
                <a:lnTo>
                  <a:pt x="56768" y="614309"/>
                </a:lnTo>
                <a:lnTo>
                  <a:pt x="56768" y="628537"/>
                </a:lnTo>
                <a:lnTo>
                  <a:pt x="2242818" y="628537"/>
                </a:lnTo>
                <a:lnTo>
                  <a:pt x="2249189" y="622179"/>
                </a:lnTo>
                <a:lnTo>
                  <a:pt x="2249189" y="600212"/>
                </a:lnTo>
                <a:close/>
              </a:path>
              <a:path w="2249804" h="1228725">
                <a:moveTo>
                  <a:pt x="2249189" y="0"/>
                </a:moveTo>
                <a:lnTo>
                  <a:pt x="2220720" y="0"/>
                </a:lnTo>
                <a:lnTo>
                  <a:pt x="2220720" y="614309"/>
                </a:lnTo>
                <a:lnTo>
                  <a:pt x="2234955" y="600212"/>
                </a:lnTo>
                <a:lnTo>
                  <a:pt x="2249189" y="600212"/>
                </a:lnTo>
                <a:lnTo>
                  <a:pt x="22491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554595" y="4235439"/>
            <a:ext cx="2473325" cy="1228725"/>
          </a:xfrm>
          <a:custGeom>
            <a:avLst/>
            <a:gdLst/>
            <a:ahLst/>
            <a:cxnLst/>
            <a:rect l="l" t="t" r="r" b="b"/>
            <a:pathLst>
              <a:path w="2473325" h="1228725">
                <a:moveTo>
                  <a:pt x="2416180" y="1143387"/>
                </a:moveTo>
                <a:lnTo>
                  <a:pt x="2387742" y="1143387"/>
                </a:lnTo>
                <a:lnTo>
                  <a:pt x="2430414" y="1228731"/>
                </a:lnTo>
                <a:lnTo>
                  <a:pt x="2465972" y="1157615"/>
                </a:lnTo>
                <a:lnTo>
                  <a:pt x="2416180" y="1157615"/>
                </a:lnTo>
                <a:lnTo>
                  <a:pt x="2416180" y="1143387"/>
                </a:lnTo>
                <a:close/>
              </a:path>
              <a:path w="2473325" h="1228725">
                <a:moveTo>
                  <a:pt x="2416180" y="614309"/>
                </a:moveTo>
                <a:lnTo>
                  <a:pt x="2416180" y="1157615"/>
                </a:lnTo>
                <a:lnTo>
                  <a:pt x="2444617" y="1157615"/>
                </a:lnTo>
                <a:lnTo>
                  <a:pt x="2444617" y="628537"/>
                </a:lnTo>
                <a:lnTo>
                  <a:pt x="2430414" y="628537"/>
                </a:lnTo>
                <a:lnTo>
                  <a:pt x="2416180" y="614309"/>
                </a:lnTo>
                <a:close/>
              </a:path>
              <a:path w="2473325" h="1228725">
                <a:moveTo>
                  <a:pt x="2473086" y="1143387"/>
                </a:moveTo>
                <a:lnTo>
                  <a:pt x="2444617" y="1143387"/>
                </a:lnTo>
                <a:lnTo>
                  <a:pt x="2444617" y="1157615"/>
                </a:lnTo>
                <a:lnTo>
                  <a:pt x="2465972" y="1157615"/>
                </a:lnTo>
                <a:lnTo>
                  <a:pt x="2473086" y="1143387"/>
                </a:lnTo>
                <a:close/>
              </a:path>
              <a:path w="2473325" h="1228725">
                <a:moveTo>
                  <a:pt x="28468" y="0"/>
                </a:moveTo>
                <a:lnTo>
                  <a:pt x="0" y="0"/>
                </a:lnTo>
                <a:lnTo>
                  <a:pt x="0" y="622179"/>
                </a:lnTo>
                <a:lnTo>
                  <a:pt x="6370" y="628537"/>
                </a:lnTo>
                <a:lnTo>
                  <a:pt x="2416180" y="628537"/>
                </a:lnTo>
                <a:lnTo>
                  <a:pt x="2416180" y="614309"/>
                </a:lnTo>
                <a:lnTo>
                  <a:pt x="28468" y="614309"/>
                </a:lnTo>
                <a:lnTo>
                  <a:pt x="14234" y="600212"/>
                </a:lnTo>
                <a:lnTo>
                  <a:pt x="28468" y="600212"/>
                </a:lnTo>
                <a:lnTo>
                  <a:pt x="28468" y="0"/>
                </a:lnTo>
                <a:close/>
              </a:path>
              <a:path w="2473325" h="1228725">
                <a:moveTo>
                  <a:pt x="2438278" y="600212"/>
                </a:moveTo>
                <a:lnTo>
                  <a:pt x="28468" y="600212"/>
                </a:lnTo>
                <a:lnTo>
                  <a:pt x="28468" y="614309"/>
                </a:lnTo>
                <a:lnTo>
                  <a:pt x="2416180" y="614309"/>
                </a:lnTo>
                <a:lnTo>
                  <a:pt x="2430414" y="628537"/>
                </a:lnTo>
                <a:lnTo>
                  <a:pt x="2444617" y="628537"/>
                </a:lnTo>
                <a:lnTo>
                  <a:pt x="2444617" y="606558"/>
                </a:lnTo>
                <a:lnTo>
                  <a:pt x="2438278" y="600212"/>
                </a:lnTo>
                <a:close/>
              </a:path>
              <a:path w="2473325" h="1228725">
                <a:moveTo>
                  <a:pt x="28468" y="600212"/>
                </a:moveTo>
                <a:lnTo>
                  <a:pt x="14234" y="600212"/>
                </a:lnTo>
                <a:lnTo>
                  <a:pt x="28468" y="614309"/>
                </a:lnTo>
                <a:lnTo>
                  <a:pt x="28468" y="6002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889211"/>
          </a:xfrm>
          <a:prstGeom prst="rect">
            <a:avLst/>
          </a:prstGeom>
        </p:spPr>
        <p:txBody>
          <a:bodyPr vert="horz" wrap="square" lIns="0" tIns="27101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cs-CZ" dirty="0" smtClean="0"/>
              <a:t>Význam a struktura členění nákladů</a:t>
            </a:r>
            <a:endParaRPr lang="cs-CZ" dirty="0"/>
          </a:p>
        </p:txBody>
      </p:sp>
      <p:sp>
        <p:nvSpPr>
          <p:cNvPr id="3" name="object 3"/>
          <p:cNvSpPr txBox="1"/>
          <p:nvPr/>
        </p:nvSpPr>
        <p:spPr>
          <a:xfrm>
            <a:off x="490530" y="1815563"/>
            <a:ext cx="8722995" cy="31034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700"/>
              </a:lnSpc>
            </a:pPr>
            <a:r>
              <a:rPr lang="cs-CZ" sz="3200" dirty="0" smtClean="0">
                <a:solidFill>
                  <a:srgbClr val="FFFFFF"/>
                </a:solidFill>
                <a:latin typeface="Arial"/>
                <a:cs typeface="Arial"/>
              </a:rPr>
              <a:t>Účelová potřeba pro členění nákladů -</a:t>
            </a:r>
            <a:r>
              <a:rPr lang="cs-CZ" sz="32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cs-CZ" sz="3200" dirty="0" smtClean="0">
                <a:solidFill>
                  <a:srgbClr val="FFFFFF"/>
                </a:solidFill>
                <a:latin typeface="Arial"/>
                <a:cs typeface="Arial"/>
              </a:rPr>
              <a:t>řešení</a:t>
            </a:r>
            <a:endParaRPr lang="cs-CZ" sz="3200" dirty="0" smtClean="0">
              <a:latin typeface="Arial"/>
              <a:cs typeface="Arial"/>
            </a:endParaRPr>
          </a:p>
          <a:p>
            <a:pPr marL="12700" indent="360680">
              <a:lnSpc>
                <a:spcPts val="3700"/>
              </a:lnSpc>
            </a:pPr>
            <a:r>
              <a:rPr lang="cs-CZ" sz="3200" dirty="0" smtClean="0">
                <a:solidFill>
                  <a:srgbClr val="FFFFFF"/>
                </a:solidFill>
                <a:latin typeface="Arial"/>
                <a:cs typeface="Arial"/>
              </a:rPr>
              <a:t>různých rozhodovacích úloh</a:t>
            </a:r>
            <a:endParaRPr lang="cs-CZ" sz="320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lang="cs-CZ" sz="3200" dirty="0" smtClean="0">
                <a:solidFill>
                  <a:srgbClr val="FFFFFF"/>
                </a:solidFill>
                <a:latin typeface="Arial"/>
                <a:cs typeface="Arial"/>
              </a:rPr>
              <a:t>Členění</a:t>
            </a:r>
            <a:endParaRPr lang="cs-CZ" sz="3200" dirty="0" smtClean="0">
              <a:latin typeface="Arial"/>
              <a:cs typeface="Arial"/>
            </a:endParaRPr>
          </a:p>
          <a:p>
            <a:pPr marL="995680" indent="-584200">
              <a:lnSpc>
                <a:spcPts val="3245"/>
              </a:lnSpc>
              <a:spcBef>
                <a:spcPts val="1170"/>
              </a:spcBef>
              <a:buClr>
                <a:srgbClr val="FFFFFF"/>
              </a:buClr>
              <a:buFont typeface="Arial"/>
              <a:buChar char="•"/>
              <a:tabLst>
                <a:tab pos="996315" algn="l"/>
              </a:tabLst>
            </a:pP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Pro řízení podnikatelského procesu, o jehož</a:t>
            </a:r>
            <a:endParaRPr lang="cs-CZ" sz="2800" dirty="0" smtClean="0">
              <a:latin typeface="Arial"/>
              <a:cs typeface="Arial"/>
            </a:endParaRPr>
          </a:p>
          <a:p>
            <a:pPr marL="995680">
              <a:lnSpc>
                <a:spcPts val="3245"/>
              </a:lnSpc>
            </a:pP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základních parametrech již bylo rozhodnuto (NÚ)</a:t>
            </a:r>
            <a:endParaRPr lang="cs-CZ" sz="2800" dirty="0" smtClean="0">
              <a:latin typeface="Arial"/>
              <a:cs typeface="Arial"/>
            </a:endParaRPr>
          </a:p>
          <a:p>
            <a:pPr marL="995680" indent="-584200">
              <a:lnSpc>
                <a:spcPct val="100000"/>
              </a:lnSpc>
              <a:spcBef>
                <a:spcPts val="865"/>
              </a:spcBef>
              <a:buClr>
                <a:srgbClr val="FFFFFF"/>
              </a:buClr>
              <a:buFont typeface="Arial"/>
              <a:buChar char="•"/>
              <a:tabLst>
                <a:tab pos="996315" algn="l"/>
              </a:tabLst>
            </a:pP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Pro rozhodování o budoucích variantách</a:t>
            </a:r>
            <a:endParaRPr lang="cs-CZ"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889603"/>
          </a:xfrm>
          <a:prstGeom prst="rect">
            <a:avLst/>
          </a:prstGeom>
        </p:spPr>
        <p:txBody>
          <a:bodyPr vert="horz" wrap="square" lIns="0" tIns="27139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Oportunitní náklady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7106" y="1808378"/>
            <a:ext cx="8658860" cy="312906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0520" marR="181610" indent="-337820">
              <a:lnSpc>
                <a:spcPts val="2680"/>
              </a:lnSpc>
              <a:buClr>
                <a:srgbClr val="FFFFFF"/>
              </a:buClr>
              <a:buFont typeface="Times New Roman"/>
              <a:buChar char="•"/>
              <a:tabLst>
                <a:tab pos="35115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Konkrétní výdej majetku za účelem </a:t>
            </a:r>
            <a:r>
              <a:rPr sz="2800" dirty="0" err="1">
                <a:solidFill>
                  <a:srgbClr val="FFFFFF"/>
                </a:solidFill>
                <a:latin typeface="Arial"/>
                <a:cs typeface="Arial"/>
              </a:rPr>
              <a:t>jeho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hodnocení</a:t>
            </a:r>
            <a:r>
              <a:rPr sz="28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v jedné </a:t>
            </a:r>
            <a:r>
              <a:rPr sz="2800" dirty="0" err="1">
                <a:solidFill>
                  <a:srgbClr val="FFFFFF"/>
                </a:solidFill>
                <a:latin typeface="Arial"/>
                <a:cs typeface="Arial"/>
              </a:rPr>
              <a:t>podnikatelské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aktivit</a:t>
            </a: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28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 err="1">
                <a:solidFill>
                  <a:srgbClr val="FFFFFF"/>
                </a:solidFill>
                <a:latin typeface="Arial"/>
                <a:cs typeface="Arial"/>
              </a:rPr>
              <a:t>znemožňuje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jeho</a:t>
            </a: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využití</a:t>
            </a:r>
            <a:r>
              <a:rPr sz="28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jiným, </a:t>
            </a:r>
            <a:r>
              <a:rPr sz="2800" dirty="0" err="1">
                <a:solidFill>
                  <a:srgbClr val="FFFFFF"/>
                </a:solidFill>
                <a:latin typeface="Arial"/>
                <a:cs typeface="Arial"/>
              </a:rPr>
              <a:t>alternativním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zp</a:t>
            </a: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sobem</a:t>
            </a:r>
            <a:endParaRPr sz="2800" dirty="0">
              <a:latin typeface="Arial"/>
              <a:cs typeface="Arial"/>
            </a:endParaRPr>
          </a:p>
          <a:p>
            <a:pPr marL="350520" indent="-337820">
              <a:lnSpc>
                <a:spcPts val="2780"/>
              </a:lnSpc>
              <a:spcBef>
                <a:spcPts val="1145"/>
              </a:spcBef>
              <a:buClr>
                <a:srgbClr val="FFFFFF"/>
              </a:buClr>
              <a:buFont typeface="Times New Roman"/>
              <a:buChar char="•"/>
              <a:tabLst>
                <a:tab pos="351155" algn="l"/>
              </a:tabLst>
            </a:pPr>
            <a:r>
              <a:rPr sz="2800" b="1" dirty="0">
                <a:solidFill>
                  <a:srgbClr val="FFFFFF"/>
                </a:solidFill>
                <a:latin typeface="Arial"/>
                <a:cs typeface="Arial"/>
              </a:rPr>
              <a:t>"Ušlé" výnosy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, o které se podnik připravuje tím, </a:t>
            </a:r>
            <a:r>
              <a:rPr sz="2800" dirty="0" err="1">
                <a:solidFill>
                  <a:srgbClr val="FFFFFF"/>
                </a:solidFill>
                <a:latin typeface="Arial"/>
                <a:cs typeface="Arial"/>
              </a:rPr>
              <a:t>že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určitou</a:t>
            </a: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alternativu</a:t>
            </a:r>
            <a:r>
              <a:rPr sz="28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dalšího rozvoje neuskutečňuje</a:t>
            </a:r>
            <a:endParaRPr sz="2800" dirty="0">
              <a:latin typeface="Arial"/>
              <a:cs typeface="Arial"/>
            </a:endParaRPr>
          </a:p>
          <a:p>
            <a:pPr marL="350520" marR="5080" indent="-337820">
              <a:lnSpc>
                <a:spcPts val="2680"/>
              </a:lnSpc>
              <a:spcBef>
                <a:spcPts val="1460"/>
              </a:spcBef>
              <a:buClr>
                <a:srgbClr val="FFFFFF"/>
              </a:buClr>
              <a:buFont typeface="Times New Roman"/>
              <a:buChar char="•"/>
              <a:tabLst>
                <a:tab pos="35115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Oportunitní výnosy představují náklady, kterým se podnik tím, že určitou alternativu dalšího vývoje neuskutečňuje, vyhýbá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101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25" dirty="0"/>
              <a:t>Náklady</a:t>
            </a:r>
            <a:r>
              <a:rPr spc="-5" dirty="0"/>
              <a:t> </a:t>
            </a:r>
            <a:r>
              <a:rPr spc="-15" dirty="0"/>
              <a:t>v</a:t>
            </a:r>
            <a:r>
              <a:rPr spc="-25" dirty="0"/>
              <a:t>ázané</a:t>
            </a:r>
            <a:r>
              <a:rPr spc="10" dirty="0"/>
              <a:t> </a:t>
            </a:r>
            <a:r>
              <a:rPr spc="-20" dirty="0"/>
              <a:t>k</a:t>
            </a:r>
            <a:r>
              <a:rPr spc="-5" dirty="0"/>
              <a:t> </a:t>
            </a:r>
            <a:r>
              <a:rPr spc="-20" dirty="0"/>
              <a:t>rozhodnutí</a:t>
            </a:r>
          </a:p>
        </p:txBody>
      </p:sp>
      <p:sp>
        <p:nvSpPr>
          <p:cNvPr id="3" name="object 3"/>
          <p:cNvSpPr/>
          <p:nvPr/>
        </p:nvSpPr>
        <p:spPr>
          <a:xfrm>
            <a:off x="4700656" y="3273409"/>
            <a:ext cx="2127250" cy="3093085"/>
          </a:xfrm>
          <a:custGeom>
            <a:avLst/>
            <a:gdLst/>
            <a:ahLst/>
            <a:cxnLst/>
            <a:rect l="l" t="t" r="r" b="b"/>
            <a:pathLst>
              <a:path w="2127250" h="3093085">
                <a:moveTo>
                  <a:pt x="0" y="3092470"/>
                </a:moveTo>
                <a:lnTo>
                  <a:pt x="2127254" y="3092470"/>
                </a:lnTo>
                <a:lnTo>
                  <a:pt x="2127254" y="0"/>
                </a:lnTo>
                <a:lnTo>
                  <a:pt x="0" y="0"/>
                </a:lnTo>
                <a:lnTo>
                  <a:pt x="0" y="3092470"/>
                </a:lnTo>
                <a:close/>
              </a:path>
            </a:pathLst>
          </a:custGeom>
          <a:solidFill>
            <a:srgbClr val="7878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700656" y="3273409"/>
            <a:ext cx="2127250" cy="3093085"/>
          </a:xfrm>
          <a:custGeom>
            <a:avLst/>
            <a:gdLst/>
            <a:ahLst/>
            <a:cxnLst/>
            <a:rect l="l" t="t" r="r" b="b"/>
            <a:pathLst>
              <a:path w="2127250" h="3093085">
                <a:moveTo>
                  <a:pt x="0" y="3092470"/>
                </a:moveTo>
                <a:lnTo>
                  <a:pt x="2127254" y="3092470"/>
                </a:lnTo>
                <a:lnTo>
                  <a:pt x="2127254" y="0"/>
                </a:lnTo>
                <a:lnTo>
                  <a:pt x="0" y="0"/>
                </a:lnTo>
                <a:lnTo>
                  <a:pt x="0" y="3092470"/>
                </a:lnTo>
                <a:close/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9259" y="4048134"/>
            <a:ext cx="8698230" cy="387350"/>
          </a:xfrm>
          <a:custGeom>
            <a:avLst/>
            <a:gdLst/>
            <a:ahLst/>
            <a:cxnLst/>
            <a:rect l="l" t="t" r="r" b="b"/>
            <a:pathLst>
              <a:path w="8698230" h="387350">
                <a:moveTo>
                  <a:pt x="0" y="387345"/>
                </a:moveTo>
                <a:lnTo>
                  <a:pt x="8697864" y="387345"/>
                </a:lnTo>
                <a:lnTo>
                  <a:pt x="8697864" y="0"/>
                </a:lnTo>
                <a:lnTo>
                  <a:pt x="0" y="0"/>
                </a:lnTo>
                <a:lnTo>
                  <a:pt x="0" y="387345"/>
                </a:lnTo>
                <a:close/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26796" y="4142630"/>
            <a:ext cx="54737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100</a:t>
            </a:r>
            <a:r>
              <a:rPr sz="16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600" spc="-15" dirty="0">
                <a:solidFill>
                  <a:srgbClr val="FFFFFF"/>
                </a:solidFill>
                <a:latin typeface="Times New Roman"/>
                <a:cs typeface="Times New Roman"/>
              </a:rPr>
              <a:t>%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49259" y="4432304"/>
            <a:ext cx="8698230" cy="387350"/>
          </a:xfrm>
          <a:custGeom>
            <a:avLst/>
            <a:gdLst/>
            <a:ahLst/>
            <a:cxnLst/>
            <a:rect l="l" t="t" r="r" b="b"/>
            <a:pathLst>
              <a:path w="8698230" h="387350">
                <a:moveTo>
                  <a:pt x="0" y="387345"/>
                </a:moveTo>
                <a:lnTo>
                  <a:pt x="8697864" y="387345"/>
                </a:lnTo>
                <a:lnTo>
                  <a:pt x="8697864" y="0"/>
                </a:lnTo>
                <a:lnTo>
                  <a:pt x="0" y="0"/>
                </a:lnTo>
                <a:lnTo>
                  <a:pt x="0" y="387345"/>
                </a:lnTo>
                <a:close/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26796" y="4526932"/>
            <a:ext cx="44704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80</a:t>
            </a:r>
            <a:r>
              <a:rPr sz="1600" spc="-15" dirty="0">
                <a:solidFill>
                  <a:srgbClr val="FFFFFF"/>
                </a:solidFill>
                <a:latin typeface="Times New Roman"/>
                <a:cs typeface="Times New Roman"/>
              </a:rPr>
              <a:t> %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449259" y="4819650"/>
            <a:ext cx="8698230" cy="387350"/>
          </a:xfrm>
          <a:custGeom>
            <a:avLst/>
            <a:gdLst/>
            <a:ahLst/>
            <a:cxnLst/>
            <a:rect l="l" t="t" r="r" b="b"/>
            <a:pathLst>
              <a:path w="8698230" h="387350">
                <a:moveTo>
                  <a:pt x="0" y="387345"/>
                </a:moveTo>
                <a:lnTo>
                  <a:pt x="8697864" y="387345"/>
                </a:lnTo>
                <a:lnTo>
                  <a:pt x="8697864" y="0"/>
                </a:lnTo>
                <a:lnTo>
                  <a:pt x="0" y="0"/>
                </a:lnTo>
                <a:lnTo>
                  <a:pt x="0" y="387345"/>
                </a:lnTo>
                <a:close/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26796" y="4914410"/>
            <a:ext cx="44704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60</a:t>
            </a:r>
            <a:r>
              <a:rPr sz="1600" spc="-15" dirty="0">
                <a:solidFill>
                  <a:srgbClr val="FFFFFF"/>
                </a:solidFill>
                <a:latin typeface="Times New Roman"/>
                <a:cs typeface="Times New Roman"/>
              </a:rPr>
              <a:t> %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49259" y="5205353"/>
            <a:ext cx="8698230" cy="387350"/>
          </a:xfrm>
          <a:custGeom>
            <a:avLst/>
            <a:gdLst/>
            <a:ahLst/>
            <a:cxnLst/>
            <a:rect l="l" t="t" r="r" b="b"/>
            <a:pathLst>
              <a:path w="8698230" h="387350">
                <a:moveTo>
                  <a:pt x="0" y="387345"/>
                </a:moveTo>
                <a:lnTo>
                  <a:pt x="8697864" y="387345"/>
                </a:lnTo>
                <a:lnTo>
                  <a:pt x="8697864" y="0"/>
                </a:lnTo>
                <a:lnTo>
                  <a:pt x="0" y="0"/>
                </a:lnTo>
                <a:lnTo>
                  <a:pt x="0" y="387345"/>
                </a:lnTo>
                <a:close/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26796" y="5300236"/>
            <a:ext cx="44704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40</a:t>
            </a:r>
            <a:r>
              <a:rPr sz="1600" spc="-15" dirty="0">
                <a:solidFill>
                  <a:srgbClr val="FFFFFF"/>
                </a:solidFill>
                <a:latin typeface="Times New Roman"/>
                <a:cs typeface="Times New Roman"/>
              </a:rPr>
              <a:t> %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49259" y="5592699"/>
            <a:ext cx="8698230" cy="387350"/>
          </a:xfrm>
          <a:custGeom>
            <a:avLst/>
            <a:gdLst/>
            <a:ahLst/>
            <a:cxnLst/>
            <a:rect l="l" t="t" r="r" b="b"/>
            <a:pathLst>
              <a:path w="8698230" h="387350">
                <a:moveTo>
                  <a:pt x="0" y="387345"/>
                </a:moveTo>
                <a:lnTo>
                  <a:pt x="8697864" y="387345"/>
                </a:lnTo>
                <a:lnTo>
                  <a:pt x="8697864" y="0"/>
                </a:lnTo>
                <a:lnTo>
                  <a:pt x="0" y="0"/>
                </a:lnTo>
                <a:lnTo>
                  <a:pt x="0" y="387345"/>
                </a:lnTo>
                <a:close/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26796" y="5687586"/>
            <a:ext cx="44704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20</a:t>
            </a:r>
            <a:r>
              <a:rPr sz="1600" spc="-15" dirty="0">
                <a:solidFill>
                  <a:srgbClr val="FFFFFF"/>
                </a:solidFill>
                <a:latin typeface="Times New Roman"/>
                <a:cs typeface="Times New Roman"/>
              </a:rPr>
              <a:t> %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49259" y="5980115"/>
            <a:ext cx="8698230" cy="387350"/>
          </a:xfrm>
          <a:custGeom>
            <a:avLst/>
            <a:gdLst/>
            <a:ahLst/>
            <a:cxnLst/>
            <a:rect l="l" t="t" r="r" b="b"/>
            <a:pathLst>
              <a:path w="8698230" h="387350">
                <a:moveTo>
                  <a:pt x="0" y="387345"/>
                </a:moveTo>
                <a:lnTo>
                  <a:pt x="8697864" y="387345"/>
                </a:lnTo>
                <a:lnTo>
                  <a:pt x="8697864" y="0"/>
                </a:lnTo>
                <a:lnTo>
                  <a:pt x="0" y="0"/>
                </a:lnTo>
                <a:lnTo>
                  <a:pt x="0" y="387345"/>
                </a:lnTo>
                <a:close/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26796" y="6075064"/>
            <a:ext cx="34544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spc="-10" dirty="0">
                <a:solidFill>
                  <a:srgbClr val="FFFFFF"/>
                </a:solidFill>
                <a:latin typeface="Times New Roman"/>
                <a:cs typeface="Times New Roman"/>
              </a:rPr>
              <a:t>0</a:t>
            </a:r>
            <a:r>
              <a:rPr sz="1600" spc="-15" dirty="0">
                <a:solidFill>
                  <a:srgbClr val="FFFFFF"/>
                </a:solidFill>
                <a:latin typeface="Times New Roman"/>
                <a:cs typeface="Times New Roman"/>
              </a:rPr>
              <a:t> %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71498" y="4185750"/>
            <a:ext cx="166116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Nákl</a:t>
            </a:r>
            <a:r>
              <a:rPr sz="1800" spc="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dy</a:t>
            </a:r>
            <a:r>
              <a:rPr sz="18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vá</a:t>
            </a:r>
            <a:r>
              <a:rPr sz="1800" spc="5" dirty="0">
                <a:solidFill>
                  <a:srgbClr val="FFFFFF"/>
                </a:solidFill>
                <a:latin typeface="Times New Roman"/>
                <a:cs typeface="Times New Roman"/>
              </a:rPr>
              <a:t>z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ané</a:t>
            </a:r>
            <a:r>
              <a:rPr sz="18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k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071498" y="4441783"/>
            <a:ext cx="101663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rozhodnutí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484103" y="5729944"/>
            <a:ext cx="109601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210" dirty="0">
                <a:solidFill>
                  <a:srgbClr val="FFFFFF"/>
                </a:solidFill>
                <a:latin typeface="Times New Roman"/>
                <a:cs typeface="Times New Roman"/>
              </a:rPr>
              <a:t>V</a:t>
            </a:r>
            <a:r>
              <a:rPr sz="1800" spc="20" dirty="0">
                <a:solidFill>
                  <a:srgbClr val="FFFFFF"/>
                </a:solidFill>
                <a:latin typeface="Times New Roman"/>
                <a:cs typeface="Times New Roman"/>
              </a:rPr>
              <a:t>y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na</a:t>
            </a:r>
            <a:r>
              <a:rPr sz="1800" spc="5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ož</a:t>
            </a:r>
            <a:r>
              <a:rPr sz="1800" spc="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né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484103" y="5985977"/>
            <a:ext cx="75057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nák</a:t>
            </a:r>
            <a:r>
              <a:rPr sz="1800" spc="5" dirty="0">
                <a:solidFill>
                  <a:srgbClr val="FFFFFF"/>
                </a:solidFill>
                <a:latin typeface="Times New Roman"/>
                <a:cs typeface="Times New Roman"/>
              </a:rPr>
              <a:t>l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ady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993904" y="4041769"/>
            <a:ext cx="1905" cy="2329180"/>
          </a:xfrm>
          <a:custGeom>
            <a:avLst/>
            <a:gdLst/>
            <a:ahLst/>
            <a:cxnLst/>
            <a:rect l="l" t="t" r="r" b="b"/>
            <a:pathLst>
              <a:path w="1905" h="2329179">
                <a:moveTo>
                  <a:pt x="0" y="2328870"/>
                </a:moveTo>
                <a:lnTo>
                  <a:pt x="1523" y="0"/>
                </a:lnTo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47676" y="3273406"/>
            <a:ext cx="1542560" cy="774700"/>
          </a:xfrm>
          <a:custGeom>
            <a:avLst/>
            <a:gdLst/>
            <a:ahLst/>
            <a:cxnLst/>
            <a:rect l="l" t="t" r="r" b="b"/>
            <a:pathLst>
              <a:path w="1831975" h="774700">
                <a:moveTo>
                  <a:pt x="0" y="774704"/>
                </a:moveTo>
                <a:lnTo>
                  <a:pt x="1831979" y="774704"/>
                </a:lnTo>
                <a:lnTo>
                  <a:pt x="1831979" y="0"/>
                </a:lnTo>
                <a:lnTo>
                  <a:pt x="0" y="0"/>
                </a:lnTo>
                <a:lnTo>
                  <a:pt x="0" y="774704"/>
                </a:lnTo>
                <a:close/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961446" y="3538418"/>
            <a:ext cx="80137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Nákl</a:t>
            </a:r>
            <a:r>
              <a:rPr sz="1800" spc="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dy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995546" y="3273406"/>
            <a:ext cx="2707005" cy="774700"/>
          </a:xfrm>
          <a:custGeom>
            <a:avLst/>
            <a:gdLst/>
            <a:ahLst/>
            <a:cxnLst/>
            <a:rect l="l" t="t" r="r" b="b"/>
            <a:pathLst>
              <a:path w="2707004" h="774700">
                <a:moveTo>
                  <a:pt x="0" y="774704"/>
                </a:moveTo>
                <a:lnTo>
                  <a:pt x="2706623" y="774704"/>
                </a:lnTo>
                <a:lnTo>
                  <a:pt x="2706623" y="0"/>
                </a:lnTo>
                <a:lnTo>
                  <a:pt x="0" y="0"/>
                </a:lnTo>
                <a:lnTo>
                  <a:pt x="0" y="774704"/>
                </a:lnTo>
                <a:close/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077975" y="3410910"/>
            <a:ext cx="254063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Výzku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,</a:t>
            </a:r>
            <a:r>
              <a:rPr sz="18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vývoj a te</a:t>
            </a:r>
            <a:r>
              <a:rPr sz="1800" spc="5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hni</a:t>
            </a:r>
            <a:r>
              <a:rPr sz="1800" spc="5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ká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602232" y="3666942"/>
            <a:ext cx="148971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přípr</a:t>
            </a:r>
            <a:r>
              <a:rPr sz="1800" spc="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va</a:t>
            </a:r>
            <a:r>
              <a:rPr sz="18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výroby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4700656" y="3273406"/>
            <a:ext cx="2127250" cy="774700"/>
          </a:xfrm>
          <a:custGeom>
            <a:avLst/>
            <a:gdLst/>
            <a:ahLst/>
            <a:cxnLst/>
            <a:rect l="l" t="t" r="r" b="b"/>
            <a:pathLst>
              <a:path w="2127250" h="774700">
                <a:moveTo>
                  <a:pt x="0" y="774704"/>
                </a:moveTo>
                <a:lnTo>
                  <a:pt x="2127254" y="774704"/>
                </a:lnTo>
                <a:lnTo>
                  <a:pt x="2127254" y="0"/>
                </a:lnTo>
                <a:lnTo>
                  <a:pt x="0" y="0"/>
                </a:lnTo>
                <a:lnTo>
                  <a:pt x="0" y="774704"/>
                </a:lnTo>
                <a:close/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4815589" y="3410910"/>
            <a:ext cx="1897380" cy="5207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090"/>
              </a:lnSpc>
            </a:pP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Z</a:t>
            </a:r>
            <a:r>
              <a:rPr sz="1800" spc="5" dirty="0">
                <a:solidFill>
                  <a:srgbClr val="FFFFFF"/>
                </a:solidFill>
                <a:latin typeface="Times New Roman"/>
                <a:cs typeface="Times New Roman"/>
              </a:rPr>
              <a:t>á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sobování,</a:t>
            </a:r>
            <a:r>
              <a:rPr sz="18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výroba,</a:t>
            </a:r>
            <a:endParaRPr sz="1800">
              <a:latin typeface="Times New Roman"/>
              <a:cs typeface="Times New Roman"/>
            </a:endParaRPr>
          </a:p>
          <a:p>
            <a:pPr algn="ctr">
              <a:lnSpc>
                <a:spcPts val="2090"/>
              </a:lnSpc>
            </a:pP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prodej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6826239" y="3273406"/>
            <a:ext cx="2320925" cy="774700"/>
          </a:xfrm>
          <a:custGeom>
            <a:avLst/>
            <a:gdLst/>
            <a:ahLst/>
            <a:cxnLst/>
            <a:rect l="l" t="t" r="r" b="b"/>
            <a:pathLst>
              <a:path w="2320925" h="774700">
                <a:moveTo>
                  <a:pt x="0" y="774704"/>
                </a:moveTo>
                <a:lnTo>
                  <a:pt x="2320933" y="774704"/>
                </a:lnTo>
                <a:lnTo>
                  <a:pt x="2320933" y="0"/>
                </a:lnTo>
                <a:lnTo>
                  <a:pt x="0" y="0"/>
                </a:lnTo>
                <a:lnTo>
                  <a:pt x="0" y="774704"/>
                </a:lnTo>
                <a:close/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904487" y="3538418"/>
            <a:ext cx="1630680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 err="1" smtClean="0">
                <a:solidFill>
                  <a:srgbClr val="FFFFFF"/>
                </a:solidFill>
                <a:latin typeface="Times New Roman"/>
                <a:cs typeface="Times New Roman"/>
              </a:rPr>
              <a:t>Povýrobní</a:t>
            </a:r>
            <a:r>
              <a:rPr sz="1800" spc="-2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1800" spc="5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apa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1995546" y="4048109"/>
            <a:ext cx="7152005" cy="2320925"/>
          </a:xfrm>
          <a:custGeom>
            <a:avLst/>
            <a:gdLst/>
            <a:ahLst/>
            <a:cxnLst/>
            <a:rect l="l" t="t" r="r" b="b"/>
            <a:pathLst>
              <a:path w="7152005" h="2320925">
                <a:moveTo>
                  <a:pt x="0" y="2320936"/>
                </a:moveTo>
                <a:lnTo>
                  <a:pt x="113611" y="2219436"/>
                </a:lnTo>
                <a:lnTo>
                  <a:pt x="227549" y="2118154"/>
                </a:lnTo>
                <a:lnTo>
                  <a:pt x="342139" y="2017307"/>
                </a:lnTo>
                <a:lnTo>
                  <a:pt x="457707" y="1917113"/>
                </a:lnTo>
                <a:lnTo>
                  <a:pt x="574581" y="1817788"/>
                </a:lnTo>
                <a:lnTo>
                  <a:pt x="693085" y="1719552"/>
                </a:lnTo>
                <a:lnTo>
                  <a:pt x="813545" y="1622621"/>
                </a:lnTo>
                <a:lnTo>
                  <a:pt x="936289" y="1527212"/>
                </a:lnTo>
                <a:lnTo>
                  <a:pt x="1061642" y="1433544"/>
                </a:lnTo>
                <a:lnTo>
                  <a:pt x="1189930" y="1341834"/>
                </a:lnTo>
                <a:lnTo>
                  <a:pt x="1321479" y="1252300"/>
                </a:lnTo>
                <a:lnTo>
                  <a:pt x="1456616" y="1165158"/>
                </a:lnTo>
                <a:lnTo>
                  <a:pt x="1595666" y="1080627"/>
                </a:lnTo>
                <a:lnTo>
                  <a:pt x="1738956" y="998924"/>
                </a:lnTo>
                <a:lnTo>
                  <a:pt x="1886812" y="920266"/>
                </a:lnTo>
                <a:lnTo>
                  <a:pt x="2039560" y="844872"/>
                </a:lnTo>
                <a:lnTo>
                  <a:pt x="2197526" y="772959"/>
                </a:lnTo>
                <a:lnTo>
                  <a:pt x="2361036" y="704743"/>
                </a:lnTo>
                <a:lnTo>
                  <a:pt x="2530416" y="640444"/>
                </a:lnTo>
                <a:lnTo>
                  <a:pt x="2705993" y="580278"/>
                </a:lnTo>
                <a:lnTo>
                  <a:pt x="2894296" y="524389"/>
                </a:lnTo>
                <a:lnTo>
                  <a:pt x="3100095" y="472634"/>
                </a:lnTo>
                <a:lnTo>
                  <a:pt x="3321068" y="424796"/>
                </a:lnTo>
                <a:lnTo>
                  <a:pt x="3554897" y="380656"/>
                </a:lnTo>
                <a:lnTo>
                  <a:pt x="3799261" y="339998"/>
                </a:lnTo>
                <a:lnTo>
                  <a:pt x="4051840" y="302603"/>
                </a:lnTo>
                <a:lnTo>
                  <a:pt x="4310317" y="268255"/>
                </a:lnTo>
                <a:lnTo>
                  <a:pt x="4572369" y="236735"/>
                </a:lnTo>
                <a:lnTo>
                  <a:pt x="4835679" y="207828"/>
                </a:lnTo>
                <a:lnTo>
                  <a:pt x="5097926" y="181314"/>
                </a:lnTo>
                <a:lnTo>
                  <a:pt x="5356790" y="156976"/>
                </a:lnTo>
                <a:lnTo>
                  <a:pt x="5609953" y="134598"/>
                </a:lnTo>
                <a:lnTo>
                  <a:pt x="5855094" y="113961"/>
                </a:lnTo>
                <a:lnTo>
                  <a:pt x="6089893" y="94848"/>
                </a:lnTo>
                <a:lnTo>
                  <a:pt x="6312032" y="77042"/>
                </a:lnTo>
                <a:lnTo>
                  <a:pt x="6519190" y="60325"/>
                </a:lnTo>
                <a:lnTo>
                  <a:pt x="6709047" y="44480"/>
                </a:lnTo>
                <a:lnTo>
                  <a:pt x="6879285" y="29289"/>
                </a:lnTo>
                <a:lnTo>
                  <a:pt x="7027583" y="14534"/>
                </a:lnTo>
                <a:lnTo>
                  <a:pt x="7151622" y="0"/>
                </a:lnTo>
              </a:path>
            </a:pathLst>
          </a:custGeom>
          <a:ln w="1908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342375" y="4623185"/>
            <a:ext cx="199390" cy="390525"/>
          </a:xfrm>
          <a:custGeom>
            <a:avLst/>
            <a:gdLst/>
            <a:ahLst/>
            <a:cxnLst/>
            <a:rect l="l" t="t" r="r" b="b"/>
            <a:pathLst>
              <a:path w="199389" h="390525">
                <a:moveTo>
                  <a:pt x="159548" y="324789"/>
                </a:moveTo>
                <a:lnTo>
                  <a:pt x="131216" y="338958"/>
                </a:lnTo>
                <a:lnTo>
                  <a:pt x="199278" y="390143"/>
                </a:lnTo>
                <a:lnTo>
                  <a:pt x="199278" y="336160"/>
                </a:lnTo>
                <a:lnTo>
                  <a:pt x="165232" y="336160"/>
                </a:lnTo>
                <a:lnTo>
                  <a:pt x="159548" y="324789"/>
                </a:lnTo>
                <a:close/>
              </a:path>
              <a:path w="199389" h="390525">
                <a:moveTo>
                  <a:pt x="170972" y="319075"/>
                </a:moveTo>
                <a:lnTo>
                  <a:pt x="159548" y="324789"/>
                </a:lnTo>
                <a:lnTo>
                  <a:pt x="165232" y="336160"/>
                </a:lnTo>
                <a:lnTo>
                  <a:pt x="176662" y="330445"/>
                </a:lnTo>
                <a:lnTo>
                  <a:pt x="170972" y="319075"/>
                </a:lnTo>
                <a:close/>
              </a:path>
              <a:path w="199389" h="390525">
                <a:moveTo>
                  <a:pt x="199278" y="304918"/>
                </a:moveTo>
                <a:lnTo>
                  <a:pt x="170972" y="319075"/>
                </a:lnTo>
                <a:lnTo>
                  <a:pt x="176662" y="330445"/>
                </a:lnTo>
                <a:lnTo>
                  <a:pt x="165232" y="336160"/>
                </a:lnTo>
                <a:lnTo>
                  <a:pt x="199278" y="336160"/>
                </a:lnTo>
                <a:lnTo>
                  <a:pt x="199278" y="304918"/>
                </a:lnTo>
                <a:close/>
              </a:path>
              <a:path w="199389" h="390525">
                <a:moveTo>
                  <a:pt x="11308" y="0"/>
                </a:moveTo>
                <a:lnTo>
                  <a:pt x="0" y="5583"/>
                </a:lnTo>
                <a:lnTo>
                  <a:pt x="159548" y="324789"/>
                </a:lnTo>
                <a:lnTo>
                  <a:pt x="170972" y="319075"/>
                </a:lnTo>
                <a:lnTo>
                  <a:pt x="113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015093" y="4814828"/>
            <a:ext cx="595630" cy="786765"/>
          </a:xfrm>
          <a:custGeom>
            <a:avLst/>
            <a:gdLst/>
            <a:ahLst/>
            <a:cxnLst/>
            <a:rect l="l" t="t" r="r" b="b"/>
            <a:pathLst>
              <a:path w="595629" h="786764">
                <a:moveTo>
                  <a:pt x="51081" y="57000"/>
                </a:moveTo>
                <a:lnTo>
                  <a:pt x="40892" y="64683"/>
                </a:lnTo>
                <a:lnTo>
                  <a:pt x="585612" y="786502"/>
                </a:lnTo>
                <a:lnTo>
                  <a:pt x="595640" y="778882"/>
                </a:lnTo>
                <a:lnTo>
                  <a:pt x="51081" y="57000"/>
                </a:lnTo>
                <a:close/>
              </a:path>
              <a:path w="595629" h="786764">
                <a:moveTo>
                  <a:pt x="0" y="0"/>
                </a:moveTo>
                <a:lnTo>
                  <a:pt x="15514" y="83819"/>
                </a:lnTo>
                <a:lnTo>
                  <a:pt x="40892" y="64683"/>
                </a:lnTo>
                <a:lnTo>
                  <a:pt x="33284" y="54601"/>
                </a:lnTo>
                <a:lnTo>
                  <a:pt x="43433" y="46862"/>
                </a:lnTo>
                <a:lnTo>
                  <a:pt x="64526" y="46862"/>
                </a:lnTo>
                <a:lnTo>
                  <a:pt x="76321" y="37968"/>
                </a:lnTo>
                <a:lnTo>
                  <a:pt x="0" y="0"/>
                </a:lnTo>
                <a:close/>
              </a:path>
              <a:path w="595629" h="786764">
                <a:moveTo>
                  <a:pt x="43433" y="46862"/>
                </a:moveTo>
                <a:lnTo>
                  <a:pt x="33284" y="54601"/>
                </a:lnTo>
                <a:lnTo>
                  <a:pt x="40892" y="64683"/>
                </a:lnTo>
                <a:lnTo>
                  <a:pt x="51081" y="57000"/>
                </a:lnTo>
                <a:lnTo>
                  <a:pt x="43433" y="46862"/>
                </a:lnTo>
                <a:close/>
              </a:path>
              <a:path w="595629" h="786764">
                <a:moveTo>
                  <a:pt x="64526" y="46862"/>
                </a:moveTo>
                <a:lnTo>
                  <a:pt x="43433" y="46862"/>
                </a:lnTo>
                <a:lnTo>
                  <a:pt x="51081" y="57000"/>
                </a:lnTo>
                <a:lnTo>
                  <a:pt x="64526" y="46862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1241862" y="2587740"/>
            <a:ext cx="1893570" cy="6153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3025" marR="5080" indent="-60960">
              <a:lnSpc>
                <a:spcPts val="2450"/>
              </a:lnSpc>
            </a:pPr>
            <a:r>
              <a:rPr sz="2200" spc="-15" dirty="0">
                <a:solidFill>
                  <a:srgbClr val="FFFFFF"/>
                </a:solidFill>
                <a:latin typeface="Times New Roman"/>
                <a:cs typeface="Times New Roman"/>
              </a:rPr>
              <a:t>Etapy</a:t>
            </a:r>
            <a:r>
              <a:rPr sz="2200" spc="-10" dirty="0">
                <a:solidFill>
                  <a:srgbClr val="FFFFFF"/>
                </a:solidFill>
                <a:latin typeface="Times New Roman"/>
                <a:cs typeface="Times New Roman"/>
              </a:rPr>
              <a:t> celkovéh</a:t>
            </a:r>
            <a:r>
              <a:rPr sz="2200" spc="-15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2200" spc="-10" dirty="0">
                <a:solidFill>
                  <a:srgbClr val="FFFFFF"/>
                </a:solidFill>
                <a:latin typeface="Times New Roman"/>
                <a:cs typeface="Times New Roman"/>
              </a:rPr>
              <a:t> životního</a:t>
            </a:r>
            <a:r>
              <a:rPr sz="22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Times New Roman"/>
                <a:cs typeface="Times New Roman"/>
              </a:rPr>
              <a:t>c</a:t>
            </a:r>
            <a:r>
              <a:rPr sz="2200" spc="-5" dirty="0">
                <a:solidFill>
                  <a:srgbClr val="FFFFFF"/>
                </a:solidFill>
                <a:latin typeface="Times New Roman"/>
                <a:cs typeface="Times New Roman"/>
              </a:rPr>
              <a:t>y</a:t>
            </a:r>
            <a:r>
              <a:rPr sz="2200" spc="-10" dirty="0">
                <a:solidFill>
                  <a:srgbClr val="FFFFFF"/>
                </a:solidFill>
                <a:latin typeface="Times New Roman"/>
                <a:cs typeface="Times New Roman"/>
              </a:rPr>
              <a:t>klu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789424" y="2639257"/>
            <a:ext cx="1757680" cy="5105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80645">
              <a:lnSpc>
                <a:spcPts val="2020"/>
              </a:lnSpc>
            </a:pPr>
            <a:r>
              <a:rPr sz="1800" spc="-60" dirty="0">
                <a:solidFill>
                  <a:srgbClr val="FFFFFF"/>
                </a:solidFill>
                <a:latin typeface="Times New Roman"/>
                <a:cs typeface="Times New Roman"/>
              </a:rPr>
              <a:t>T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radi</a:t>
            </a:r>
            <a:r>
              <a:rPr sz="1800" spc="5" dirty="0">
                <a:solidFill>
                  <a:srgbClr val="FFFFFF"/>
                </a:solidFill>
                <a:latin typeface="Times New Roman"/>
                <a:cs typeface="Times New Roman"/>
              </a:rPr>
              <a:t>č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ní</a:t>
            </a:r>
            <a:r>
              <a:rPr sz="18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před</a:t>
            </a:r>
            <a:r>
              <a:rPr sz="1800" spc="-10" dirty="0">
                <a:solidFill>
                  <a:srgbClr val="FFFFFF"/>
                </a:solidFill>
                <a:latin typeface="Times New Roman"/>
                <a:cs typeface="Times New Roman"/>
              </a:rPr>
              <a:t>m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ět úč</a:t>
            </a:r>
            <a:r>
              <a:rPr sz="1800" spc="5" dirty="0">
                <a:solidFill>
                  <a:srgbClr val="FFFFFF"/>
                </a:solidFill>
                <a:latin typeface="Times New Roman"/>
                <a:cs typeface="Times New Roman"/>
              </a:rPr>
              <a:t>e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tn</a:t>
            </a:r>
            <a:r>
              <a:rPr sz="1800" spc="5" dirty="0">
                <a:solidFill>
                  <a:srgbClr val="FFFFFF"/>
                </a:solidFill>
                <a:latin typeface="Times New Roman"/>
                <a:cs typeface="Times New Roman"/>
              </a:rPr>
              <a:t>í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ho</a:t>
            </a:r>
            <a:r>
              <a:rPr sz="18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zobra</a:t>
            </a:r>
            <a:r>
              <a:rPr sz="1800" spc="5" dirty="0">
                <a:solidFill>
                  <a:srgbClr val="FFFFFF"/>
                </a:solidFill>
                <a:latin typeface="Times New Roman"/>
                <a:cs typeface="Times New Roman"/>
              </a:rPr>
              <a:t>z</a:t>
            </a:r>
            <a:r>
              <a:rPr sz="1800" dirty="0">
                <a:solidFill>
                  <a:srgbClr val="FFFFFF"/>
                </a:solidFill>
                <a:latin typeface="Times New Roman"/>
                <a:cs typeface="Times New Roman"/>
              </a:rPr>
              <a:t>ení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449259" y="2308287"/>
            <a:ext cx="8698230" cy="967105"/>
          </a:xfrm>
          <a:custGeom>
            <a:avLst/>
            <a:gdLst/>
            <a:ahLst/>
            <a:cxnLst/>
            <a:rect l="l" t="t" r="r" b="b"/>
            <a:pathLst>
              <a:path w="8698230" h="967104">
                <a:moveTo>
                  <a:pt x="0" y="966789"/>
                </a:moveTo>
                <a:lnTo>
                  <a:pt x="8697864" y="966789"/>
                </a:lnTo>
                <a:lnTo>
                  <a:pt x="8697864" y="0"/>
                </a:lnTo>
                <a:lnTo>
                  <a:pt x="0" y="0"/>
                </a:lnTo>
                <a:lnTo>
                  <a:pt x="0" y="966789"/>
                </a:lnTo>
                <a:close/>
              </a:path>
            </a:pathLst>
          </a:custGeom>
          <a:ln w="93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1995546" y="4048109"/>
            <a:ext cx="7152005" cy="2320925"/>
          </a:xfrm>
          <a:custGeom>
            <a:avLst/>
            <a:gdLst/>
            <a:ahLst/>
            <a:cxnLst/>
            <a:rect l="l" t="t" r="r" b="b"/>
            <a:pathLst>
              <a:path w="7152005" h="2320925">
                <a:moveTo>
                  <a:pt x="0" y="2320936"/>
                </a:moveTo>
                <a:lnTo>
                  <a:pt x="181161" y="2313655"/>
                </a:lnTo>
                <a:lnTo>
                  <a:pt x="362069" y="2306193"/>
                </a:lnTo>
                <a:lnTo>
                  <a:pt x="542470" y="2298369"/>
                </a:lnTo>
                <a:lnTo>
                  <a:pt x="722110" y="2290001"/>
                </a:lnTo>
                <a:lnTo>
                  <a:pt x="900735" y="2280908"/>
                </a:lnTo>
                <a:lnTo>
                  <a:pt x="1078093" y="2270908"/>
                </a:lnTo>
                <a:lnTo>
                  <a:pt x="1253929" y="2259820"/>
                </a:lnTo>
                <a:lnTo>
                  <a:pt x="1427989" y="2247463"/>
                </a:lnTo>
                <a:lnTo>
                  <a:pt x="1600020" y="2233654"/>
                </a:lnTo>
                <a:lnTo>
                  <a:pt x="1769768" y="2218213"/>
                </a:lnTo>
                <a:lnTo>
                  <a:pt x="1936979" y="2200959"/>
                </a:lnTo>
                <a:lnTo>
                  <a:pt x="2101400" y="2181708"/>
                </a:lnTo>
                <a:lnTo>
                  <a:pt x="2262777" y="2160281"/>
                </a:lnTo>
                <a:lnTo>
                  <a:pt x="2420857" y="2136496"/>
                </a:lnTo>
                <a:lnTo>
                  <a:pt x="2575385" y="2110171"/>
                </a:lnTo>
                <a:lnTo>
                  <a:pt x="2726108" y="2081125"/>
                </a:lnTo>
                <a:lnTo>
                  <a:pt x="2872772" y="2049177"/>
                </a:lnTo>
                <a:lnTo>
                  <a:pt x="3015123" y="2014144"/>
                </a:lnTo>
                <a:lnTo>
                  <a:pt x="3152909" y="1975846"/>
                </a:lnTo>
                <a:lnTo>
                  <a:pt x="3285874" y="1934102"/>
                </a:lnTo>
                <a:lnTo>
                  <a:pt x="3413051" y="1887315"/>
                </a:lnTo>
                <a:lnTo>
                  <a:pt x="3533969" y="1834410"/>
                </a:lnTo>
                <a:lnTo>
                  <a:pt x="3649134" y="1776041"/>
                </a:lnTo>
                <a:lnTo>
                  <a:pt x="3759055" y="1712860"/>
                </a:lnTo>
                <a:lnTo>
                  <a:pt x="3864239" y="1645520"/>
                </a:lnTo>
                <a:lnTo>
                  <a:pt x="3965194" y="1574674"/>
                </a:lnTo>
                <a:lnTo>
                  <a:pt x="4062427" y="1500974"/>
                </a:lnTo>
                <a:lnTo>
                  <a:pt x="4156446" y="1425074"/>
                </a:lnTo>
                <a:lnTo>
                  <a:pt x="4247758" y="1347627"/>
                </a:lnTo>
                <a:lnTo>
                  <a:pt x="4336871" y="1269285"/>
                </a:lnTo>
                <a:lnTo>
                  <a:pt x="4424292" y="1190701"/>
                </a:lnTo>
                <a:lnTo>
                  <a:pt x="4510529" y="1112528"/>
                </a:lnTo>
                <a:lnTo>
                  <a:pt x="4596089" y="1035419"/>
                </a:lnTo>
                <a:lnTo>
                  <a:pt x="4681481" y="960026"/>
                </a:lnTo>
                <a:lnTo>
                  <a:pt x="4767211" y="887003"/>
                </a:lnTo>
                <a:lnTo>
                  <a:pt x="4853787" y="817002"/>
                </a:lnTo>
                <a:lnTo>
                  <a:pt x="4941717" y="750676"/>
                </a:lnTo>
                <a:lnTo>
                  <a:pt x="5031508" y="688678"/>
                </a:lnTo>
                <a:lnTo>
                  <a:pt x="5123667" y="631661"/>
                </a:lnTo>
                <a:lnTo>
                  <a:pt x="5218703" y="580278"/>
                </a:lnTo>
                <a:lnTo>
                  <a:pt x="5315359" y="533354"/>
                </a:lnTo>
                <a:lnTo>
                  <a:pt x="5412013" y="489186"/>
                </a:lnTo>
                <a:lnTo>
                  <a:pt x="5508667" y="447627"/>
                </a:lnTo>
                <a:lnTo>
                  <a:pt x="5605319" y="408533"/>
                </a:lnTo>
                <a:lnTo>
                  <a:pt x="5701970" y="371759"/>
                </a:lnTo>
                <a:lnTo>
                  <a:pt x="5798620" y="337160"/>
                </a:lnTo>
                <a:lnTo>
                  <a:pt x="5895268" y="304591"/>
                </a:lnTo>
                <a:lnTo>
                  <a:pt x="5991916" y="273907"/>
                </a:lnTo>
                <a:lnTo>
                  <a:pt x="6088563" y="244963"/>
                </a:lnTo>
                <a:lnTo>
                  <a:pt x="6185208" y="217615"/>
                </a:lnTo>
                <a:lnTo>
                  <a:pt x="6281853" y="191718"/>
                </a:lnTo>
                <a:lnTo>
                  <a:pt x="6378497" y="167125"/>
                </a:lnTo>
                <a:lnTo>
                  <a:pt x="6475140" y="143694"/>
                </a:lnTo>
                <a:lnTo>
                  <a:pt x="6571782" y="121278"/>
                </a:lnTo>
                <a:lnTo>
                  <a:pt x="6668424" y="99733"/>
                </a:lnTo>
                <a:lnTo>
                  <a:pt x="6765065" y="78914"/>
                </a:lnTo>
                <a:lnTo>
                  <a:pt x="6861705" y="58676"/>
                </a:lnTo>
                <a:lnTo>
                  <a:pt x="6958345" y="38875"/>
                </a:lnTo>
                <a:lnTo>
                  <a:pt x="7054984" y="19364"/>
                </a:lnTo>
                <a:lnTo>
                  <a:pt x="7151622" y="0"/>
                </a:lnTo>
              </a:path>
            </a:pathLst>
          </a:custGeom>
          <a:ln w="19080">
            <a:solidFill>
              <a:srgbClr val="FFFFFF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889603"/>
          </a:xfrm>
          <a:prstGeom prst="rect">
            <a:avLst/>
          </a:prstGeom>
        </p:spPr>
        <p:txBody>
          <a:bodyPr vert="horz" wrap="square" lIns="0" tIns="27139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Shrnutí kapitoly 3 I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27106" y="1808378"/>
            <a:ext cx="9029587" cy="49893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2680"/>
              </a:lnSpc>
            </a:pPr>
            <a:r>
              <a:rPr dirty="0" smtClean="0"/>
              <a:t>Nejd</a:t>
            </a:r>
            <a:r>
              <a:rPr lang="cs-CZ" dirty="0" smtClean="0"/>
              <a:t>ů</a:t>
            </a:r>
            <a:r>
              <a:rPr dirty="0" err="1" smtClean="0"/>
              <a:t>ležit</a:t>
            </a:r>
            <a:r>
              <a:rPr lang="cs-CZ" dirty="0" smtClean="0"/>
              <a:t>ě</a:t>
            </a:r>
            <a:r>
              <a:rPr dirty="0" err="1" smtClean="0"/>
              <a:t>jším</a:t>
            </a:r>
            <a:r>
              <a:rPr dirty="0" smtClean="0"/>
              <a:t> </a:t>
            </a:r>
            <a:r>
              <a:rPr dirty="0"/>
              <a:t>rysem odlišujícím manažerské účetnictví od finančního je </a:t>
            </a:r>
            <a:r>
              <a:rPr dirty="0" err="1" smtClean="0"/>
              <a:t>výrazn</a:t>
            </a:r>
            <a:r>
              <a:rPr lang="cs-CZ" dirty="0" smtClean="0"/>
              <a:t>ě</a:t>
            </a:r>
            <a:r>
              <a:rPr dirty="0" smtClean="0"/>
              <a:t> </a:t>
            </a:r>
            <a:r>
              <a:rPr dirty="0"/>
              <a:t>širší spektrum informací o nákladech, které manažeři vyžadují jednak pro řízení podnikatelského procesu,</a:t>
            </a:r>
          </a:p>
          <a:p>
            <a:pPr marL="12700">
              <a:lnSpc>
                <a:spcPts val="2525"/>
              </a:lnSpc>
            </a:pPr>
            <a:r>
              <a:rPr dirty="0"/>
              <a:t>o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jehož základních parametrech bylo již v </a:t>
            </a:r>
            <a:r>
              <a:rPr dirty="0" err="1" smtClean="0"/>
              <a:t>zásad</a:t>
            </a:r>
            <a:r>
              <a:rPr lang="cs-CZ" dirty="0" smtClean="0"/>
              <a:t>ě</a:t>
            </a:r>
            <a:r>
              <a:rPr dirty="0" smtClean="0"/>
              <a:t> </a:t>
            </a:r>
            <a:r>
              <a:rPr dirty="0"/>
              <a:t>rozhodnuto,</a:t>
            </a:r>
          </a:p>
          <a:p>
            <a:pPr marL="12700">
              <a:lnSpc>
                <a:spcPts val="2785"/>
              </a:lnSpc>
            </a:pPr>
            <a:r>
              <a:rPr dirty="0"/>
              <a:t>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jednak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pro rozhodování o jeho budoucích variantách.</a:t>
            </a:r>
          </a:p>
          <a:p>
            <a:pPr marL="12700" marR="87630">
              <a:lnSpc>
                <a:spcPct val="93000"/>
              </a:lnSpc>
              <a:spcBef>
                <a:spcPts val="1390"/>
              </a:spcBef>
            </a:pPr>
            <a:r>
              <a:rPr dirty="0"/>
              <a:t>V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 err="1" smtClean="0"/>
              <a:t>zásad</a:t>
            </a:r>
            <a:r>
              <a:rPr lang="cs-CZ" dirty="0" smtClean="0"/>
              <a:t>ě</a:t>
            </a:r>
            <a:r>
              <a:rPr dirty="0" smtClean="0"/>
              <a:t> </a:t>
            </a:r>
            <a:r>
              <a:rPr dirty="0" err="1"/>
              <a:t>tradičními</a:t>
            </a:r>
            <a:r>
              <a:rPr dirty="0"/>
              <a:t> </a:t>
            </a:r>
            <a:r>
              <a:rPr dirty="0" err="1" smtClean="0"/>
              <a:t>člen</a:t>
            </a:r>
            <a:r>
              <a:rPr lang="cs-CZ" dirty="0" smtClean="0"/>
              <a:t>ě</a:t>
            </a:r>
            <a:r>
              <a:rPr dirty="0" err="1" smtClean="0"/>
              <a:t>ními</a:t>
            </a:r>
            <a:r>
              <a:rPr dirty="0" smtClean="0"/>
              <a:t>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r>
              <a:rPr dirty="0" smtClean="0"/>
              <a:t>, </a:t>
            </a:r>
            <a:r>
              <a:rPr dirty="0"/>
              <a:t>která slouží jako informační podklad pro řízení podnikatelského procesu, o jehož základních parametrech bylo již v </a:t>
            </a:r>
            <a:r>
              <a:rPr dirty="0" err="1" smtClean="0"/>
              <a:t>zásad</a:t>
            </a:r>
            <a:r>
              <a:rPr lang="cs-CZ" dirty="0" smtClean="0"/>
              <a:t>ě</a:t>
            </a:r>
            <a:r>
              <a:rPr dirty="0" smtClean="0"/>
              <a:t> </a:t>
            </a:r>
            <a:r>
              <a:rPr dirty="0"/>
              <a:t>rozhodnuto, jsou druhové a </a:t>
            </a:r>
            <a:r>
              <a:rPr dirty="0" err="1"/>
              <a:t>účelové</a:t>
            </a:r>
            <a:r>
              <a:rPr dirty="0"/>
              <a:t> </a:t>
            </a:r>
            <a:r>
              <a:rPr dirty="0" err="1" smtClean="0"/>
              <a:t>člen</a:t>
            </a:r>
            <a:r>
              <a:rPr lang="cs-CZ" dirty="0" smtClean="0"/>
              <a:t>ě</a:t>
            </a:r>
            <a:r>
              <a:rPr dirty="0" err="1" smtClean="0"/>
              <a:t>ní</a:t>
            </a:r>
            <a:r>
              <a:rPr dirty="0" smtClean="0"/>
              <a:t>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r>
              <a:rPr dirty="0" smtClean="0"/>
              <a:t>. </a:t>
            </a:r>
            <a:r>
              <a:rPr dirty="0"/>
              <a:t>Praktický význam z hlediska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vnitropodnikového řízení hospodárnosti, účinnosti a efektivnosti mají </a:t>
            </a:r>
            <a:r>
              <a:rPr dirty="0" err="1"/>
              <a:t>zejména</a:t>
            </a:r>
            <a:r>
              <a:rPr dirty="0"/>
              <a:t> </a:t>
            </a:r>
            <a:r>
              <a:rPr dirty="0" err="1" smtClean="0"/>
              <a:t>rozčlen</a:t>
            </a:r>
            <a:r>
              <a:rPr lang="cs-CZ" dirty="0" smtClean="0"/>
              <a:t>ě</a:t>
            </a:r>
            <a:r>
              <a:rPr dirty="0" err="1" smtClean="0"/>
              <a:t>ní</a:t>
            </a:r>
            <a:r>
              <a:rPr dirty="0" smtClean="0"/>
              <a:t>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r>
              <a:rPr dirty="0" smtClean="0"/>
              <a:t> </a:t>
            </a:r>
            <a:r>
              <a:rPr dirty="0"/>
              <a:t>z </a:t>
            </a:r>
            <a:r>
              <a:rPr dirty="0" err="1"/>
              <a:t>hlediska</a:t>
            </a:r>
            <a:r>
              <a:rPr dirty="0"/>
              <a:t> </a:t>
            </a:r>
            <a:r>
              <a:rPr dirty="0" err="1" smtClean="0"/>
              <a:t>zp</a:t>
            </a:r>
            <a:r>
              <a:rPr lang="cs-CZ" dirty="0" smtClean="0"/>
              <a:t>ů</a:t>
            </a:r>
            <a:r>
              <a:rPr dirty="0" err="1" smtClean="0"/>
              <a:t>sobu</a:t>
            </a:r>
            <a:r>
              <a:rPr dirty="0" smtClean="0"/>
              <a:t> </a:t>
            </a:r>
            <a:r>
              <a:rPr dirty="0"/>
              <a:t>stanovení nákladového úkolu (na jednicové a režijní) a z hlediska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jejich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dirty="0"/>
              <a:t>příčinného vztahu k </a:t>
            </a:r>
            <a:r>
              <a:rPr dirty="0" err="1" smtClean="0"/>
              <a:t>výkon</a:t>
            </a:r>
            <a:r>
              <a:rPr lang="cs-CZ" dirty="0" smtClean="0"/>
              <a:t>ů</a:t>
            </a:r>
            <a:r>
              <a:rPr dirty="0" smtClean="0"/>
              <a:t>m</a:t>
            </a:r>
            <a:r>
              <a:rPr dirty="0"/>
              <a:t>, které </a:t>
            </a:r>
            <a:r>
              <a:rPr dirty="0" err="1"/>
              <a:t>jsou</a:t>
            </a:r>
            <a:r>
              <a:rPr dirty="0"/>
              <a:t> </a:t>
            </a:r>
            <a:r>
              <a:rPr dirty="0" err="1" smtClean="0"/>
              <a:t>předm</a:t>
            </a:r>
            <a:r>
              <a:rPr lang="cs-CZ" dirty="0" err="1" smtClean="0"/>
              <a:t>ět</a:t>
            </a:r>
            <a:r>
              <a:rPr dirty="0" err="1" smtClean="0"/>
              <a:t>em</a:t>
            </a:r>
            <a:r>
              <a:rPr dirty="0" smtClean="0"/>
              <a:t> </a:t>
            </a:r>
            <a:r>
              <a:rPr dirty="0"/>
              <a:t>podnikové činnosti (na přímé a nepřímé).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871385"/>
          </a:xfrm>
          <a:prstGeom prst="rect">
            <a:avLst/>
          </a:prstGeom>
        </p:spPr>
        <p:txBody>
          <a:bodyPr vert="horz" wrap="square" lIns="0" tIns="253358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/>
              <a:t>Shrnutí kapitoly 3 II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27106" y="1808378"/>
            <a:ext cx="9029587" cy="43014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215265">
              <a:lnSpc>
                <a:spcPct val="93000"/>
              </a:lnSpc>
            </a:pPr>
            <a:r>
              <a:rPr dirty="0"/>
              <a:t>V souvislosti s rostoucí dynamikou a neurčitostí podnikatelského prostředí roste význam </a:t>
            </a:r>
            <a:r>
              <a:rPr dirty="0" err="1"/>
              <a:t>takových</a:t>
            </a:r>
            <a:r>
              <a:rPr dirty="0"/>
              <a:t> </a:t>
            </a:r>
            <a:r>
              <a:rPr dirty="0" err="1" smtClean="0"/>
              <a:t>člen</a:t>
            </a:r>
            <a:r>
              <a:rPr lang="cs-CZ" dirty="0" smtClean="0"/>
              <a:t>ě</a:t>
            </a:r>
            <a:r>
              <a:rPr dirty="0" err="1" smtClean="0"/>
              <a:t>ní</a:t>
            </a:r>
            <a:r>
              <a:rPr dirty="0" smtClean="0"/>
              <a:t>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r>
              <a:rPr dirty="0" smtClean="0"/>
              <a:t>, </a:t>
            </a:r>
            <a:r>
              <a:rPr dirty="0"/>
              <a:t>která poskytují podklady pro variantní zadání </a:t>
            </a:r>
            <a:r>
              <a:rPr dirty="0" err="1"/>
              <a:t>žádoucího</a:t>
            </a:r>
            <a:r>
              <a:rPr dirty="0"/>
              <a:t> </a:t>
            </a:r>
            <a:r>
              <a:rPr dirty="0" err="1" smtClean="0"/>
              <a:t>pr</a:t>
            </a:r>
            <a:r>
              <a:rPr lang="cs-CZ" dirty="0" smtClean="0"/>
              <a:t>ů</a:t>
            </a:r>
            <a:r>
              <a:rPr dirty="0" smtClean="0"/>
              <a:t>b</a:t>
            </a:r>
            <a:r>
              <a:rPr lang="cs-CZ" dirty="0" smtClean="0"/>
              <a:t>ě</a:t>
            </a:r>
            <a:r>
              <a:rPr dirty="0" err="1" smtClean="0"/>
              <a:t>hu</a:t>
            </a:r>
            <a:r>
              <a:rPr dirty="0" smtClean="0"/>
              <a:t> </a:t>
            </a:r>
            <a:r>
              <a:rPr dirty="0"/>
              <a:t>a pro zhodnocení budoucích variant podnikání. </a:t>
            </a:r>
            <a:r>
              <a:rPr dirty="0" err="1"/>
              <a:t>Základními</a:t>
            </a:r>
            <a:r>
              <a:rPr dirty="0"/>
              <a:t> </a:t>
            </a:r>
            <a:r>
              <a:rPr dirty="0" err="1" smtClean="0"/>
              <a:t>pr</a:t>
            </a:r>
            <a:r>
              <a:rPr lang="cs-CZ" dirty="0" smtClean="0"/>
              <a:t>ů</a:t>
            </a:r>
            <a:r>
              <a:rPr dirty="0" err="1" smtClean="0"/>
              <a:t>řezy</a:t>
            </a:r>
            <a:r>
              <a:rPr dirty="0" smtClean="0"/>
              <a:t> t</a:t>
            </a:r>
            <a:r>
              <a:rPr lang="cs-CZ" dirty="0" smtClean="0"/>
              <a:t>ě</a:t>
            </a:r>
            <a:r>
              <a:rPr dirty="0" err="1" smtClean="0"/>
              <a:t>chto</a:t>
            </a:r>
            <a:r>
              <a:rPr dirty="0" smtClean="0"/>
              <a:t> </a:t>
            </a:r>
            <a:r>
              <a:rPr dirty="0"/>
              <a:t>informací </a:t>
            </a:r>
            <a:r>
              <a:rPr dirty="0" err="1"/>
              <a:t>jsou</a:t>
            </a:r>
            <a:r>
              <a:rPr dirty="0"/>
              <a:t> </a:t>
            </a:r>
            <a:r>
              <a:rPr dirty="0" err="1" smtClean="0"/>
              <a:t>člen</a:t>
            </a:r>
            <a:r>
              <a:rPr lang="cs-CZ" dirty="0" smtClean="0"/>
              <a:t>ě</a:t>
            </a:r>
            <a:r>
              <a:rPr dirty="0" err="1" smtClean="0"/>
              <a:t>ní</a:t>
            </a:r>
            <a:r>
              <a:rPr dirty="0" smtClean="0"/>
              <a:t>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r>
              <a:rPr dirty="0" smtClean="0"/>
              <a:t> </a:t>
            </a:r>
            <a:r>
              <a:rPr dirty="0"/>
              <a:t>podle závislosti na </a:t>
            </a:r>
            <a:r>
              <a:rPr dirty="0" err="1"/>
              <a:t>objemu</a:t>
            </a:r>
            <a:r>
              <a:rPr dirty="0"/>
              <a:t> </a:t>
            </a:r>
            <a:r>
              <a:rPr dirty="0" err="1" smtClean="0"/>
              <a:t>výkon</a:t>
            </a:r>
            <a:r>
              <a:rPr lang="cs-CZ" dirty="0" smtClean="0"/>
              <a:t>ů</a:t>
            </a:r>
            <a:r>
              <a:rPr dirty="0" smtClean="0"/>
              <a:t> </a:t>
            </a:r>
            <a:r>
              <a:rPr dirty="0"/>
              <a:t>a </a:t>
            </a:r>
            <a:r>
              <a:rPr dirty="0" err="1" smtClean="0"/>
              <a:t>člen</a:t>
            </a:r>
            <a:r>
              <a:rPr lang="cs-CZ" dirty="0" smtClean="0"/>
              <a:t>ě</a:t>
            </a:r>
            <a:r>
              <a:rPr dirty="0" err="1" smtClean="0"/>
              <a:t>ní</a:t>
            </a:r>
            <a:r>
              <a:rPr dirty="0" smtClean="0"/>
              <a:t> </a:t>
            </a:r>
            <a:r>
              <a:rPr dirty="0"/>
              <a:t>podle jejich vztahu k určitému rozhodnutí.</a:t>
            </a:r>
          </a:p>
          <a:p>
            <a:pPr marR="5080">
              <a:lnSpc>
                <a:spcPct val="93000"/>
              </a:lnSpc>
              <a:spcBef>
                <a:spcPts val="1400"/>
              </a:spcBef>
            </a:pPr>
            <a:r>
              <a:rPr dirty="0"/>
              <a:t>Ačkoliv </a:t>
            </a:r>
            <a:r>
              <a:rPr dirty="0" err="1"/>
              <a:t>lze</a:t>
            </a:r>
            <a:r>
              <a:rPr dirty="0"/>
              <a:t> </a:t>
            </a:r>
            <a:r>
              <a:rPr dirty="0" err="1" smtClean="0"/>
              <a:t>obecn</a:t>
            </a:r>
            <a:r>
              <a:rPr lang="cs-CZ" dirty="0" smtClean="0"/>
              <a:t>ě</a:t>
            </a:r>
            <a:r>
              <a:rPr dirty="0" smtClean="0"/>
              <a:t> </a:t>
            </a:r>
            <a:r>
              <a:rPr dirty="0"/>
              <a:t>a zejména v dlouhém časovém intervalu </a:t>
            </a:r>
            <a:r>
              <a:rPr dirty="0" err="1"/>
              <a:t>modelovat</a:t>
            </a:r>
            <a:r>
              <a:rPr dirty="0"/>
              <a:t> </a:t>
            </a:r>
            <a:r>
              <a:rPr dirty="0" smtClean="0"/>
              <a:t>r</a:t>
            </a:r>
            <a:r>
              <a:rPr lang="cs-CZ" dirty="0" smtClean="0"/>
              <a:t>ů</a:t>
            </a:r>
            <a:r>
              <a:rPr dirty="0" err="1" smtClean="0"/>
              <a:t>zné</a:t>
            </a:r>
            <a:r>
              <a:rPr dirty="0" smtClean="0"/>
              <a:t> </a:t>
            </a:r>
            <a:r>
              <a:rPr dirty="0" err="1"/>
              <a:t>závislosti</a:t>
            </a:r>
            <a:r>
              <a:rPr dirty="0"/>
              <a:t>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r>
              <a:rPr dirty="0" smtClean="0"/>
              <a:t> </a:t>
            </a:r>
            <a:r>
              <a:rPr dirty="0"/>
              <a:t>na </a:t>
            </a:r>
            <a:r>
              <a:rPr dirty="0" err="1"/>
              <a:t>objemu</a:t>
            </a:r>
            <a:r>
              <a:rPr dirty="0"/>
              <a:t> </a:t>
            </a:r>
            <a:r>
              <a:rPr dirty="0" err="1" smtClean="0"/>
              <a:t>výkon</a:t>
            </a:r>
            <a:r>
              <a:rPr lang="cs-CZ" dirty="0" smtClean="0"/>
              <a:t>ů</a:t>
            </a:r>
            <a:r>
              <a:rPr dirty="0" smtClean="0"/>
              <a:t>, </a:t>
            </a:r>
            <a:r>
              <a:rPr dirty="0"/>
              <a:t>má pro prak­tická řešení </a:t>
            </a:r>
            <a:r>
              <a:rPr dirty="0" err="1"/>
              <a:t>smysl</a:t>
            </a:r>
            <a:r>
              <a:rPr dirty="0"/>
              <a:t> </a:t>
            </a:r>
            <a:r>
              <a:rPr dirty="0" smtClean="0"/>
              <a:t>odd</a:t>
            </a:r>
            <a:r>
              <a:rPr lang="cs-CZ" dirty="0" smtClean="0"/>
              <a:t>ě</a:t>
            </a:r>
            <a:r>
              <a:rPr dirty="0" err="1" smtClean="0"/>
              <a:t>len</a:t>
            </a:r>
            <a:r>
              <a:rPr lang="cs-CZ" dirty="0" smtClean="0"/>
              <a:t>ě</a:t>
            </a:r>
            <a:r>
              <a:rPr dirty="0" smtClean="0"/>
              <a:t> </a:t>
            </a:r>
            <a:r>
              <a:rPr dirty="0"/>
              <a:t>kvantifikovat proporcionální </a:t>
            </a:r>
            <a:r>
              <a:rPr dirty="0" err="1"/>
              <a:t>složku</a:t>
            </a:r>
            <a:r>
              <a:rPr dirty="0"/>
              <a:t>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r>
              <a:rPr dirty="0" smtClean="0"/>
              <a:t>, </a:t>
            </a:r>
            <a:r>
              <a:rPr dirty="0" err="1"/>
              <a:t>zpravidla</a:t>
            </a:r>
            <a:r>
              <a:rPr dirty="0"/>
              <a:t> </a:t>
            </a:r>
            <a:r>
              <a:rPr dirty="0" err="1" smtClean="0"/>
              <a:t>rozd</a:t>
            </a:r>
            <a:r>
              <a:rPr lang="cs-CZ" dirty="0" smtClean="0"/>
              <a:t>ě</a:t>
            </a:r>
            <a:r>
              <a:rPr dirty="0" err="1" smtClean="0"/>
              <a:t>lenou</a:t>
            </a:r>
            <a:r>
              <a:rPr dirty="0" smtClean="0"/>
              <a:t> </a:t>
            </a:r>
            <a:r>
              <a:rPr dirty="0"/>
              <a:t>na normovatelné jednicové náklady a variabilní režii, a fixní složku, </a:t>
            </a:r>
            <a:r>
              <a:rPr dirty="0" err="1" smtClean="0"/>
              <a:t>podrobn</a:t>
            </a:r>
            <a:r>
              <a:rPr lang="cs-CZ" dirty="0" smtClean="0"/>
              <a:t>ě</a:t>
            </a:r>
            <a:r>
              <a:rPr dirty="0" err="1" smtClean="0"/>
              <a:t>ji</a:t>
            </a:r>
            <a:r>
              <a:rPr dirty="0" smtClean="0"/>
              <a:t> </a:t>
            </a:r>
            <a:r>
              <a:rPr dirty="0" err="1" smtClean="0"/>
              <a:t>rozčlen</a:t>
            </a:r>
            <a:r>
              <a:rPr lang="cs-CZ" dirty="0" smtClean="0"/>
              <a:t>ě</a:t>
            </a:r>
            <a:r>
              <a:rPr dirty="0" err="1" smtClean="0"/>
              <a:t>nou</a:t>
            </a:r>
            <a:r>
              <a:rPr dirty="0" smtClean="0"/>
              <a:t> </a:t>
            </a:r>
            <a:r>
              <a:rPr dirty="0"/>
              <a:t>na tzv. umrtvenou (utopenou) a vyhnutelnou část.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883312"/>
          </a:xfrm>
          <a:prstGeom prst="rect">
            <a:avLst/>
          </a:prstGeom>
        </p:spPr>
        <p:txBody>
          <a:bodyPr vert="horz" wrap="square" lIns="0" tIns="265169" rIns="0" bIns="0" rtlCol="0">
            <a:spAutoFit/>
          </a:bodyPr>
          <a:lstStyle/>
          <a:p>
            <a:pPr marL="12700">
              <a:lnSpc>
                <a:spcPts val="4760"/>
              </a:lnSpc>
            </a:pPr>
            <a:r>
              <a:rPr lang="cs-CZ" dirty="0" smtClean="0"/>
              <a:t>Shrnutí kapitoly 3 III</a:t>
            </a:r>
            <a:endParaRPr lang="cs-CZ" dirty="0"/>
          </a:p>
        </p:txBody>
      </p:sp>
      <p:sp>
        <p:nvSpPr>
          <p:cNvPr id="3" name="object 3"/>
          <p:cNvSpPr txBox="1"/>
          <p:nvPr/>
        </p:nvSpPr>
        <p:spPr>
          <a:xfrm>
            <a:off x="490530" y="1603440"/>
            <a:ext cx="9069070" cy="5882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545"/>
              </a:lnSpc>
            </a:pPr>
            <a:r>
              <a:rPr lang="cs-CZ" sz="2200" dirty="0" smtClean="0">
                <a:solidFill>
                  <a:srgbClr val="FFFFFF"/>
                </a:solidFill>
                <a:latin typeface="Arial"/>
                <a:cs typeface="Arial"/>
              </a:rPr>
              <a:t>Členění nákladů na proporcionální a fixní tvoří základ řady postupů</a:t>
            </a:r>
            <a:endParaRPr lang="cs-CZ" sz="2200" dirty="0" smtClean="0">
              <a:latin typeface="Arial"/>
              <a:cs typeface="Arial"/>
            </a:endParaRPr>
          </a:p>
          <a:p>
            <a:pPr marL="12700" marR="101600">
              <a:lnSpc>
                <a:spcPct val="93100"/>
              </a:lnSpc>
              <a:spcBef>
                <a:spcPts val="85"/>
              </a:spcBef>
            </a:pPr>
            <a:r>
              <a:rPr lang="cs-CZ" sz="2200" dirty="0" smtClean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lang="cs-CZ" sz="22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cs-CZ" sz="2200" dirty="0" smtClean="0">
                <a:solidFill>
                  <a:srgbClr val="FFFFFF"/>
                </a:solidFill>
                <a:latin typeface="Arial"/>
                <a:cs typeface="Arial"/>
              </a:rPr>
              <a:t>metod; využívá se při tvorbě variantně sestavovaného systému plánů, je základem tzv. dynamické kalkulace, aplikuje se při tvorbě alternativních rozpočtů a rozpočtů vycházejících z nulového základu a je východiskem i nového přístupu, založeném na analýze vztahu nákladů a</a:t>
            </a:r>
            <a:r>
              <a:rPr lang="cs-CZ" sz="22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cs-CZ" sz="2200" dirty="0" smtClean="0">
                <a:solidFill>
                  <a:srgbClr val="FFFFFF"/>
                </a:solidFill>
                <a:latin typeface="Arial"/>
                <a:cs typeface="Arial"/>
              </a:rPr>
              <a:t>přínosů k procesům a aktivitám. V oblasti využití účetních informací pro rozhodování se toto členění nejvíce využívá při řešení úloh na existující kapacitě.</a:t>
            </a:r>
            <a:endParaRPr lang="cs-CZ" sz="2200" dirty="0" smtClean="0">
              <a:latin typeface="Arial"/>
              <a:cs typeface="Arial"/>
            </a:endParaRPr>
          </a:p>
          <a:p>
            <a:pPr marL="12700" marR="1126490">
              <a:lnSpc>
                <a:spcPct val="93000"/>
              </a:lnSpc>
              <a:spcBef>
                <a:spcPts val="1400"/>
              </a:spcBef>
            </a:pPr>
            <a:r>
              <a:rPr lang="cs-CZ" sz="2200" dirty="0" smtClean="0">
                <a:solidFill>
                  <a:srgbClr val="FFFFFF"/>
                </a:solidFill>
                <a:latin typeface="Arial"/>
                <a:cs typeface="Arial"/>
              </a:rPr>
              <a:t>Pro další členění nákladů, využívaná jako podklad rozhodování o</a:t>
            </a:r>
            <a:r>
              <a:rPr lang="cs-CZ" sz="22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cs-CZ" sz="2200" dirty="0" smtClean="0">
                <a:solidFill>
                  <a:srgbClr val="FFFFFF"/>
                </a:solidFill>
                <a:latin typeface="Arial"/>
                <a:cs typeface="Arial"/>
              </a:rPr>
              <a:t>budoucnosti, je typické, že vycházejí z odhadovaných nákladů zvažovaných variant. Základem srovnatelnosti těchto variant je</a:t>
            </a:r>
            <a:endParaRPr lang="cs-CZ" sz="2200" dirty="0" smtClean="0">
              <a:latin typeface="Arial"/>
              <a:cs typeface="Arial"/>
            </a:endParaRPr>
          </a:p>
          <a:p>
            <a:pPr marL="12700" marR="116205">
              <a:lnSpc>
                <a:spcPct val="93100"/>
              </a:lnSpc>
            </a:pPr>
            <a:r>
              <a:rPr lang="cs-CZ" sz="2200" dirty="0" smtClean="0">
                <a:solidFill>
                  <a:srgbClr val="FFFFFF"/>
                </a:solidFill>
                <a:latin typeface="Arial"/>
                <a:cs typeface="Arial"/>
              </a:rPr>
              <a:t>informační oddělení relevantních a irelevantních nákladů. Zvláštní formu relevantních nákladů představují rozdílové náklady, vyjadřované jako rozdíl nákladů před uvažovanou změnou a po změně, oportunitní náklady, vymezené jako výnosy, o které se podnik připravuje tím,</a:t>
            </a:r>
            <a:endParaRPr lang="cs-CZ" sz="2200" dirty="0" smtClean="0">
              <a:latin typeface="Arial"/>
              <a:cs typeface="Arial"/>
            </a:endParaRPr>
          </a:p>
          <a:p>
            <a:pPr marL="12700" marR="108585">
              <a:lnSpc>
                <a:spcPts val="2460"/>
              </a:lnSpc>
              <a:spcBef>
                <a:spcPts val="40"/>
              </a:spcBef>
            </a:pPr>
            <a:r>
              <a:rPr lang="cs-CZ" sz="2200" dirty="0" smtClean="0">
                <a:solidFill>
                  <a:srgbClr val="FFFFFF"/>
                </a:solidFill>
                <a:latin typeface="Arial"/>
                <a:cs typeface="Arial"/>
              </a:rPr>
              <a:t>že určitou alternativu dalšího rozvoje neuskutečňuje, a náklady vázané, které se vymezují jako náklady, které na základě současných rozhodnutí vzniknou</a:t>
            </a:r>
            <a:r>
              <a:rPr lang="cs-CZ" sz="22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cs-CZ" sz="2200" dirty="0" smtClean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lang="cs-CZ" sz="2200" dirty="0" smtClean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lang="cs-CZ" sz="2200" dirty="0" smtClean="0">
                <a:solidFill>
                  <a:srgbClr val="FFFFFF"/>
                </a:solidFill>
                <a:latin typeface="Arial"/>
                <a:cs typeface="Arial"/>
              </a:rPr>
              <a:t>budoucnosti.</a:t>
            </a:r>
            <a:endParaRPr lang="cs-CZ" sz="2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889211"/>
          </a:xfrm>
          <a:prstGeom prst="rect">
            <a:avLst/>
          </a:prstGeom>
        </p:spPr>
        <p:txBody>
          <a:bodyPr vert="horz" wrap="square" lIns="0" tIns="27101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25" dirty="0" err="1"/>
              <a:t>Druhové</a:t>
            </a:r>
            <a:r>
              <a:rPr spc="5" dirty="0"/>
              <a:t> </a:t>
            </a:r>
            <a:r>
              <a:rPr spc="-100" dirty="0" err="1" smtClean="0"/>
              <a:t>člen</a:t>
            </a:r>
            <a:r>
              <a:rPr lang="cs-CZ" spc="-100" dirty="0" smtClean="0"/>
              <a:t>ě</a:t>
            </a:r>
            <a:r>
              <a:rPr spc="-100" dirty="0" err="1" smtClean="0"/>
              <a:t>ní</a:t>
            </a:r>
            <a:r>
              <a:rPr spc="15" dirty="0" smtClean="0"/>
              <a:t> </a:t>
            </a:r>
            <a:r>
              <a:rPr spc="-105" dirty="0" err="1" smtClean="0"/>
              <a:t>náklad</a:t>
            </a:r>
            <a:r>
              <a:rPr lang="cs-CZ" spc="-105" dirty="0" smtClean="0"/>
              <a:t>ů</a:t>
            </a:r>
            <a:endParaRPr spc="-105" dirty="0"/>
          </a:p>
        </p:txBody>
      </p:sp>
      <p:sp>
        <p:nvSpPr>
          <p:cNvPr id="3" name="object 3"/>
          <p:cNvSpPr txBox="1"/>
          <p:nvPr/>
        </p:nvSpPr>
        <p:spPr>
          <a:xfrm>
            <a:off x="490530" y="1815563"/>
            <a:ext cx="8948420" cy="43986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47040" indent="-434340">
              <a:lnSpc>
                <a:spcPts val="3700"/>
              </a:lnSpc>
              <a:buClr>
                <a:srgbClr val="FFFFFF"/>
              </a:buClr>
              <a:buFont typeface="Arial"/>
              <a:buChar char="•"/>
              <a:tabLst>
                <a:tab pos="447040" algn="l"/>
              </a:tabLst>
            </a:pPr>
            <a:r>
              <a:rPr sz="3200" dirty="0" err="1">
                <a:solidFill>
                  <a:srgbClr val="FFFFFF"/>
                </a:solidFill>
                <a:latin typeface="Arial"/>
                <a:cs typeface="Arial"/>
              </a:rPr>
              <a:t>Vstup</a:t>
            </a:r>
            <a:r>
              <a:rPr sz="32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3200" spc="-15" dirty="0" err="1" smtClean="0">
                <a:solidFill>
                  <a:srgbClr val="FFFFFF"/>
                </a:solidFill>
                <a:latin typeface="Arial"/>
                <a:cs typeface="Arial"/>
              </a:rPr>
              <a:t>á</a:t>
            </a: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kla</a:t>
            </a:r>
            <a:r>
              <a:rPr sz="3200" spc="-15" dirty="0" err="1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cs-CZ" sz="3200" spc="-535" dirty="0" smtClean="0">
                <a:solidFill>
                  <a:srgbClr val="FFFFFF"/>
                </a:solidFill>
                <a:latin typeface="Arial"/>
                <a:cs typeface="Arial"/>
              </a:rPr>
              <a:t>ů </a:t>
            </a:r>
            <a:r>
              <a:rPr sz="3200" spc="-25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z ext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rn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í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ho</a:t>
            </a:r>
            <a:r>
              <a:rPr sz="3200" spc="-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pr</a:t>
            </a:r>
            <a:r>
              <a:rPr sz="3200" spc="-15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stře</a:t>
            </a:r>
            <a:r>
              <a:rPr sz="3200" spc="-1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í</a:t>
            </a:r>
            <a:r>
              <a:rPr sz="3200" spc="-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v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3200" spc="-15" dirty="0" err="1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3200" spc="-15" dirty="0" err="1" smtClean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3200" spc="-270" dirty="0" err="1" smtClean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lang="cs-CZ" sz="3200" spc="-27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endParaRPr sz="3200" dirty="0">
              <a:latin typeface="Arial"/>
              <a:cs typeface="Arial"/>
            </a:endParaRPr>
          </a:p>
          <a:p>
            <a:pPr marL="447040">
              <a:lnSpc>
                <a:spcPts val="3700"/>
              </a:lnSpc>
            </a:pP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dr</a:t>
            </a:r>
            <a:r>
              <a:rPr sz="3200" spc="-10" dirty="0" err="1" smtClean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3200" spc="-270" dirty="0" err="1" smtClean="0">
                <a:solidFill>
                  <a:srgbClr val="FFFFFF"/>
                </a:solidFill>
                <a:latin typeface="Arial"/>
                <a:cs typeface="Arial"/>
              </a:rPr>
              <a:t>h</a:t>
            </a:r>
            <a:r>
              <a:rPr lang="cs-CZ" sz="3200" spc="-27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endParaRPr sz="3200" dirty="0">
              <a:latin typeface="Arial"/>
              <a:cs typeface="Arial"/>
            </a:endParaRPr>
          </a:p>
          <a:p>
            <a:pPr marL="447040" indent="-434340">
              <a:lnSpc>
                <a:spcPts val="3704"/>
              </a:lnSpc>
              <a:spcBef>
                <a:spcPts val="1140"/>
              </a:spcBef>
              <a:buClr>
                <a:srgbClr val="FFFFFF"/>
              </a:buClr>
              <a:buFont typeface="Arial"/>
              <a:buChar char="•"/>
              <a:tabLst>
                <a:tab pos="447040" algn="l"/>
              </a:tabLst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Co</a:t>
            </a:r>
            <a:r>
              <a:rPr sz="3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bylo</a:t>
            </a:r>
            <a:r>
              <a:rPr sz="3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spotř</a:t>
            </a:r>
            <a:r>
              <a:rPr sz="3200" spc="-15" dirty="0">
                <a:solidFill>
                  <a:srgbClr val="FFFFFF"/>
                </a:solidFill>
                <a:latin typeface="Arial"/>
                <a:cs typeface="Arial"/>
              </a:rPr>
              <a:t>e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b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ván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?</a:t>
            </a:r>
            <a:r>
              <a:rPr sz="32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(ma</a:t>
            </a:r>
            <a:r>
              <a:rPr sz="3200" spc="-15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eri</a:t>
            </a:r>
            <a:r>
              <a:rPr sz="3200" spc="-15" dirty="0">
                <a:solidFill>
                  <a:srgbClr val="FFFFFF"/>
                </a:solidFill>
                <a:latin typeface="Arial"/>
                <a:cs typeface="Arial"/>
              </a:rPr>
              <a:t>á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l, sl</a:t>
            </a:r>
            <a:r>
              <a:rPr sz="3200" spc="-15" dirty="0">
                <a:solidFill>
                  <a:srgbClr val="FFFFFF"/>
                </a:solidFill>
                <a:latin typeface="Arial"/>
                <a:cs typeface="Arial"/>
              </a:rPr>
              <a:t>u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žb</a:t>
            </a:r>
            <a:r>
              <a:rPr sz="3200" spc="-235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r>
              <a:rPr sz="3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mzd</a:t>
            </a:r>
            <a:r>
              <a:rPr sz="3200" spc="-240" dirty="0">
                <a:solidFill>
                  <a:srgbClr val="FFFFFF"/>
                </a:solidFill>
                <a:latin typeface="Arial"/>
                <a:cs typeface="Arial"/>
              </a:rPr>
              <a:t>y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,</a:t>
            </a:r>
            <a:endParaRPr sz="3200" dirty="0">
              <a:latin typeface="Arial"/>
              <a:cs typeface="Arial"/>
            </a:endParaRPr>
          </a:p>
          <a:p>
            <a:pPr marL="447040">
              <a:lnSpc>
                <a:spcPts val="3704"/>
              </a:lnSpc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3200" spc="-15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sy</a:t>
            </a:r>
            <a:r>
              <a:rPr sz="3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…)</a:t>
            </a:r>
            <a:endParaRPr sz="3200" dirty="0">
              <a:latin typeface="Arial"/>
              <a:cs typeface="Arial"/>
            </a:endParaRPr>
          </a:p>
          <a:p>
            <a:pPr marL="447040" indent="-434340">
              <a:lnSpc>
                <a:spcPct val="100000"/>
              </a:lnSpc>
              <a:spcBef>
                <a:spcPts val="1140"/>
              </a:spcBef>
              <a:buClr>
                <a:srgbClr val="FFFFFF"/>
              </a:buClr>
              <a:buFont typeface="Arial"/>
              <a:buChar char="•"/>
              <a:tabLst>
                <a:tab pos="447040" algn="l"/>
              </a:tabLst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Zákl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í</a:t>
            </a:r>
            <a:r>
              <a:rPr sz="3200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 err="1">
                <a:solidFill>
                  <a:srgbClr val="FFFFFF"/>
                </a:solidFill>
                <a:latin typeface="Arial"/>
                <a:cs typeface="Arial"/>
              </a:rPr>
              <a:t>vlastn</a:t>
            </a:r>
            <a:r>
              <a:rPr sz="3200" spc="-10" dirty="0" err="1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3200" dirty="0" err="1">
                <a:solidFill>
                  <a:srgbClr val="FFFFFF"/>
                </a:solidFill>
                <a:latin typeface="Arial"/>
                <a:cs typeface="Arial"/>
              </a:rPr>
              <a:t>sti</a:t>
            </a:r>
            <a:r>
              <a:rPr sz="3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3200" spc="-10" dirty="0" err="1" smtClean="0">
                <a:solidFill>
                  <a:srgbClr val="FFFFFF"/>
                </a:solidFill>
                <a:latin typeface="Arial"/>
                <a:cs typeface="Arial"/>
              </a:rPr>
              <a:t>á</a:t>
            </a:r>
            <a:r>
              <a:rPr sz="3200" spc="-114" dirty="0" err="1" smtClean="0">
                <a:solidFill>
                  <a:srgbClr val="FFFFFF"/>
                </a:solidFill>
                <a:latin typeface="Arial"/>
                <a:cs typeface="Arial"/>
              </a:rPr>
              <a:t>klad</a:t>
            </a:r>
            <a:r>
              <a:rPr lang="cs-CZ" sz="3200" spc="-114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3200" spc="-3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dle</a:t>
            </a:r>
            <a:r>
              <a:rPr sz="3200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druhu</a:t>
            </a:r>
            <a:endParaRPr sz="3200" dirty="0">
              <a:latin typeface="Arial"/>
              <a:cs typeface="Arial"/>
            </a:endParaRPr>
          </a:p>
          <a:p>
            <a:pPr marL="846455" lvl="1" indent="-433070">
              <a:lnSpc>
                <a:spcPct val="100000"/>
              </a:lnSpc>
              <a:spcBef>
                <a:spcPts val="1165"/>
              </a:spcBef>
              <a:buClr>
                <a:srgbClr val="FFFFFF"/>
              </a:buClr>
              <a:buFont typeface="Arial"/>
              <a:buChar char="•"/>
              <a:tabLst>
                <a:tab pos="847090" algn="l"/>
              </a:tabLst>
            </a:pPr>
            <a:r>
              <a:rPr sz="2800" spc="-15" dirty="0">
                <a:solidFill>
                  <a:srgbClr val="FFFFFF"/>
                </a:solidFill>
                <a:latin typeface="Arial"/>
                <a:cs typeface="Arial"/>
              </a:rPr>
              <a:t>Prvotní</a:t>
            </a:r>
            <a:endParaRPr sz="2800" dirty="0">
              <a:latin typeface="Arial"/>
              <a:cs typeface="Arial"/>
            </a:endParaRPr>
          </a:p>
          <a:p>
            <a:pPr marL="846455" lvl="1" indent="-433070">
              <a:lnSpc>
                <a:spcPct val="100000"/>
              </a:lnSpc>
              <a:spcBef>
                <a:spcPts val="865"/>
              </a:spcBef>
              <a:buClr>
                <a:srgbClr val="FFFFFF"/>
              </a:buClr>
              <a:buFont typeface="Arial"/>
              <a:buChar char="•"/>
              <a:tabLst>
                <a:tab pos="847090" algn="l"/>
              </a:tabLst>
            </a:pPr>
            <a:r>
              <a:rPr sz="2800" spc="-20" dirty="0">
                <a:solidFill>
                  <a:srgbClr val="FFFFFF"/>
                </a:solidFill>
                <a:latin typeface="Arial"/>
                <a:cs typeface="Arial"/>
              </a:rPr>
              <a:t>Jednoduché</a:t>
            </a:r>
            <a:endParaRPr sz="2800" dirty="0">
              <a:latin typeface="Arial"/>
              <a:cs typeface="Arial"/>
            </a:endParaRPr>
          </a:p>
          <a:p>
            <a:pPr marL="447040" indent="-434340">
              <a:lnSpc>
                <a:spcPct val="100000"/>
              </a:lnSpc>
              <a:spcBef>
                <a:spcPts val="825"/>
              </a:spcBef>
              <a:buClr>
                <a:srgbClr val="FFFFFF"/>
              </a:buClr>
              <a:buFont typeface="Arial"/>
              <a:buChar char="•"/>
              <a:tabLst>
                <a:tab pos="447040" algn="l"/>
              </a:tabLst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Nevyjadřu</a:t>
            </a:r>
            <a:r>
              <a:rPr sz="3200" spc="-15" dirty="0">
                <a:solidFill>
                  <a:srgbClr val="FFFFFF"/>
                </a:solidFill>
                <a:latin typeface="Arial"/>
                <a:cs typeface="Arial"/>
              </a:rPr>
              <a:t>j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í</a:t>
            </a:r>
            <a:r>
              <a:rPr sz="3200" spc="-4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příči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n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u,</a:t>
            </a:r>
            <a:r>
              <a:rPr sz="3200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p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o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uze</a:t>
            </a:r>
            <a:r>
              <a:rPr sz="3200" spc="-2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konsta</a:t>
            </a:r>
            <a:r>
              <a:rPr sz="3200" spc="-10" dirty="0">
                <a:solidFill>
                  <a:srgbClr val="FFFFFF"/>
                </a:solidFill>
                <a:latin typeface="Arial"/>
                <a:cs typeface="Arial"/>
              </a:rPr>
              <a:t>t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ují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927611"/>
          </a:xfrm>
          <a:prstGeom prst="rect">
            <a:avLst/>
          </a:prstGeom>
        </p:spPr>
        <p:txBody>
          <a:bodyPr vert="horz" wrap="square" lIns="0" tIns="24808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cs-CZ" sz="4400" dirty="0" smtClean="0"/>
              <a:t>Účelové členění nákladů</a:t>
            </a:r>
            <a:endParaRPr lang="cs-CZ" sz="4400" dirty="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527106" y="1808378"/>
            <a:ext cx="9029587" cy="41165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dirty="0" smtClean="0"/>
              <a:t>Proč byl náklad vynaložen, za jakým účelem?</a:t>
            </a:r>
          </a:p>
          <a:p>
            <a:pPr>
              <a:lnSpc>
                <a:spcPct val="100000"/>
              </a:lnSpc>
              <a:spcBef>
                <a:spcPts val="1125"/>
              </a:spcBef>
            </a:pPr>
            <a:r>
              <a:rPr lang="cs-CZ" sz="3200" dirty="0" smtClean="0"/>
              <a:t>Úlohy o kontrole hospodárnosti</a:t>
            </a:r>
          </a:p>
          <a:p>
            <a:pPr>
              <a:lnSpc>
                <a:spcPts val="3710"/>
              </a:lnSpc>
              <a:spcBef>
                <a:spcPts val="1125"/>
              </a:spcBef>
            </a:pPr>
            <a:r>
              <a:rPr lang="cs-CZ" sz="3200" dirty="0" smtClean="0"/>
              <a:t>Identifikace nositele nákladu – vyvolává vznik</a:t>
            </a:r>
          </a:p>
          <a:p>
            <a:pPr>
              <a:lnSpc>
                <a:spcPts val="3710"/>
              </a:lnSpc>
            </a:pPr>
            <a:r>
              <a:rPr lang="cs-CZ" sz="3200" dirty="0" smtClean="0"/>
              <a:t>nákladu</a:t>
            </a:r>
          </a:p>
          <a:p>
            <a:pPr>
              <a:lnSpc>
                <a:spcPct val="100000"/>
              </a:lnSpc>
              <a:spcBef>
                <a:spcPts val="1125"/>
              </a:spcBef>
            </a:pPr>
            <a:r>
              <a:rPr lang="cs-CZ" sz="3200" dirty="0" smtClean="0"/>
              <a:t>Náklady členěné na</a:t>
            </a:r>
          </a:p>
          <a:p>
            <a:pPr>
              <a:lnSpc>
                <a:spcPct val="100000"/>
              </a:lnSpc>
              <a:spcBef>
                <a:spcPts val="1125"/>
              </a:spcBef>
            </a:pPr>
            <a:r>
              <a:rPr lang="cs-CZ" sz="3200" dirty="0" smtClean="0"/>
              <a:t>Technologické x na obsluhu a řízení</a:t>
            </a:r>
          </a:p>
          <a:p>
            <a:pPr>
              <a:lnSpc>
                <a:spcPct val="100000"/>
              </a:lnSpc>
              <a:spcBef>
                <a:spcPts val="1140"/>
              </a:spcBef>
            </a:pPr>
            <a:r>
              <a:rPr lang="cs-CZ" sz="3200" dirty="0" smtClean="0"/>
              <a:t>Jednicové X režijní</a:t>
            </a:r>
            <a:endParaRPr lang="cs-CZ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1179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630"/>
              </a:lnSpc>
            </a:pPr>
            <a:r>
              <a:rPr lang="cs-CZ" dirty="0" smtClean="0"/>
              <a:t>Náklady technologické a náklady na</a:t>
            </a:r>
          </a:p>
          <a:p>
            <a:pPr marL="12700">
              <a:lnSpc>
                <a:spcPts val="4630"/>
              </a:lnSpc>
            </a:pPr>
            <a:r>
              <a:rPr lang="cs-CZ" dirty="0" smtClean="0"/>
              <a:t>obsluhu a řízení</a:t>
            </a:r>
            <a:endParaRPr lang="cs-CZ" dirty="0"/>
          </a:p>
        </p:txBody>
      </p:sp>
      <p:sp>
        <p:nvSpPr>
          <p:cNvPr id="3" name="object 3"/>
          <p:cNvSpPr txBox="1"/>
          <p:nvPr/>
        </p:nvSpPr>
        <p:spPr>
          <a:xfrm>
            <a:off x="1039809" y="2124127"/>
            <a:ext cx="7056755" cy="795089"/>
          </a:xfrm>
          <a:prstGeom prst="rect">
            <a:avLst/>
          </a:prstGeom>
          <a:solidFill>
            <a:srgbClr val="2C2CB8"/>
          </a:solidFill>
          <a:ln w="25560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87655" marR="287020" indent="100330">
              <a:lnSpc>
                <a:spcPts val="3130"/>
              </a:lnSpc>
            </a:pP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Jaký je vztah nákladu k operaci, aktivitě nebo činnosti, která vyvolává jeho vznik?</a:t>
            </a:r>
            <a:endParaRPr lang="cs-CZ" sz="2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79504" y="4321110"/>
            <a:ext cx="2592705" cy="820738"/>
          </a:xfrm>
          <a:prstGeom prst="rect">
            <a:avLst/>
          </a:prstGeom>
          <a:solidFill>
            <a:srgbClr val="2C2CB8"/>
          </a:solidFill>
          <a:ln w="25560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3245"/>
              </a:lnSpc>
            </a:pP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Náklady</a:t>
            </a:r>
            <a:endParaRPr lang="cs-CZ" sz="2800" dirty="0" smtClean="0">
              <a:latin typeface="Arial"/>
              <a:cs typeface="Arial"/>
            </a:endParaRPr>
          </a:p>
          <a:p>
            <a:pPr algn="ctr">
              <a:lnSpc>
                <a:spcPts val="3245"/>
              </a:lnSpc>
            </a:pP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technologické</a:t>
            </a:r>
            <a:endParaRPr lang="cs-CZ" sz="2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256276" y="4321110"/>
            <a:ext cx="3240405" cy="820738"/>
          </a:xfrm>
          <a:prstGeom prst="rect">
            <a:avLst/>
          </a:prstGeom>
          <a:solidFill>
            <a:srgbClr val="2C2CB8"/>
          </a:solidFill>
          <a:ln w="25560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35" algn="ctr">
              <a:lnSpc>
                <a:spcPts val="3245"/>
              </a:lnSpc>
            </a:pP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Náklady na</a:t>
            </a:r>
            <a:endParaRPr lang="cs-CZ" sz="2800" dirty="0" smtClean="0">
              <a:latin typeface="Arial"/>
              <a:cs typeface="Arial"/>
            </a:endParaRPr>
          </a:p>
          <a:p>
            <a:pPr algn="ctr">
              <a:lnSpc>
                <a:spcPts val="3245"/>
              </a:lnSpc>
            </a:pP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obsluhu a řízení</a:t>
            </a:r>
            <a:endParaRPr lang="cs-CZ" sz="28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338197" y="3011424"/>
            <a:ext cx="2243455" cy="1310005"/>
          </a:xfrm>
          <a:custGeom>
            <a:avLst/>
            <a:gdLst/>
            <a:ahLst/>
            <a:cxnLst/>
            <a:rect l="l" t="t" r="r" b="b"/>
            <a:pathLst>
              <a:path w="2243454" h="1310004">
                <a:moveTo>
                  <a:pt x="25526" y="1233037"/>
                </a:moveTo>
                <a:lnTo>
                  <a:pt x="0" y="1233037"/>
                </a:lnTo>
                <a:lnTo>
                  <a:pt x="38231" y="1309756"/>
                </a:lnTo>
                <a:lnTo>
                  <a:pt x="70166" y="1245869"/>
                </a:lnTo>
                <a:lnTo>
                  <a:pt x="25526" y="1245869"/>
                </a:lnTo>
                <a:lnTo>
                  <a:pt x="25526" y="1233037"/>
                </a:lnTo>
                <a:close/>
              </a:path>
              <a:path w="2243454" h="1310004">
                <a:moveTo>
                  <a:pt x="2217800" y="642122"/>
                </a:moveTo>
                <a:lnTo>
                  <a:pt x="31241" y="642122"/>
                </a:lnTo>
                <a:lnTo>
                  <a:pt x="25526" y="647821"/>
                </a:lnTo>
                <a:lnTo>
                  <a:pt x="25526" y="1245869"/>
                </a:lnTo>
                <a:lnTo>
                  <a:pt x="51053" y="1245869"/>
                </a:lnTo>
                <a:lnTo>
                  <a:pt x="51053" y="667633"/>
                </a:lnTo>
                <a:lnTo>
                  <a:pt x="38231" y="667633"/>
                </a:lnTo>
                <a:lnTo>
                  <a:pt x="51053" y="654923"/>
                </a:lnTo>
                <a:lnTo>
                  <a:pt x="2217800" y="654923"/>
                </a:lnTo>
                <a:lnTo>
                  <a:pt x="2217800" y="642122"/>
                </a:lnTo>
                <a:close/>
              </a:path>
              <a:path w="2243454" h="1310004">
                <a:moveTo>
                  <a:pt x="76580" y="1233037"/>
                </a:moveTo>
                <a:lnTo>
                  <a:pt x="51053" y="1233037"/>
                </a:lnTo>
                <a:lnTo>
                  <a:pt x="51053" y="1245869"/>
                </a:lnTo>
                <a:lnTo>
                  <a:pt x="70166" y="1245869"/>
                </a:lnTo>
                <a:lnTo>
                  <a:pt x="76580" y="1233037"/>
                </a:lnTo>
                <a:close/>
              </a:path>
              <a:path w="2243454" h="1310004">
                <a:moveTo>
                  <a:pt x="51053" y="654923"/>
                </a:moveTo>
                <a:lnTo>
                  <a:pt x="38231" y="667633"/>
                </a:lnTo>
                <a:lnTo>
                  <a:pt x="51053" y="667633"/>
                </a:lnTo>
                <a:lnTo>
                  <a:pt x="51053" y="654923"/>
                </a:lnTo>
                <a:close/>
              </a:path>
              <a:path w="2243454" h="1310004">
                <a:moveTo>
                  <a:pt x="2243465" y="642122"/>
                </a:moveTo>
                <a:lnTo>
                  <a:pt x="2230633" y="642122"/>
                </a:lnTo>
                <a:lnTo>
                  <a:pt x="2217800" y="654923"/>
                </a:lnTo>
                <a:lnTo>
                  <a:pt x="51053" y="654923"/>
                </a:lnTo>
                <a:lnTo>
                  <a:pt x="51053" y="667633"/>
                </a:lnTo>
                <a:lnTo>
                  <a:pt x="2237734" y="667633"/>
                </a:lnTo>
                <a:lnTo>
                  <a:pt x="2243465" y="661934"/>
                </a:lnTo>
                <a:lnTo>
                  <a:pt x="2243465" y="642122"/>
                </a:lnTo>
                <a:close/>
              </a:path>
              <a:path w="2243454" h="1310004">
                <a:moveTo>
                  <a:pt x="2243465" y="0"/>
                </a:moveTo>
                <a:lnTo>
                  <a:pt x="2217800" y="0"/>
                </a:lnTo>
                <a:lnTo>
                  <a:pt x="2217800" y="654923"/>
                </a:lnTo>
                <a:lnTo>
                  <a:pt x="2230633" y="642122"/>
                </a:lnTo>
                <a:lnTo>
                  <a:pt x="2243465" y="642122"/>
                </a:lnTo>
                <a:lnTo>
                  <a:pt x="22434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lang="cs-CZ" dirty="0"/>
          </a:p>
        </p:txBody>
      </p:sp>
      <p:sp>
        <p:nvSpPr>
          <p:cNvPr id="7" name="object 7"/>
          <p:cNvSpPr/>
          <p:nvPr/>
        </p:nvSpPr>
        <p:spPr>
          <a:xfrm>
            <a:off x="4555997" y="3011424"/>
            <a:ext cx="2359660" cy="1310005"/>
          </a:xfrm>
          <a:custGeom>
            <a:avLst/>
            <a:gdLst/>
            <a:ahLst/>
            <a:cxnLst/>
            <a:rect l="l" t="t" r="r" b="b"/>
            <a:pathLst>
              <a:path w="2359659" h="1310004">
                <a:moveTo>
                  <a:pt x="2308219" y="1233037"/>
                </a:moveTo>
                <a:lnTo>
                  <a:pt x="2282708" y="1233037"/>
                </a:lnTo>
                <a:lnTo>
                  <a:pt x="2321051" y="1309756"/>
                </a:lnTo>
                <a:lnTo>
                  <a:pt x="2352982" y="1245869"/>
                </a:lnTo>
                <a:lnTo>
                  <a:pt x="2308219" y="1245869"/>
                </a:lnTo>
                <a:lnTo>
                  <a:pt x="2308219" y="1233037"/>
                </a:lnTo>
                <a:close/>
              </a:path>
              <a:path w="2359659" h="1310004">
                <a:moveTo>
                  <a:pt x="2308219" y="654923"/>
                </a:moveTo>
                <a:lnTo>
                  <a:pt x="2308219" y="1245869"/>
                </a:lnTo>
                <a:lnTo>
                  <a:pt x="2333884" y="1245869"/>
                </a:lnTo>
                <a:lnTo>
                  <a:pt x="2333884" y="667633"/>
                </a:lnTo>
                <a:lnTo>
                  <a:pt x="2321051" y="667633"/>
                </a:lnTo>
                <a:lnTo>
                  <a:pt x="2308219" y="654923"/>
                </a:lnTo>
                <a:close/>
              </a:path>
              <a:path w="2359659" h="1310004">
                <a:moveTo>
                  <a:pt x="2359395" y="1233037"/>
                </a:moveTo>
                <a:lnTo>
                  <a:pt x="2333884" y="1233037"/>
                </a:lnTo>
                <a:lnTo>
                  <a:pt x="2333884" y="1245869"/>
                </a:lnTo>
                <a:lnTo>
                  <a:pt x="2352982" y="1245869"/>
                </a:lnTo>
                <a:lnTo>
                  <a:pt x="2359395" y="1233037"/>
                </a:lnTo>
                <a:close/>
              </a:path>
              <a:path w="2359659" h="1310004">
                <a:moveTo>
                  <a:pt x="25664" y="0"/>
                </a:moveTo>
                <a:lnTo>
                  <a:pt x="0" y="0"/>
                </a:lnTo>
                <a:lnTo>
                  <a:pt x="0" y="661934"/>
                </a:lnTo>
                <a:lnTo>
                  <a:pt x="5730" y="667633"/>
                </a:lnTo>
                <a:lnTo>
                  <a:pt x="2308219" y="667633"/>
                </a:lnTo>
                <a:lnTo>
                  <a:pt x="2308219" y="654923"/>
                </a:lnTo>
                <a:lnTo>
                  <a:pt x="25664" y="654923"/>
                </a:lnTo>
                <a:lnTo>
                  <a:pt x="12832" y="642122"/>
                </a:lnTo>
                <a:lnTo>
                  <a:pt x="25664" y="642122"/>
                </a:lnTo>
                <a:lnTo>
                  <a:pt x="25664" y="0"/>
                </a:lnTo>
                <a:close/>
              </a:path>
              <a:path w="2359659" h="1310004">
                <a:moveTo>
                  <a:pt x="2328153" y="642122"/>
                </a:moveTo>
                <a:lnTo>
                  <a:pt x="25664" y="642122"/>
                </a:lnTo>
                <a:lnTo>
                  <a:pt x="25664" y="654923"/>
                </a:lnTo>
                <a:lnTo>
                  <a:pt x="2308219" y="654923"/>
                </a:lnTo>
                <a:lnTo>
                  <a:pt x="2321051" y="667633"/>
                </a:lnTo>
                <a:lnTo>
                  <a:pt x="2333884" y="667633"/>
                </a:lnTo>
                <a:lnTo>
                  <a:pt x="2333884" y="647821"/>
                </a:lnTo>
                <a:lnTo>
                  <a:pt x="2328153" y="642122"/>
                </a:lnTo>
                <a:close/>
              </a:path>
              <a:path w="2359659" h="1310004">
                <a:moveTo>
                  <a:pt x="25664" y="642122"/>
                </a:moveTo>
                <a:lnTo>
                  <a:pt x="12832" y="642122"/>
                </a:lnTo>
                <a:lnTo>
                  <a:pt x="25664" y="654923"/>
                </a:lnTo>
                <a:lnTo>
                  <a:pt x="25664" y="64212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889211"/>
          </a:xfrm>
          <a:prstGeom prst="rect">
            <a:avLst/>
          </a:prstGeom>
        </p:spPr>
        <p:txBody>
          <a:bodyPr vert="horz" wrap="square" lIns="0" tIns="27101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cs-CZ" dirty="0" smtClean="0"/>
              <a:t>Náklady jednicové a režijní</a:t>
            </a:r>
            <a:endParaRPr lang="cs-CZ" dirty="0"/>
          </a:p>
        </p:txBody>
      </p:sp>
      <p:sp>
        <p:nvSpPr>
          <p:cNvPr id="3" name="object 3"/>
          <p:cNvSpPr txBox="1"/>
          <p:nvPr/>
        </p:nvSpPr>
        <p:spPr>
          <a:xfrm>
            <a:off x="1039809" y="2124075"/>
            <a:ext cx="7056755" cy="1218282"/>
          </a:xfrm>
          <a:prstGeom prst="rect">
            <a:avLst/>
          </a:prstGeom>
          <a:solidFill>
            <a:srgbClr val="2C2CB8"/>
          </a:solidFill>
          <a:ln w="25560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905" algn="ctr">
              <a:lnSpc>
                <a:spcPts val="3245"/>
              </a:lnSpc>
            </a:pP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Jak řídit hospodárnost?</a:t>
            </a:r>
            <a:endParaRPr lang="cs-CZ" sz="2800" dirty="0" smtClean="0">
              <a:latin typeface="Arial"/>
              <a:cs typeface="Arial"/>
            </a:endParaRPr>
          </a:p>
          <a:p>
            <a:pPr marL="2540" algn="ctr">
              <a:lnSpc>
                <a:spcPts val="3125"/>
              </a:lnSpc>
            </a:pP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Jak kontrolovat přiměřenost nákladu?</a:t>
            </a:r>
            <a:endParaRPr lang="cs-CZ" sz="2800" dirty="0" smtClean="0">
              <a:latin typeface="Arial"/>
              <a:cs typeface="Arial"/>
            </a:endParaRPr>
          </a:p>
          <a:p>
            <a:pPr marL="99695" algn="ctr">
              <a:lnSpc>
                <a:spcPts val="3240"/>
              </a:lnSpc>
            </a:pP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Jak stanovit nákladový úkol?</a:t>
            </a:r>
            <a:endParaRPr lang="cs-CZ" sz="2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79504" y="4463985"/>
            <a:ext cx="2592705" cy="795089"/>
          </a:xfrm>
          <a:prstGeom prst="rect">
            <a:avLst/>
          </a:prstGeom>
          <a:solidFill>
            <a:srgbClr val="2C2CB8"/>
          </a:solidFill>
          <a:ln w="25560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530225" marR="525145" indent="109220">
              <a:lnSpc>
                <a:spcPts val="3130"/>
              </a:lnSpc>
            </a:pP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Náklady jednicové</a:t>
            </a:r>
            <a:endParaRPr lang="cs-CZ" sz="28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16580" y="4463985"/>
            <a:ext cx="2736850" cy="795089"/>
          </a:xfrm>
          <a:prstGeom prst="rect">
            <a:avLst/>
          </a:prstGeom>
          <a:solidFill>
            <a:srgbClr val="2C2CB8"/>
          </a:solidFill>
          <a:ln w="25560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880110" marR="706755" indent="-167640">
              <a:lnSpc>
                <a:spcPts val="3130"/>
              </a:lnSpc>
            </a:pP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Náklady režijní</a:t>
            </a:r>
            <a:endParaRPr lang="cs-CZ" sz="28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338197" y="3408304"/>
            <a:ext cx="2243455" cy="1056005"/>
          </a:xfrm>
          <a:custGeom>
            <a:avLst/>
            <a:gdLst/>
            <a:ahLst/>
            <a:cxnLst/>
            <a:rect l="l" t="t" r="r" b="b"/>
            <a:pathLst>
              <a:path w="2243454" h="1056004">
                <a:moveTo>
                  <a:pt x="25526" y="979048"/>
                </a:moveTo>
                <a:lnTo>
                  <a:pt x="0" y="979048"/>
                </a:lnTo>
                <a:lnTo>
                  <a:pt x="38231" y="1055735"/>
                </a:lnTo>
                <a:lnTo>
                  <a:pt x="70179" y="991849"/>
                </a:lnTo>
                <a:lnTo>
                  <a:pt x="25526" y="991849"/>
                </a:lnTo>
                <a:lnTo>
                  <a:pt x="25526" y="979048"/>
                </a:lnTo>
                <a:close/>
              </a:path>
              <a:path w="2243454" h="1056004">
                <a:moveTo>
                  <a:pt x="2217800" y="515111"/>
                </a:moveTo>
                <a:lnTo>
                  <a:pt x="31241" y="515111"/>
                </a:lnTo>
                <a:lnTo>
                  <a:pt x="25526" y="520811"/>
                </a:lnTo>
                <a:lnTo>
                  <a:pt x="25526" y="991849"/>
                </a:lnTo>
                <a:lnTo>
                  <a:pt x="51053" y="991849"/>
                </a:lnTo>
                <a:lnTo>
                  <a:pt x="51053" y="540623"/>
                </a:lnTo>
                <a:lnTo>
                  <a:pt x="38231" y="540623"/>
                </a:lnTo>
                <a:lnTo>
                  <a:pt x="51053" y="527944"/>
                </a:lnTo>
                <a:lnTo>
                  <a:pt x="2217800" y="527944"/>
                </a:lnTo>
                <a:lnTo>
                  <a:pt x="2217800" y="515111"/>
                </a:lnTo>
                <a:close/>
              </a:path>
              <a:path w="2243454" h="1056004">
                <a:moveTo>
                  <a:pt x="76580" y="979048"/>
                </a:moveTo>
                <a:lnTo>
                  <a:pt x="51053" y="979048"/>
                </a:lnTo>
                <a:lnTo>
                  <a:pt x="51053" y="991849"/>
                </a:lnTo>
                <a:lnTo>
                  <a:pt x="70179" y="991849"/>
                </a:lnTo>
                <a:lnTo>
                  <a:pt x="76580" y="979048"/>
                </a:lnTo>
                <a:close/>
              </a:path>
              <a:path w="2243454" h="1056004">
                <a:moveTo>
                  <a:pt x="51053" y="527944"/>
                </a:moveTo>
                <a:lnTo>
                  <a:pt x="38231" y="540623"/>
                </a:lnTo>
                <a:lnTo>
                  <a:pt x="51053" y="540623"/>
                </a:lnTo>
                <a:lnTo>
                  <a:pt x="51053" y="527944"/>
                </a:lnTo>
                <a:close/>
              </a:path>
              <a:path w="2243454" h="1056004">
                <a:moveTo>
                  <a:pt x="2243465" y="515111"/>
                </a:moveTo>
                <a:lnTo>
                  <a:pt x="2230633" y="515111"/>
                </a:lnTo>
                <a:lnTo>
                  <a:pt x="2217800" y="527944"/>
                </a:lnTo>
                <a:lnTo>
                  <a:pt x="51053" y="527944"/>
                </a:lnTo>
                <a:lnTo>
                  <a:pt x="51053" y="540623"/>
                </a:lnTo>
                <a:lnTo>
                  <a:pt x="2237734" y="540623"/>
                </a:lnTo>
                <a:lnTo>
                  <a:pt x="2243465" y="534923"/>
                </a:lnTo>
                <a:lnTo>
                  <a:pt x="2243465" y="515111"/>
                </a:lnTo>
                <a:close/>
              </a:path>
              <a:path w="2243454" h="1056004">
                <a:moveTo>
                  <a:pt x="2243465" y="0"/>
                </a:moveTo>
                <a:lnTo>
                  <a:pt x="2217800" y="0"/>
                </a:lnTo>
                <a:lnTo>
                  <a:pt x="2217800" y="527944"/>
                </a:lnTo>
                <a:lnTo>
                  <a:pt x="2230633" y="515111"/>
                </a:lnTo>
                <a:lnTo>
                  <a:pt x="2243465" y="515111"/>
                </a:lnTo>
                <a:lnTo>
                  <a:pt x="22434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lang="cs-CZ" dirty="0"/>
          </a:p>
        </p:txBody>
      </p:sp>
      <p:sp>
        <p:nvSpPr>
          <p:cNvPr id="7" name="object 7"/>
          <p:cNvSpPr/>
          <p:nvPr/>
        </p:nvSpPr>
        <p:spPr>
          <a:xfrm>
            <a:off x="4555997" y="3408304"/>
            <a:ext cx="2467610" cy="1056005"/>
          </a:xfrm>
          <a:custGeom>
            <a:avLst/>
            <a:gdLst/>
            <a:ahLst/>
            <a:cxnLst/>
            <a:rect l="l" t="t" r="r" b="b"/>
            <a:pathLst>
              <a:path w="2467609" h="1056004">
                <a:moveTo>
                  <a:pt x="2416180" y="979048"/>
                </a:moveTo>
                <a:lnTo>
                  <a:pt x="2390637" y="979048"/>
                </a:lnTo>
                <a:lnTo>
                  <a:pt x="2429012" y="1055735"/>
                </a:lnTo>
                <a:lnTo>
                  <a:pt x="2460955" y="991849"/>
                </a:lnTo>
                <a:lnTo>
                  <a:pt x="2416180" y="991849"/>
                </a:lnTo>
                <a:lnTo>
                  <a:pt x="2416180" y="979048"/>
                </a:lnTo>
                <a:close/>
              </a:path>
              <a:path w="2467609" h="1056004">
                <a:moveTo>
                  <a:pt x="2416180" y="527944"/>
                </a:moveTo>
                <a:lnTo>
                  <a:pt x="2416180" y="991849"/>
                </a:lnTo>
                <a:lnTo>
                  <a:pt x="2441844" y="991849"/>
                </a:lnTo>
                <a:lnTo>
                  <a:pt x="2441844" y="540623"/>
                </a:lnTo>
                <a:lnTo>
                  <a:pt x="2429012" y="540623"/>
                </a:lnTo>
                <a:lnTo>
                  <a:pt x="2416180" y="527944"/>
                </a:lnTo>
                <a:close/>
              </a:path>
              <a:path w="2467609" h="1056004">
                <a:moveTo>
                  <a:pt x="2467355" y="979048"/>
                </a:moveTo>
                <a:lnTo>
                  <a:pt x="2441844" y="979048"/>
                </a:lnTo>
                <a:lnTo>
                  <a:pt x="2441844" y="991849"/>
                </a:lnTo>
                <a:lnTo>
                  <a:pt x="2460955" y="991849"/>
                </a:lnTo>
                <a:lnTo>
                  <a:pt x="2467355" y="979048"/>
                </a:lnTo>
                <a:close/>
              </a:path>
              <a:path w="2467609" h="1056004">
                <a:moveTo>
                  <a:pt x="25664" y="0"/>
                </a:moveTo>
                <a:lnTo>
                  <a:pt x="0" y="0"/>
                </a:lnTo>
                <a:lnTo>
                  <a:pt x="0" y="534923"/>
                </a:lnTo>
                <a:lnTo>
                  <a:pt x="5730" y="540623"/>
                </a:lnTo>
                <a:lnTo>
                  <a:pt x="2416180" y="540623"/>
                </a:lnTo>
                <a:lnTo>
                  <a:pt x="2416180" y="527944"/>
                </a:lnTo>
                <a:lnTo>
                  <a:pt x="25664" y="527944"/>
                </a:lnTo>
                <a:lnTo>
                  <a:pt x="12832" y="515111"/>
                </a:lnTo>
                <a:lnTo>
                  <a:pt x="25664" y="515111"/>
                </a:lnTo>
                <a:lnTo>
                  <a:pt x="25664" y="0"/>
                </a:lnTo>
                <a:close/>
              </a:path>
              <a:path w="2467609" h="1056004">
                <a:moveTo>
                  <a:pt x="2436113" y="515111"/>
                </a:moveTo>
                <a:lnTo>
                  <a:pt x="25664" y="515111"/>
                </a:lnTo>
                <a:lnTo>
                  <a:pt x="25664" y="527944"/>
                </a:lnTo>
                <a:lnTo>
                  <a:pt x="2416180" y="527944"/>
                </a:lnTo>
                <a:lnTo>
                  <a:pt x="2429012" y="540623"/>
                </a:lnTo>
                <a:lnTo>
                  <a:pt x="2441844" y="540623"/>
                </a:lnTo>
                <a:lnTo>
                  <a:pt x="2441844" y="520811"/>
                </a:lnTo>
                <a:lnTo>
                  <a:pt x="2436113" y="515111"/>
                </a:lnTo>
                <a:close/>
              </a:path>
              <a:path w="2467609" h="1056004">
                <a:moveTo>
                  <a:pt x="25664" y="515111"/>
                </a:moveTo>
                <a:lnTo>
                  <a:pt x="12832" y="515111"/>
                </a:lnTo>
                <a:lnTo>
                  <a:pt x="25664" y="527944"/>
                </a:lnTo>
                <a:lnTo>
                  <a:pt x="25664" y="51511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11798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4630"/>
              </a:lnSpc>
            </a:pPr>
            <a:r>
              <a:rPr lang="cs-CZ" dirty="0" smtClean="0"/>
              <a:t>Členění nákladů podle odpovědnosti za</a:t>
            </a:r>
          </a:p>
          <a:p>
            <a:pPr marL="12700">
              <a:lnSpc>
                <a:spcPts val="4590"/>
              </a:lnSpc>
            </a:pPr>
            <a:r>
              <a:rPr lang="cs-CZ" dirty="0" smtClean="0"/>
              <a:t>jejich</a:t>
            </a:r>
            <a:r>
              <a:rPr lang="cs-CZ" dirty="0" smtClean="0">
                <a:latin typeface="Times New Roman"/>
                <a:cs typeface="Times New Roman"/>
              </a:rPr>
              <a:t> </a:t>
            </a:r>
            <a:r>
              <a:rPr lang="cs-CZ" dirty="0" smtClean="0"/>
              <a:t>vznik</a:t>
            </a:r>
            <a:endParaRPr lang="cs-CZ" dirty="0"/>
          </a:p>
        </p:txBody>
      </p:sp>
      <p:sp>
        <p:nvSpPr>
          <p:cNvPr id="3" name="object 3"/>
          <p:cNvSpPr txBox="1"/>
          <p:nvPr/>
        </p:nvSpPr>
        <p:spPr>
          <a:xfrm>
            <a:off x="595686" y="1828263"/>
            <a:ext cx="8486140" cy="45757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cs-CZ" sz="3200" dirty="0" smtClean="0">
                <a:solidFill>
                  <a:srgbClr val="FFFFFF"/>
                </a:solidFill>
                <a:latin typeface="Arial"/>
                <a:cs typeface="Arial"/>
              </a:rPr>
              <a:t>Odpovědnostní středisko</a:t>
            </a:r>
            <a:endParaRPr lang="cs-CZ" sz="3200" dirty="0" smtClean="0">
              <a:latin typeface="Arial"/>
              <a:cs typeface="Arial"/>
            </a:endParaRPr>
          </a:p>
          <a:p>
            <a:pPr marL="735330" marR="424815" indent="-320675">
              <a:lnSpc>
                <a:spcPts val="3120"/>
              </a:lnSpc>
              <a:spcBef>
                <a:spcPts val="1485"/>
              </a:spcBef>
              <a:buClr>
                <a:srgbClr val="FFFFFF"/>
              </a:buClr>
              <a:buSzPct val="50000"/>
              <a:buFont typeface="Wingdings"/>
              <a:buChar char=""/>
              <a:tabLst>
                <a:tab pos="735965" algn="l"/>
              </a:tabLst>
            </a:pP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Vnitropodnikový útvar s odpovědností za vznik nákladů</a:t>
            </a:r>
            <a:endParaRPr lang="cs-CZ" sz="2800" dirty="0" smtClean="0">
              <a:latin typeface="Arial"/>
              <a:cs typeface="Arial"/>
            </a:endParaRPr>
          </a:p>
          <a:p>
            <a:pPr marL="735330" indent="-320675">
              <a:lnSpc>
                <a:spcPct val="100000"/>
              </a:lnSpc>
              <a:spcBef>
                <a:spcPts val="800"/>
              </a:spcBef>
              <a:buClr>
                <a:srgbClr val="FFFFFF"/>
              </a:buClr>
              <a:buSzPct val="50000"/>
              <a:buFont typeface="Wingdings"/>
              <a:buChar char=""/>
              <a:tabLst>
                <a:tab pos="735965" algn="l"/>
              </a:tabLst>
            </a:pP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Vazba na „ekonomickou strukturu“ (kap. 14)</a:t>
            </a:r>
            <a:endParaRPr lang="cs-CZ" sz="2800" dirty="0" smtClean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lang="cs-CZ" sz="3200" dirty="0" smtClean="0">
                <a:solidFill>
                  <a:srgbClr val="FFFFFF"/>
                </a:solidFill>
                <a:latin typeface="Arial"/>
                <a:cs typeface="Arial"/>
              </a:rPr>
              <a:t>Druhotné – interní náklady</a:t>
            </a:r>
            <a:endParaRPr lang="cs-CZ" sz="3200" dirty="0" smtClean="0">
              <a:latin typeface="Arial"/>
              <a:cs typeface="Arial"/>
            </a:endParaRPr>
          </a:p>
          <a:p>
            <a:pPr marL="735330" indent="-320675">
              <a:lnSpc>
                <a:spcPct val="100000"/>
              </a:lnSpc>
              <a:spcBef>
                <a:spcPts val="1165"/>
              </a:spcBef>
              <a:buClr>
                <a:srgbClr val="FFFFFF"/>
              </a:buClr>
              <a:buSzPct val="50000"/>
              <a:buFont typeface="Wingdings"/>
              <a:buChar char=""/>
              <a:tabLst>
                <a:tab pos="735965" algn="l"/>
              </a:tabLst>
            </a:pP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Zobrazení kooperace uvnitř podniku předpokládá</a:t>
            </a:r>
            <a:endParaRPr lang="cs-CZ" sz="2800" dirty="0" smtClean="0">
              <a:latin typeface="Arial"/>
              <a:cs typeface="Arial"/>
            </a:endParaRPr>
          </a:p>
          <a:p>
            <a:pPr marL="1134110" lvl="1" indent="-320040">
              <a:lnSpc>
                <a:spcPct val="100000"/>
              </a:lnSpc>
              <a:spcBef>
                <a:spcPts val="915"/>
              </a:spcBef>
              <a:buClr>
                <a:srgbClr val="FFFFFF"/>
              </a:buClr>
              <a:buSzPct val="50000"/>
              <a:buFont typeface="Wingdings"/>
              <a:buChar char=""/>
              <a:tabLst>
                <a:tab pos="1134745" algn="l"/>
              </a:tabLst>
            </a:pP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Vymezení činností středisek</a:t>
            </a:r>
            <a:endParaRPr lang="cs-CZ" sz="2400" dirty="0" smtClean="0">
              <a:latin typeface="Arial"/>
              <a:cs typeface="Arial"/>
            </a:endParaRPr>
          </a:p>
          <a:p>
            <a:pPr marL="1134110" lvl="1" indent="-320040">
              <a:lnSpc>
                <a:spcPct val="100000"/>
              </a:lnSpc>
              <a:spcBef>
                <a:spcPts val="695"/>
              </a:spcBef>
              <a:buClr>
                <a:srgbClr val="FFFFFF"/>
              </a:buClr>
              <a:buSzPct val="50000"/>
              <a:buFont typeface="Wingdings"/>
              <a:buChar char=""/>
              <a:tabLst>
                <a:tab pos="1134745" algn="l"/>
              </a:tabLst>
            </a:pP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Identifikace dílčích výkonů (měřitelnost)</a:t>
            </a:r>
            <a:endParaRPr lang="cs-CZ" sz="2400" dirty="0" smtClean="0">
              <a:latin typeface="Arial"/>
              <a:cs typeface="Arial"/>
            </a:endParaRPr>
          </a:p>
          <a:p>
            <a:pPr marL="1134110" lvl="1" indent="-320040">
              <a:lnSpc>
                <a:spcPts val="2855"/>
              </a:lnSpc>
              <a:spcBef>
                <a:spcPts val="695"/>
              </a:spcBef>
              <a:buClr>
                <a:srgbClr val="FFFFFF"/>
              </a:buClr>
              <a:buSzPct val="50000"/>
              <a:buFont typeface="Wingdings"/>
              <a:buChar char=""/>
              <a:tabLst>
                <a:tab pos="1134745" algn="l"/>
              </a:tabLst>
            </a:pPr>
            <a:r>
              <a:rPr lang="cs-CZ" sz="2400" dirty="0" smtClean="0">
                <a:solidFill>
                  <a:srgbClr val="FFFFFF"/>
                </a:solidFill>
                <a:latin typeface="Arial"/>
                <a:cs typeface="Arial"/>
              </a:rPr>
              <a:t>Ocenění dílčích výkonů vnitropodnikovou cenou</a:t>
            </a:r>
            <a:endParaRPr lang="cs-CZ"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7006" y="339138"/>
            <a:ext cx="8324215" cy="13080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5095"/>
              </a:lnSpc>
            </a:pPr>
            <a:r>
              <a:rPr sz="4400" dirty="0">
                <a:solidFill>
                  <a:srgbClr val="FFFFFF"/>
                </a:solidFill>
                <a:latin typeface="Arial"/>
                <a:cs typeface="Arial"/>
              </a:rPr>
              <a:t>Náklady externí (prvotní) a interní</a:t>
            </a:r>
            <a:endParaRPr sz="4400">
              <a:latin typeface="Arial"/>
              <a:cs typeface="Arial"/>
            </a:endParaRPr>
          </a:p>
          <a:p>
            <a:pPr marL="635" algn="ctr">
              <a:lnSpc>
                <a:spcPts val="5095"/>
              </a:lnSpc>
            </a:pPr>
            <a:r>
              <a:rPr sz="4400" dirty="0">
                <a:solidFill>
                  <a:srgbClr val="FFFFFF"/>
                </a:solidFill>
                <a:latin typeface="Arial"/>
                <a:cs typeface="Arial"/>
              </a:rPr>
              <a:t>(druhotné)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39809" y="2987543"/>
            <a:ext cx="7056755" cy="1202252"/>
          </a:xfrm>
          <a:prstGeom prst="rect">
            <a:avLst/>
          </a:prstGeom>
          <a:solidFill>
            <a:srgbClr val="2C2CB8"/>
          </a:solidFill>
          <a:ln w="25560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496570" marR="493395" indent="635" algn="ctr">
              <a:lnSpc>
                <a:spcPct val="93000"/>
              </a:lnSpc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Vznikají náklady spotřebou </a:t>
            </a:r>
            <a:r>
              <a:rPr sz="2800" dirty="0" err="1">
                <a:solidFill>
                  <a:srgbClr val="FFFFFF"/>
                </a:solidFill>
                <a:latin typeface="Arial"/>
                <a:cs typeface="Arial"/>
              </a:rPr>
              <a:t>ekonomických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zdroj</a:t>
            </a: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28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z externího okolí nebo vytvořených uvnitř podniku?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2159" y="5392735"/>
            <a:ext cx="2879725" cy="795089"/>
          </a:xfrm>
          <a:prstGeom prst="rect">
            <a:avLst/>
          </a:prstGeom>
          <a:solidFill>
            <a:srgbClr val="2C2CB8"/>
          </a:solidFill>
          <a:ln w="25560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70180" marR="165100" indent="612775">
              <a:lnSpc>
                <a:spcPts val="3130"/>
              </a:lnSpc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Náklady externí (prvotní)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616580" y="5392735"/>
            <a:ext cx="3024505" cy="795089"/>
          </a:xfrm>
          <a:prstGeom prst="rect">
            <a:avLst/>
          </a:prstGeom>
          <a:solidFill>
            <a:srgbClr val="2C2CB8"/>
          </a:solidFill>
          <a:ln w="25560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3825" marR="118110" indent="732790">
              <a:lnSpc>
                <a:spcPts val="3130"/>
              </a:lnSpc>
            </a:pPr>
            <a:r>
              <a:rPr sz="2800" dirty="0" err="1">
                <a:solidFill>
                  <a:srgbClr val="FFFFFF"/>
                </a:solidFill>
                <a:latin typeface="Arial"/>
                <a:cs typeface="Arial"/>
              </a:rPr>
              <a:t>Náklady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lang="cs-CZ" sz="2800" dirty="0" smtClean="0">
                <a:solidFill>
                  <a:srgbClr val="FFFFFF"/>
                </a:solidFill>
                <a:latin typeface="Arial"/>
                <a:cs typeface="Arial"/>
              </a:rPr>
              <a:t>i</a:t>
            </a:r>
            <a:r>
              <a:rPr sz="2800" dirty="0" err="1" smtClean="0">
                <a:solidFill>
                  <a:srgbClr val="FFFFFF"/>
                </a:solidFill>
                <a:latin typeface="Arial"/>
                <a:cs typeface="Arial"/>
              </a:rPr>
              <a:t>nterní</a:t>
            </a:r>
            <a:r>
              <a:rPr sz="28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(druhotné)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193666" y="4271894"/>
            <a:ext cx="2388235" cy="1120775"/>
          </a:xfrm>
          <a:custGeom>
            <a:avLst/>
            <a:gdLst/>
            <a:ahLst/>
            <a:cxnLst/>
            <a:rect l="l" t="t" r="r" b="b"/>
            <a:pathLst>
              <a:path w="2388235" h="1120775">
                <a:moveTo>
                  <a:pt x="25526" y="1044199"/>
                </a:moveTo>
                <a:lnTo>
                  <a:pt x="0" y="1044199"/>
                </a:lnTo>
                <a:lnTo>
                  <a:pt x="38362" y="1120780"/>
                </a:lnTo>
                <a:lnTo>
                  <a:pt x="70350" y="1056903"/>
                </a:lnTo>
                <a:lnTo>
                  <a:pt x="25526" y="1056903"/>
                </a:lnTo>
                <a:lnTo>
                  <a:pt x="25526" y="1044199"/>
                </a:lnTo>
                <a:close/>
              </a:path>
              <a:path w="2388235" h="1120775">
                <a:moveTo>
                  <a:pt x="2362331" y="547625"/>
                </a:moveTo>
                <a:lnTo>
                  <a:pt x="31241" y="547625"/>
                </a:lnTo>
                <a:lnTo>
                  <a:pt x="25526" y="553340"/>
                </a:lnTo>
                <a:lnTo>
                  <a:pt x="25526" y="1056903"/>
                </a:lnTo>
                <a:lnTo>
                  <a:pt x="51185" y="1056903"/>
                </a:lnTo>
                <a:lnTo>
                  <a:pt x="51185" y="573283"/>
                </a:lnTo>
                <a:lnTo>
                  <a:pt x="38362" y="573283"/>
                </a:lnTo>
                <a:lnTo>
                  <a:pt x="51185" y="560460"/>
                </a:lnTo>
                <a:lnTo>
                  <a:pt x="2362331" y="560460"/>
                </a:lnTo>
                <a:lnTo>
                  <a:pt x="2362331" y="547625"/>
                </a:lnTo>
                <a:close/>
              </a:path>
              <a:path w="2388235" h="1120775">
                <a:moveTo>
                  <a:pt x="76712" y="1044199"/>
                </a:moveTo>
                <a:lnTo>
                  <a:pt x="51185" y="1044199"/>
                </a:lnTo>
                <a:lnTo>
                  <a:pt x="51185" y="1056903"/>
                </a:lnTo>
                <a:lnTo>
                  <a:pt x="70350" y="1056903"/>
                </a:lnTo>
                <a:lnTo>
                  <a:pt x="76712" y="1044199"/>
                </a:lnTo>
                <a:close/>
              </a:path>
              <a:path w="2388235" h="1120775">
                <a:moveTo>
                  <a:pt x="51185" y="560460"/>
                </a:moveTo>
                <a:lnTo>
                  <a:pt x="38362" y="573283"/>
                </a:lnTo>
                <a:lnTo>
                  <a:pt x="51185" y="573283"/>
                </a:lnTo>
                <a:lnTo>
                  <a:pt x="51185" y="560460"/>
                </a:lnTo>
                <a:close/>
              </a:path>
              <a:path w="2388235" h="1120775">
                <a:moveTo>
                  <a:pt x="2387995" y="547625"/>
                </a:moveTo>
                <a:lnTo>
                  <a:pt x="2375163" y="547625"/>
                </a:lnTo>
                <a:lnTo>
                  <a:pt x="2362331" y="560460"/>
                </a:lnTo>
                <a:lnTo>
                  <a:pt x="51185" y="560460"/>
                </a:lnTo>
                <a:lnTo>
                  <a:pt x="51185" y="573283"/>
                </a:lnTo>
                <a:lnTo>
                  <a:pt x="2382264" y="573283"/>
                </a:lnTo>
                <a:lnTo>
                  <a:pt x="2387995" y="567568"/>
                </a:lnTo>
                <a:lnTo>
                  <a:pt x="2387995" y="547625"/>
                </a:lnTo>
                <a:close/>
              </a:path>
              <a:path w="2388235" h="1120775">
                <a:moveTo>
                  <a:pt x="2387995" y="0"/>
                </a:moveTo>
                <a:lnTo>
                  <a:pt x="2362331" y="0"/>
                </a:lnTo>
                <a:lnTo>
                  <a:pt x="2362331" y="560460"/>
                </a:lnTo>
                <a:lnTo>
                  <a:pt x="2375163" y="547625"/>
                </a:lnTo>
                <a:lnTo>
                  <a:pt x="2387995" y="547625"/>
                </a:lnTo>
                <a:lnTo>
                  <a:pt x="23879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555997" y="4271894"/>
            <a:ext cx="2612390" cy="1120775"/>
          </a:xfrm>
          <a:custGeom>
            <a:avLst/>
            <a:gdLst/>
            <a:ahLst/>
            <a:cxnLst/>
            <a:rect l="l" t="t" r="r" b="b"/>
            <a:pathLst>
              <a:path w="2612390" h="1120775">
                <a:moveTo>
                  <a:pt x="2560716" y="1044199"/>
                </a:moveTo>
                <a:lnTo>
                  <a:pt x="2535173" y="1044199"/>
                </a:lnTo>
                <a:lnTo>
                  <a:pt x="2573395" y="1120780"/>
                </a:lnTo>
                <a:lnTo>
                  <a:pt x="2605404" y="1056903"/>
                </a:lnTo>
                <a:lnTo>
                  <a:pt x="2560716" y="1056903"/>
                </a:lnTo>
                <a:lnTo>
                  <a:pt x="2560716" y="1044199"/>
                </a:lnTo>
                <a:close/>
              </a:path>
              <a:path w="2612390" h="1120775">
                <a:moveTo>
                  <a:pt x="2560716" y="560460"/>
                </a:moveTo>
                <a:lnTo>
                  <a:pt x="2560716" y="1056903"/>
                </a:lnTo>
                <a:lnTo>
                  <a:pt x="2586227" y="1056903"/>
                </a:lnTo>
                <a:lnTo>
                  <a:pt x="2586227" y="573283"/>
                </a:lnTo>
                <a:lnTo>
                  <a:pt x="2573395" y="573283"/>
                </a:lnTo>
                <a:lnTo>
                  <a:pt x="2560716" y="560460"/>
                </a:lnTo>
                <a:close/>
              </a:path>
              <a:path w="2612390" h="1120775">
                <a:moveTo>
                  <a:pt x="2611770" y="1044199"/>
                </a:moveTo>
                <a:lnTo>
                  <a:pt x="2586227" y="1044199"/>
                </a:lnTo>
                <a:lnTo>
                  <a:pt x="2586227" y="1056903"/>
                </a:lnTo>
                <a:lnTo>
                  <a:pt x="2605404" y="1056903"/>
                </a:lnTo>
                <a:lnTo>
                  <a:pt x="2611770" y="1044199"/>
                </a:lnTo>
                <a:close/>
              </a:path>
              <a:path w="2612390" h="1120775">
                <a:moveTo>
                  <a:pt x="25664" y="0"/>
                </a:moveTo>
                <a:lnTo>
                  <a:pt x="0" y="0"/>
                </a:lnTo>
                <a:lnTo>
                  <a:pt x="0" y="567568"/>
                </a:lnTo>
                <a:lnTo>
                  <a:pt x="5730" y="573283"/>
                </a:lnTo>
                <a:lnTo>
                  <a:pt x="2560716" y="573283"/>
                </a:lnTo>
                <a:lnTo>
                  <a:pt x="2560716" y="560460"/>
                </a:lnTo>
                <a:lnTo>
                  <a:pt x="25664" y="560460"/>
                </a:lnTo>
                <a:lnTo>
                  <a:pt x="12832" y="547625"/>
                </a:lnTo>
                <a:lnTo>
                  <a:pt x="25664" y="547625"/>
                </a:lnTo>
                <a:lnTo>
                  <a:pt x="25664" y="0"/>
                </a:lnTo>
                <a:close/>
              </a:path>
              <a:path w="2612390" h="1120775">
                <a:moveTo>
                  <a:pt x="2580528" y="547625"/>
                </a:moveTo>
                <a:lnTo>
                  <a:pt x="25664" y="547625"/>
                </a:lnTo>
                <a:lnTo>
                  <a:pt x="25664" y="560460"/>
                </a:lnTo>
                <a:lnTo>
                  <a:pt x="2560716" y="560460"/>
                </a:lnTo>
                <a:lnTo>
                  <a:pt x="2573395" y="573283"/>
                </a:lnTo>
                <a:lnTo>
                  <a:pt x="2586227" y="573283"/>
                </a:lnTo>
                <a:lnTo>
                  <a:pt x="2586227" y="553340"/>
                </a:lnTo>
                <a:lnTo>
                  <a:pt x="2580528" y="547625"/>
                </a:lnTo>
                <a:close/>
              </a:path>
              <a:path w="2612390" h="1120775">
                <a:moveTo>
                  <a:pt x="25664" y="547625"/>
                </a:moveTo>
                <a:lnTo>
                  <a:pt x="12832" y="547625"/>
                </a:lnTo>
                <a:lnTo>
                  <a:pt x="25664" y="560460"/>
                </a:lnTo>
                <a:lnTo>
                  <a:pt x="25664" y="54762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0530" y="422401"/>
            <a:ext cx="9102739" cy="889211"/>
          </a:xfrm>
          <a:prstGeom prst="rect">
            <a:avLst/>
          </a:prstGeom>
        </p:spPr>
        <p:txBody>
          <a:bodyPr vert="horz" wrap="square" lIns="0" tIns="271011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err="1"/>
              <a:t>Kalkulační</a:t>
            </a:r>
            <a:r>
              <a:rPr dirty="0"/>
              <a:t> </a:t>
            </a:r>
            <a:r>
              <a:rPr dirty="0" err="1" smtClean="0"/>
              <a:t>člen</a:t>
            </a:r>
            <a:r>
              <a:rPr lang="cs-CZ" dirty="0" smtClean="0"/>
              <a:t>ě</a:t>
            </a:r>
            <a:r>
              <a:rPr dirty="0" err="1" smtClean="0"/>
              <a:t>ní</a:t>
            </a:r>
            <a:r>
              <a:rPr dirty="0" smtClean="0"/>
              <a:t> </a:t>
            </a:r>
            <a:r>
              <a:rPr dirty="0" err="1" smtClean="0"/>
              <a:t>náklad</a:t>
            </a:r>
            <a:r>
              <a:rPr lang="cs-CZ" dirty="0" smtClean="0"/>
              <a:t>ů</a:t>
            </a:r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90530" y="1815563"/>
            <a:ext cx="8757920" cy="323421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Rozhodovací úlohy typu</a:t>
            </a:r>
            <a:endParaRPr sz="3200" dirty="0">
              <a:latin typeface="Arial"/>
              <a:cs typeface="Arial"/>
            </a:endParaRPr>
          </a:p>
          <a:p>
            <a:pPr marL="751840" indent="-281940">
              <a:lnSpc>
                <a:spcPct val="100000"/>
              </a:lnSpc>
              <a:spcBef>
                <a:spcPts val="1180"/>
              </a:spcBef>
              <a:buClr>
                <a:srgbClr val="FFFFFF"/>
              </a:buClr>
              <a:buFont typeface="Arial"/>
              <a:buChar char="•"/>
              <a:tabLst>
                <a:tab pos="75247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Vyrobit či koupit</a:t>
            </a:r>
            <a:endParaRPr sz="2800" dirty="0">
              <a:latin typeface="Arial"/>
              <a:cs typeface="Arial"/>
            </a:endParaRPr>
          </a:p>
          <a:p>
            <a:pPr marL="751840" indent="-281940">
              <a:lnSpc>
                <a:spcPct val="100000"/>
              </a:lnSpc>
              <a:spcBef>
                <a:spcPts val="865"/>
              </a:spcBef>
              <a:buClr>
                <a:srgbClr val="FFFFFF"/>
              </a:buClr>
              <a:buFont typeface="Arial"/>
              <a:buChar char="•"/>
              <a:tabLst>
                <a:tab pos="75247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Preferovat či potlačit produkci výkonu</a:t>
            </a:r>
            <a:endParaRPr sz="2800" dirty="0">
              <a:latin typeface="Arial"/>
              <a:cs typeface="Arial"/>
            </a:endParaRPr>
          </a:p>
          <a:p>
            <a:pPr marL="751840" indent="-281940">
              <a:lnSpc>
                <a:spcPct val="100000"/>
              </a:lnSpc>
              <a:spcBef>
                <a:spcPts val="865"/>
              </a:spcBef>
              <a:buClr>
                <a:srgbClr val="FFFFFF"/>
              </a:buClr>
              <a:buFont typeface="Arial"/>
              <a:buChar char="•"/>
              <a:tabLst>
                <a:tab pos="752475" algn="l"/>
              </a:tabLst>
            </a:pPr>
            <a:r>
              <a:rPr sz="2800" dirty="0">
                <a:solidFill>
                  <a:srgbClr val="FFFFFF"/>
                </a:solidFill>
                <a:latin typeface="Arial"/>
                <a:cs typeface="Arial"/>
              </a:rPr>
              <a:t>Zrušit či zavést výrobu výkonu</a:t>
            </a:r>
            <a:endParaRPr sz="2800" dirty="0">
              <a:latin typeface="Arial"/>
              <a:cs typeface="Arial"/>
            </a:endParaRPr>
          </a:p>
          <a:p>
            <a:pPr marL="350520" marR="5080" indent="-338455">
              <a:lnSpc>
                <a:spcPts val="3579"/>
              </a:lnSpc>
              <a:spcBef>
                <a:spcPts val="1145"/>
              </a:spcBef>
            </a:pP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Posouzení příčinné </a:t>
            </a:r>
            <a:r>
              <a:rPr sz="3200" dirty="0" err="1">
                <a:solidFill>
                  <a:srgbClr val="FFFFFF"/>
                </a:solidFill>
                <a:latin typeface="Arial"/>
                <a:cs typeface="Arial"/>
              </a:rPr>
              <a:t>souvislosti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náklad</a:t>
            </a:r>
            <a:r>
              <a:rPr lang="cs-CZ" sz="32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výkon</a:t>
            </a:r>
            <a:r>
              <a:rPr lang="cs-CZ" sz="3200" dirty="0" smtClean="0">
                <a:solidFill>
                  <a:srgbClr val="FFFFFF"/>
                </a:solidFill>
                <a:latin typeface="Arial"/>
                <a:cs typeface="Arial"/>
              </a:rPr>
              <a:t>ů</a:t>
            </a: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 err="1">
                <a:solidFill>
                  <a:srgbClr val="FFFFFF"/>
                </a:solidFill>
                <a:latin typeface="Arial"/>
                <a:cs typeface="Arial"/>
              </a:rPr>
              <a:t>ve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 err="1" smtClean="0">
                <a:solidFill>
                  <a:srgbClr val="FFFFFF"/>
                </a:solidFill>
                <a:latin typeface="Arial"/>
                <a:cs typeface="Arial"/>
              </a:rPr>
              <a:t>vazb</a:t>
            </a:r>
            <a:r>
              <a:rPr lang="cs-CZ" sz="3200" dirty="0" smtClean="0">
                <a:solidFill>
                  <a:srgbClr val="FFFFFF"/>
                </a:solidFill>
                <a:latin typeface="Arial"/>
                <a:cs typeface="Arial"/>
              </a:rPr>
              <a:t>ě</a:t>
            </a:r>
            <a:r>
              <a:rPr sz="3200" dirty="0" smtClean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FF"/>
                </a:solidFill>
                <a:latin typeface="Arial"/>
                <a:cs typeface="Arial"/>
              </a:rPr>
              <a:t>na řešenou rozhodovací úlohu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1296</Words>
  <Application>Microsoft Office PowerPoint</Application>
  <PresentationFormat>Vlastní</PresentationFormat>
  <Paragraphs>219</Paragraphs>
  <Slides>24</Slides>
  <Notes>24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9" baseType="lpstr">
      <vt:lpstr>Arial</vt:lpstr>
      <vt:lpstr>Calibri</vt:lpstr>
      <vt:lpstr>Times New Roman</vt:lpstr>
      <vt:lpstr>Wingdings</vt:lpstr>
      <vt:lpstr>Office Theme</vt:lpstr>
      <vt:lpstr>3 – ČLENěNÍ NÁKLAdů</vt:lpstr>
      <vt:lpstr>Význam a struktura členění nákladů</vt:lpstr>
      <vt:lpstr>Druhové členění nákladů</vt:lpstr>
      <vt:lpstr>Účelové členění nákladů</vt:lpstr>
      <vt:lpstr>Náklady technologické a náklady na obsluhu a řízení</vt:lpstr>
      <vt:lpstr>Náklady jednicové a režijní</vt:lpstr>
      <vt:lpstr>Členění nákladů podle odpovědnosti za jejich vznik</vt:lpstr>
      <vt:lpstr>Prezentace aplikace PowerPoint</vt:lpstr>
      <vt:lpstr>Kalkulační členění nákladů</vt:lpstr>
      <vt:lpstr>Přímé a nepřímé náklady</vt:lpstr>
      <vt:lpstr>Členění nákladů z hlediska potřeb rozhodování</vt:lpstr>
      <vt:lpstr>Členění nákladů podle závislosti na objemu výkonů</vt:lpstr>
      <vt:lpstr>Variabilní náklady</vt:lpstr>
      <vt:lpstr>Prezentace aplikace PowerPoint</vt:lpstr>
      <vt:lpstr>Prezentace aplikace PowerPoint</vt:lpstr>
      <vt:lpstr>Fixní náklady</vt:lpstr>
      <vt:lpstr>Průběh celkových a průměrných fixních nákladů</vt:lpstr>
      <vt:lpstr>Využití informací o VN a FN v praxi</vt:lpstr>
      <vt:lpstr>Relevantní a irelevantní náklady; rozdílové náklady</vt:lpstr>
      <vt:lpstr>Oportunitní náklady</vt:lpstr>
      <vt:lpstr>Náklady vázané k rozhodnutí</vt:lpstr>
      <vt:lpstr>Shrnutí kapitoly 3 I</vt:lpstr>
      <vt:lpstr>Shrnutí kapitoly 3 II</vt:lpstr>
      <vt:lpstr>Shrnutí kapitoly 3 III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– ČLENċNÍ NÁKLADģ</dc:title>
  <dc:creator>Online2PDF.com</dc:creator>
  <cp:lastModifiedBy>Menšík Michal</cp:lastModifiedBy>
  <cp:revision>5</cp:revision>
  <dcterms:created xsi:type="dcterms:W3CDTF">2018-02-08T09:14:20Z</dcterms:created>
  <dcterms:modified xsi:type="dcterms:W3CDTF">2018-02-08T13:03:27Z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2018-02-08T00:00:00Z</vt:filetime>
  </property>
  <property fmtid="{D5CDD505-2E9C-101B-9397-08002B2CF9AE}" pid="3" name="LastSaved">
    <vt:filetime>2018-02-08T00:00:00Z</vt:filetime>
  </property>
</Properties>
</file>