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0083800" cy="7562850"/>
  <p:notesSz cx="10083800" cy="75628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392" y="6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4320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5050334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30534026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17615237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14055267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2317261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10803317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3970556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6712969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1697803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558122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37067351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13801444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3507780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3183431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1460903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1984273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257662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6285" y="2344483"/>
            <a:ext cx="8571230" cy="158819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512570" y="4235196"/>
            <a:ext cx="7058659"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2/8/2018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400" b="1" i="0">
                <a:solidFill>
                  <a:schemeClr val="bg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2/8/2018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chemeClr val="bg1"/>
                </a:solidFill>
                <a:latin typeface="Arial"/>
                <a:cs typeface="Arial"/>
              </a:defRPr>
            </a:lvl1pPr>
          </a:lstStyle>
          <a:p>
            <a:endParaRPr/>
          </a:p>
        </p:txBody>
      </p:sp>
      <p:sp>
        <p:nvSpPr>
          <p:cNvPr id="3" name="Holder 3"/>
          <p:cNvSpPr>
            <a:spLocks noGrp="1"/>
          </p:cNvSpPr>
          <p:nvPr>
            <p:ph sz="half" idx="2"/>
          </p:nvPr>
        </p:nvSpPr>
        <p:spPr>
          <a:xfrm>
            <a:off x="504190" y="1739455"/>
            <a:ext cx="4386453"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93156" y="1739455"/>
            <a:ext cx="4386453"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2/8/2018</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2/8/2018</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2/8/2018</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10080625" cy="7559040"/>
          </a:xfrm>
          <a:custGeom>
            <a:avLst/>
            <a:gdLst/>
            <a:ahLst/>
            <a:cxnLst/>
            <a:rect l="l" t="t" r="r" b="b"/>
            <a:pathLst>
              <a:path w="10080625" h="7559040">
                <a:moveTo>
                  <a:pt x="0" y="7559039"/>
                </a:moveTo>
                <a:lnTo>
                  <a:pt x="10080619" y="7559039"/>
                </a:lnTo>
                <a:lnTo>
                  <a:pt x="10080619" y="0"/>
                </a:lnTo>
                <a:lnTo>
                  <a:pt x="0" y="0"/>
                </a:lnTo>
                <a:lnTo>
                  <a:pt x="0" y="7559039"/>
                </a:lnTo>
                <a:close/>
              </a:path>
            </a:pathLst>
          </a:custGeom>
          <a:solidFill>
            <a:srgbClr val="2C2CB8"/>
          </a:solidFill>
        </p:spPr>
        <p:txBody>
          <a:bodyPr wrap="square" lIns="0" tIns="0" rIns="0" bIns="0" rtlCol="0"/>
          <a:lstStyle/>
          <a:p>
            <a:endParaRPr/>
          </a:p>
        </p:txBody>
      </p:sp>
      <p:sp>
        <p:nvSpPr>
          <p:cNvPr id="17" name="bk object 17"/>
          <p:cNvSpPr/>
          <p:nvPr/>
        </p:nvSpPr>
        <p:spPr>
          <a:xfrm>
            <a:off x="0" y="17526"/>
            <a:ext cx="757555" cy="7541895"/>
          </a:xfrm>
          <a:custGeom>
            <a:avLst/>
            <a:gdLst/>
            <a:ahLst/>
            <a:cxnLst/>
            <a:rect l="l" t="t" r="r" b="b"/>
            <a:pathLst>
              <a:path w="757555" h="7541895">
                <a:moveTo>
                  <a:pt x="37302" y="0"/>
                </a:moveTo>
                <a:lnTo>
                  <a:pt x="0" y="7899"/>
                </a:lnTo>
                <a:lnTo>
                  <a:pt x="0" y="7535839"/>
                </a:lnTo>
                <a:lnTo>
                  <a:pt x="26790" y="7541513"/>
                </a:lnTo>
                <a:lnTo>
                  <a:pt x="47827" y="7541513"/>
                </a:lnTo>
                <a:lnTo>
                  <a:pt x="96358" y="7531236"/>
                </a:lnTo>
                <a:lnTo>
                  <a:pt x="154088" y="7494371"/>
                </a:lnTo>
                <a:lnTo>
                  <a:pt x="210318" y="7434116"/>
                </a:lnTo>
                <a:lnTo>
                  <a:pt x="264864" y="7351442"/>
                </a:lnTo>
                <a:lnTo>
                  <a:pt x="317539" y="7247320"/>
                </a:lnTo>
                <a:lnTo>
                  <a:pt x="368159" y="7122720"/>
                </a:lnTo>
                <a:lnTo>
                  <a:pt x="416537" y="6978614"/>
                </a:lnTo>
                <a:lnTo>
                  <a:pt x="462490" y="6815973"/>
                </a:lnTo>
                <a:lnTo>
                  <a:pt x="505831" y="6635766"/>
                </a:lnTo>
                <a:lnTo>
                  <a:pt x="546376" y="6438966"/>
                </a:lnTo>
                <a:lnTo>
                  <a:pt x="583938" y="6226543"/>
                </a:lnTo>
                <a:lnTo>
                  <a:pt x="618333" y="5999468"/>
                </a:lnTo>
                <a:lnTo>
                  <a:pt x="649376" y="5758712"/>
                </a:lnTo>
                <a:lnTo>
                  <a:pt x="676881" y="5505246"/>
                </a:lnTo>
                <a:lnTo>
                  <a:pt x="700663" y="5240040"/>
                </a:lnTo>
                <a:lnTo>
                  <a:pt x="720536" y="4964065"/>
                </a:lnTo>
                <a:lnTo>
                  <a:pt x="736315" y="4678293"/>
                </a:lnTo>
                <a:lnTo>
                  <a:pt x="747816" y="4383694"/>
                </a:lnTo>
                <a:lnTo>
                  <a:pt x="754852" y="4081239"/>
                </a:lnTo>
                <a:lnTo>
                  <a:pt x="757239" y="3771777"/>
                </a:lnTo>
                <a:lnTo>
                  <a:pt x="754852" y="3462437"/>
                </a:lnTo>
                <a:lnTo>
                  <a:pt x="747816" y="3159983"/>
                </a:lnTo>
                <a:lnTo>
                  <a:pt x="736316" y="2865386"/>
                </a:lnTo>
                <a:lnTo>
                  <a:pt x="720537" y="2579616"/>
                </a:lnTo>
                <a:lnTo>
                  <a:pt x="700664" y="2303645"/>
                </a:lnTo>
                <a:lnTo>
                  <a:pt x="676883" y="2038442"/>
                </a:lnTo>
                <a:lnTo>
                  <a:pt x="649378" y="1784980"/>
                </a:lnTo>
                <a:lnTo>
                  <a:pt x="618336" y="1544228"/>
                </a:lnTo>
                <a:lnTo>
                  <a:pt x="583941" y="1317158"/>
                </a:lnTo>
                <a:lnTo>
                  <a:pt x="546379" y="1104739"/>
                </a:lnTo>
                <a:lnTo>
                  <a:pt x="505835" y="907944"/>
                </a:lnTo>
                <a:lnTo>
                  <a:pt x="462494" y="727743"/>
                </a:lnTo>
                <a:lnTo>
                  <a:pt x="416541" y="565106"/>
                </a:lnTo>
                <a:lnTo>
                  <a:pt x="368163" y="421004"/>
                </a:lnTo>
                <a:lnTo>
                  <a:pt x="317543" y="296409"/>
                </a:lnTo>
                <a:lnTo>
                  <a:pt x="264867" y="192290"/>
                </a:lnTo>
                <a:lnTo>
                  <a:pt x="210321" y="109619"/>
                </a:lnTo>
                <a:lnTo>
                  <a:pt x="154090" y="49367"/>
                </a:lnTo>
                <a:lnTo>
                  <a:pt x="96359" y="12503"/>
                </a:lnTo>
                <a:lnTo>
                  <a:pt x="37302" y="0"/>
                </a:lnTo>
                <a:close/>
              </a:path>
            </a:pathLst>
          </a:custGeom>
          <a:solidFill>
            <a:srgbClr val="2222DC"/>
          </a:solidFill>
        </p:spPr>
        <p:txBody>
          <a:bodyPr wrap="square" lIns="0" tIns="0" rIns="0" bIns="0" rtlCol="0"/>
          <a:lstStyle/>
          <a:p>
            <a:endParaRPr/>
          </a:p>
        </p:txBody>
      </p:sp>
      <p:sp>
        <p:nvSpPr>
          <p:cNvPr id="18" name="bk object 18"/>
          <p:cNvSpPr/>
          <p:nvPr/>
        </p:nvSpPr>
        <p:spPr>
          <a:xfrm>
            <a:off x="0" y="0"/>
            <a:ext cx="10020935" cy="7470140"/>
          </a:xfrm>
          <a:custGeom>
            <a:avLst/>
            <a:gdLst/>
            <a:ahLst/>
            <a:cxnLst/>
            <a:rect l="l" t="t" r="r" b="b"/>
            <a:pathLst>
              <a:path w="10020935" h="7470140">
                <a:moveTo>
                  <a:pt x="10020849" y="0"/>
                </a:moveTo>
                <a:lnTo>
                  <a:pt x="0" y="7469663"/>
                </a:lnTo>
              </a:path>
            </a:pathLst>
          </a:custGeom>
          <a:ln w="72000">
            <a:solidFill>
              <a:srgbClr val="2200DC"/>
            </a:solidFill>
          </a:ln>
        </p:spPr>
        <p:txBody>
          <a:bodyPr wrap="square" lIns="0" tIns="0" rIns="0" bIns="0" rtlCol="0"/>
          <a:lstStyle/>
          <a:p>
            <a:endParaRPr/>
          </a:p>
        </p:txBody>
      </p:sp>
      <p:sp>
        <p:nvSpPr>
          <p:cNvPr id="19" name="bk object 19"/>
          <p:cNvSpPr/>
          <p:nvPr/>
        </p:nvSpPr>
        <p:spPr>
          <a:xfrm>
            <a:off x="0" y="1603098"/>
            <a:ext cx="10081260" cy="17780"/>
          </a:xfrm>
          <a:custGeom>
            <a:avLst/>
            <a:gdLst/>
            <a:ahLst/>
            <a:cxnLst/>
            <a:rect l="l" t="t" r="r" b="b"/>
            <a:pathLst>
              <a:path w="10081260" h="17780">
                <a:moveTo>
                  <a:pt x="10081259" y="17484"/>
                </a:moveTo>
                <a:lnTo>
                  <a:pt x="0" y="0"/>
                </a:lnTo>
              </a:path>
            </a:pathLst>
          </a:custGeom>
          <a:ln w="72000">
            <a:solidFill>
              <a:srgbClr val="0046FF"/>
            </a:solidFill>
          </a:ln>
        </p:spPr>
        <p:txBody>
          <a:bodyPr wrap="square" lIns="0" tIns="0" rIns="0" bIns="0" rtlCol="0"/>
          <a:lstStyle/>
          <a:p>
            <a:endParaRPr/>
          </a:p>
        </p:txBody>
      </p:sp>
      <p:sp>
        <p:nvSpPr>
          <p:cNvPr id="20" name="bk object 20"/>
          <p:cNvSpPr/>
          <p:nvPr/>
        </p:nvSpPr>
        <p:spPr>
          <a:xfrm>
            <a:off x="0" y="2690363"/>
            <a:ext cx="10081260" cy="4790440"/>
          </a:xfrm>
          <a:custGeom>
            <a:avLst/>
            <a:gdLst/>
            <a:ahLst/>
            <a:cxnLst/>
            <a:rect l="l" t="t" r="r" b="b"/>
            <a:pathLst>
              <a:path w="10081260" h="4790440">
                <a:moveTo>
                  <a:pt x="10081259" y="0"/>
                </a:moveTo>
                <a:lnTo>
                  <a:pt x="0" y="4789982"/>
                </a:lnTo>
              </a:path>
            </a:pathLst>
          </a:custGeom>
          <a:ln w="72000">
            <a:solidFill>
              <a:srgbClr val="0046FF"/>
            </a:solidFill>
          </a:ln>
        </p:spPr>
        <p:txBody>
          <a:bodyPr wrap="square" lIns="0" tIns="0" rIns="0" bIns="0" rtlCol="0"/>
          <a:lstStyle/>
          <a:p>
            <a:endParaRPr/>
          </a:p>
        </p:txBody>
      </p:sp>
      <p:sp>
        <p:nvSpPr>
          <p:cNvPr id="2" name="Holder 2"/>
          <p:cNvSpPr>
            <a:spLocks noGrp="1"/>
          </p:cNvSpPr>
          <p:nvPr>
            <p:ph type="title"/>
          </p:nvPr>
        </p:nvSpPr>
        <p:spPr>
          <a:xfrm>
            <a:off x="490530" y="422401"/>
            <a:ext cx="9102739" cy="1075055"/>
          </a:xfrm>
          <a:prstGeom prst="rect">
            <a:avLst/>
          </a:prstGeom>
        </p:spPr>
        <p:txBody>
          <a:bodyPr wrap="square" lIns="0" tIns="0" rIns="0" bIns="0">
            <a:spAutoFit/>
          </a:bodyPr>
          <a:lstStyle>
            <a:lvl1pPr>
              <a:defRPr sz="4000" b="0" i="0">
                <a:solidFill>
                  <a:schemeClr val="bg1"/>
                </a:solidFill>
                <a:latin typeface="Arial"/>
                <a:cs typeface="Arial"/>
              </a:defRPr>
            </a:lvl1pPr>
          </a:lstStyle>
          <a:p>
            <a:endParaRPr/>
          </a:p>
        </p:txBody>
      </p:sp>
      <p:sp>
        <p:nvSpPr>
          <p:cNvPr id="3" name="Holder 3"/>
          <p:cNvSpPr>
            <a:spLocks noGrp="1"/>
          </p:cNvSpPr>
          <p:nvPr>
            <p:ph type="body" idx="1"/>
          </p:nvPr>
        </p:nvSpPr>
        <p:spPr>
          <a:xfrm>
            <a:off x="490526" y="1808386"/>
            <a:ext cx="9102747" cy="3888104"/>
          </a:xfrm>
          <a:prstGeom prst="rect">
            <a:avLst/>
          </a:prstGeom>
        </p:spPr>
        <p:txBody>
          <a:bodyPr wrap="square" lIns="0" tIns="0" rIns="0" bIns="0">
            <a:spAutoFit/>
          </a:bodyPr>
          <a:lstStyle>
            <a:lvl1pPr>
              <a:defRPr sz="2400" b="1" i="0">
                <a:solidFill>
                  <a:schemeClr val="bg1"/>
                </a:solidFill>
                <a:latin typeface="Arial"/>
                <a:cs typeface="Arial"/>
              </a:defRPr>
            </a:lvl1pPr>
          </a:lstStyle>
          <a:p>
            <a:endParaRPr/>
          </a:p>
        </p:txBody>
      </p:sp>
      <p:sp>
        <p:nvSpPr>
          <p:cNvPr id="4" name="Holder 4"/>
          <p:cNvSpPr>
            <a:spLocks noGrp="1"/>
          </p:cNvSpPr>
          <p:nvPr>
            <p:ph type="ftr" sz="quarter" idx="5"/>
          </p:nvPr>
        </p:nvSpPr>
        <p:spPr>
          <a:xfrm>
            <a:off x="3428492" y="7033450"/>
            <a:ext cx="3226815"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04190" y="7033450"/>
            <a:ext cx="2319274"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2/8/2018</a:t>
            </a:fld>
            <a:endParaRPr lang="en-US"/>
          </a:p>
        </p:txBody>
      </p:sp>
      <p:sp>
        <p:nvSpPr>
          <p:cNvPr id="6" name="Holder 6"/>
          <p:cNvSpPr>
            <a:spLocks noGrp="1"/>
          </p:cNvSpPr>
          <p:nvPr>
            <p:ph type="sldNum" sz="quarter" idx="7"/>
          </p:nvPr>
        </p:nvSpPr>
        <p:spPr>
          <a:xfrm>
            <a:off x="7260336" y="7033450"/>
            <a:ext cx="2319274"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22401"/>
            <a:ext cx="9102739" cy="1179810"/>
          </a:xfrm>
          <a:prstGeom prst="rect">
            <a:avLst/>
          </a:prstGeom>
        </p:spPr>
        <p:txBody>
          <a:bodyPr vert="horz" wrap="square" lIns="0" tIns="0" rIns="0" bIns="0" rtlCol="0">
            <a:spAutoFit/>
          </a:bodyPr>
          <a:lstStyle/>
          <a:p>
            <a:pPr marL="12700">
              <a:lnSpc>
                <a:spcPts val="4635"/>
              </a:lnSpc>
            </a:pPr>
            <a:r>
              <a:rPr dirty="0"/>
              <a:t>2</a:t>
            </a:r>
            <a:r>
              <a:rPr dirty="0">
                <a:latin typeface="Times New Roman"/>
                <a:cs typeface="Times New Roman"/>
              </a:rPr>
              <a:t> </a:t>
            </a:r>
            <a:r>
              <a:rPr dirty="0"/>
              <a:t>-</a:t>
            </a:r>
            <a:r>
              <a:rPr dirty="0">
                <a:latin typeface="Times New Roman"/>
                <a:cs typeface="Times New Roman"/>
              </a:rPr>
              <a:t> </a:t>
            </a:r>
            <a:r>
              <a:rPr dirty="0"/>
              <a:t>ZÁKLADNÍ POJMY A KRITÉRIA</a:t>
            </a:r>
          </a:p>
          <a:p>
            <a:pPr marL="12700">
              <a:lnSpc>
                <a:spcPts val="4590"/>
              </a:lnSpc>
            </a:pPr>
            <a:r>
              <a:rPr dirty="0"/>
              <a:t>MANAŽERSKÉHO ÚČETNICTVÍ</a:t>
            </a:r>
          </a:p>
        </p:txBody>
      </p:sp>
      <p:sp>
        <p:nvSpPr>
          <p:cNvPr id="3" name="object 3"/>
          <p:cNvSpPr txBox="1"/>
          <p:nvPr/>
        </p:nvSpPr>
        <p:spPr>
          <a:xfrm>
            <a:off x="595686" y="1821078"/>
            <a:ext cx="8944610" cy="3739485"/>
          </a:xfrm>
          <a:prstGeom prst="rect">
            <a:avLst/>
          </a:prstGeom>
        </p:spPr>
        <p:txBody>
          <a:bodyPr vert="horz" wrap="square" lIns="0" tIns="0" rIns="0" bIns="0" rtlCol="0">
            <a:spAutoFit/>
          </a:bodyPr>
          <a:lstStyle/>
          <a:p>
            <a:pPr marL="12700">
              <a:lnSpc>
                <a:spcPct val="100000"/>
              </a:lnSpc>
            </a:pPr>
            <a:r>
              <a:rPr sz="2400" dirty="0">
                <a:solidFill>
                  <a:srgbClr val="FFFFFF"/>
                </a:solidFill>
                <a:latin typeface="Arial"/>
                <a:cs typeface="Arial"/>
              </a:rPr>
              <a:t>V</a:t>
            </a:r>
            <a:r>
              <a:rPr sz="2400" spc="-10" dirty="0">
                <a:solidFill>
                  <a:srgbClr val="FFFFFF"/>
                </a:solidFill>
                <a:latin typeface="Arial"/>
                <a:cs typeface="Arial"/>
              </a:rPr>
              <a:t>ý</a:t>
            </a:r>
            <a:r>
              <a:rPr sz="2400" dirty="0">
                <a:solidFill>
                  <a:srgbClr val="FFFFFF"/>
                </a:solidFill>
                <a:latin typeface="Arial"/>
                <a:cs typeface="Arial"/>
              </a:rPr>
              <a:t>uk</a:t>
            </a:r>
            <a:r>
              <a:rPr sz="2400" spc="-10" dirty="0">
                <a:solidFill>
                  <a:srgbClr val="FFFFFF"/>
                </a:solidFill>
                <a:latin typeface="Arial"/>
                <a:cs typeface="Arial"/>
              </a:rPr>
              <a:t>o</a:t>
            </a:r>
            <a:r>
              <a:rPr sz="2400" dirty="0">
                <a:solidFill>
                  <a:srgbClr val="FFFFFF"/>
                </a:solidFill>
                <a:latin typeface="Arial"/>
                <a:cs typeface="Arial"/>
              </a:rPr>
              <a:t>vé cíle</a:t>
            </a:r>
            <a:endParaRPr sz="2400" dirty="0">
              <a:latin typeface="Arial"/>
              <a:cs typeface="Arial"/>
            </a:endParaRPr>
          </a:p>
          <a:p>
            <a:pPr marL="643890" marR="5080" indent="-564515">
              <a:lnSpc>
                <a:spcPts val="2680"/>
              </a:lnSpc>
              <a:spcBef>
                <a:spcPts val="1455"/>
              </a:spcBef>
              <a:buClr>
                <a:srgbClr val="FFFFFF"/>
              </a:buClr>
              <a:buFont typeface="Arial"/>
              <a:buChar char="•"/>
              <a:tabLst>
                <a:tab pos="644525" algn="l"/>
              </a:tabLst>
            </a:pPr>
            <a:r>
              <a:rPr sz="2400" dirty="0">
                <a:solidFill>
                  <a:srgbClr val="FFFFFF"/>
                </a:solidFill>
                <a:latin typeface="Arial"/>
                <a:cs typeface="Arial"/>
              </a:rPr>
              <a:t>vymezit</a:t>
            </a:r>
            <a:r>
              <a:rPr sz="2400" spc="-20" dirty="0">
                <a:solidFill>
                  <a:srgbClr val="FFFFFF"/>
                </a:solidFill>
                <a:latin typeface="Arial"/>
                <a:cs typeface="Arial"/>
              </a:rPr>
              <a:t> </a:t>
            </a:r>
            <a:r>
              <a:rPr sz="2400" dirty="0">
                <a:solidFill>
                  <a:srgbClr val="FFFFFF"/>
                </a:solidFill>
                <a:latin typeface="Arial"/>
                <a:cs typeface="Arial"/>
              </a:rPr>
              <a:t>pojem</a:t>
            </a:r>
            <a:r>
              <a:rPr sz="2400" spc="5" dirty="0">
                <a:solidFill>
                  <a:srgbClr val="FFFFFF"/>
                </a:solidFill>
                <a:latin typeface="Arial"/>
                <a:cs typeface="Arial"/>
              </a:rPr>
              <a:t> </a:t>
            </a:r>
            <a:r>
              <a:rPr sz="2400" dirty="0">
                <a:solidFill>
                  <a:srgbClr val="FFFFFF"/>
                </a:solidFill>
                <a:latin typeface="Arial"/>
                <a:cs typeface="Arial"/>
              </a:rPr>
              <a:t>nák</a:t>
            </a:r>
            <a:r>
              <a:rPr sz="2400" spc="-10" dirty="0">
                <a:solidFill>
                  <a:srgbClr val="FFFFFF"/>
                </a:solidFill>
                <a:latin typeface="Arial"/>
                <a:cs typeface="Arial"/>
              </a:rPr>
              <a:t>l</a:t>
            </a:r>
            <a:r>
              <a:rPr sz="2400" dirty="0">
                <a:solidFill>
                  <a:srgbClr val="FFFFFF"/>
                </a:solidFill>
                <a:latin typeface="Arial"/>
                <a:cs typeface="Arial"/>
              </a:rPr>
              <a:t>adů</a:t>
            </a:r>
            <a:r>
              <a:rPr sz="2400" spc="30" dirty="0">
                <a:solidFill>
                  <a:srgbClr val="FFFFFF"/>
                </a:solidFill>
                <a:latin typeface="Arial"/>
                <a:cs typeface="Arial"/>
              </a:rPr>
              <a:t> </a:t>
            </a:r>
            <a:r>
              <a:rPr sz="2400" dirty="0">
                <a:solidFill>
                  <a:srgbClr val="FFFFFF"/>
                </a:solidFill>
                <a:latin typeface="Arial"/>
                <a:cs typeface="Arial"/>
              </a:rPr>
              <a:t>jako zákl</a:t>
            </a:r>
            <a:r>
              <a:rPr sz="2400" spc="-10" dirty="0">
                <a:solidFill>
                  <a:srgbClr val="FFFFFF"/>
                </a:solidFill>
                <a:latin typeface="Arial"/>
                <a:cs typeface="Arial"/>
              </a:rPr>
              <a:t>a</a:t>
            </a:r>
            <a:r>
              <a:rPr sz="2400" dirty="0">
                <a:solidFill>
                  <a:srgbClr val="FFFFFF"/>
                </a:solidFill>
                <a:latin typeface="Arial"/>
                <a:cs typeface="Arial"/>
              </a:rPr>
              <a:t>dní</a:t>
            </a:r>
            <a:r>
              <a:rPr sz="2400" spc="10" dirty="0">
                <a:solidFill>
                  <a:srgbClr val="FFFFFF"/>
                </a:solidFill>
                <a:latin typeface="Arial"/>
                <a:cs typeface="Arial"/>
              </a:rPr>
              <a:t> </a:t>
            </a:r>
            <a:r>
              <a:rPr sz="2400" dirty="0">
                <a:solidFill>
                  <a:srgbClr val="FFFFFF"/>
                </a:solidFill>
                <a:latin typeface="Arial"/>
                <a:cs typeface="Arial"/>
              </a:rPr>
              <a:t>kategorii manažerského účetn</a:t>
            </a:r>
            <a:r>
              <a:rPr sz="2400" spc="-10" dirty="0">
                <a:solidFill>
                  <a:srgbClr val="FFFFFF"/>
                </a:solidFill>
                <a:latin typeface="Arial"/>
                <a:cs typeface="Arial"/>
              </a:rPr>
              <a:t>i</a:t>
            </a:r>
            <a:r>
              <a:rPr sz="2400" dirty="0">
                <a:solidFill>
                  <a:srgbClr val="FFFFFF"/>
                </a:solidFill>
                <a:latin typeface="Arial"/>
                <a:cs typeface="Arial"/>
              </a:rPr>
              <a:t>ctví</a:t>
            </a:r>
            <a:endParaRPr sz="2400" dirty="0">
              <a:latin typeface="Arial"/>
              <a:cs typeface="Arial"/>
            </a:endParaRPr>
          </a:p>
          <a:p>
            <a:pPr marL="643890" indent="-564515">
              <a:lnSpc>
                <a:spcPts val="2780"/>
              </a:lnSpc>
              <a:spcBef>
                <a:spcPts val="845"/>
              </a:spcBef>
              <a:buClr>
                <a:srgbClr val="FFFFFF"/>
              </a:buClr>
              <a:buFont typeface="Arial"/>
              <a:buChar char="•"/>
              <a:tabLst>
                <a:tab pos="644525" algn="l"/>
              </a:tabLst>
            </a:pPr>
            <a:r>
              <a:rPr sz="2400" dirty="0">
                <a:solidFill>
                  <a:srgbClr val="FFFFFF"/>
                </a:solidFill>
                <a:latin typeface="Arial"/>
                <a:cs typeface="Arial"/>
              </a:rPr>
              <a:t>vyjádřit</a:t>
            </a:r>
            <a:r>
              <a:rPr sz="2400" spc="-10" dirty="0">
                <a:solidFill>
                  <a:srgbClr val="FFFFFF"/>
                </a:solidFill>
                <a:latin typeface="Arial"/>
                <a:cs typeface="Arial"/>
              </a:rPr>
              <a:t> </a:t>
            </a:r>
            <a:r>
              <a:rPr sz="2400" dirty="0">
                <a:solidFill>
                  <a:srgbClr val="FFFFFF"/>
                </a:solidFill>
                <a:latin typeface="Arial"/>
                <a:cs typeface="Arial"/>
              </a:rPr>
              <a:t>od</a:t>
            </a:r>
            <a:r>
              <a:rPr sz="2400" spc="-10" dirty="0">
                <a:solidFill>
                  <a:srgbClr val="FFFFFF"/>
                </a:solidFill>
                <a:latin typeface="Arial"/>
                <a:cs typeface="Arial"/>
              </a:rPr>
              <a:t>l</a:t>
            </a:r>
            <a:r>
              <a:rPr sz="2400" dirty="0">
                <a:solidFill>
                  <a:srgbClr val="FFFFFF"/>
                </a:solidFill>
                <a:latin typeface="Arial"/>
                <a:cs typeface="Arial"/>
              </a:rPr>
              <a:t>iš</a:t>
            </a:r>
            <a:r>
              <a:rPr sz="2400" spc="-10" dirty="0">
                <a:solidFill>
                  <a:srgbClr val="FFFFFF"/>
                </a:solidFill>
                <a:latin typeface="Arial"/>
                <a:cs typeface="Arial"/>
              </a:rPr>
              <a:t>n</a:t>
            </a:r>
            <a:r>
              <a:rPr sz="2400" dirty="0">
                <a:solidFill>
                  <a:srgbClr val="FFFFFF"/>
                </a:solidFill>
                <a:latin typeface="Arial"/>
                <a:cs typeface="Arial"/>
              </a:rPr>
              <a:t>ost</a:t>
            </a:r>
            <a:r>
              <a:rPr sz="2400" spc="15" dirty="0">
                <a:solidFill>
                  <a:srgbClr val="FFFFFF"/>
                </a:solidFill>
                <a:latin typeface="Arial"/>
                <a:cs typeface="Arial"/>
              </a:rPr>
              <a:t> </a:t>
            </a:r>
            <a:r>
              <a:rPr sz="2400" dirty="0">
                <a:solidFill>
                  <a:srgbClr val="FFFFFF"/>
                </a:solidFill>
                <a:latin typeface="Arial"/>
                <a:cs typeface="Arial"/>
              </a:rPr>
              <a:t>v poje</a:t>
            </a:r>
            <a:r>
              <a:rPr sz="2400" spc="5" dirty="0">
                <a:solidFill>
                  <a:srgbClr val="FFFFFF"/>
                </a:solidFill>
                <a:latin typeface="Arial"/>
                <a:cs typeface="Arial"/>
              </a:rPr>
              <a:t>t</a:t>
            </a:r>
            <a:r>
              <a:rPr sz="2400" dirty="0">
                <a:solidFill>
                  <a:srgbClr val="FFFFFF"/>
                </a:solidFill>
                <a:latin typeface="Arial"/>
                <a:cs typeface="Arial"/>
              </a:rPr>
              <a:t>í</a:t>
            </a:r>
            <a:r>
              <a:rPr sz="2400" spc="-15" dirty="0">
                <a:solidFill>
                  <a:srgbClr val="FFFFFF"/>
                </a:solidFill>
                <a:latin typeface="Arial"/>
                <a:cs typeface="Arial"/>
              </a:rPr>
              <a:t> </a:t>
            </a:r>
            <a:r>
              <a:rPr sz="2400" dirty="0">
                <a:solidFill>
                  <a:srgbClr val="FFFFFF"/>
                </a:solidFill>
                <a:latin typeface="Arial"/>
                <a:cs typeface="Arial"/>
              </a:rPr>
              <a:t>nák</a:t>
            </a:r>
            <a:r>
              <a:rPr sz="2400" spc="-10" dirty="0">
                <a:solidFill>
                  <a:srgbClr val="FFFFFF"/>
                </a:solidFill>
                <a:latin typeface="Arial"/>
                <a:cs typeface="Arial"/>
              </a:rPr>
              <a:t>l</a:t>
            </a:r>
            <a:r>
              <a:rPr sz="2400" dirty="0">
                <a:solidFill>
                  <a:srgbClr val="FFFFFF"/>
                </a:solidFill>
                <a:latin typeface="Arial"/>
                <a:cs typeface="Arial"/>
              </a:rPr>
              <a:t>adů</a:t>
            </a:r>
            <a:r>
              <a:rPr sz="2400" spc="30" dirty="0">
                <a:solidFill>
                  <a:srgbClr val="FFFFFF"/>
                </a:solidFill>
                <a:latin typeface="Arial"/>
                <a:cs typeface="Arial"/>
              </a:rPr>
              <a:t> </a:t>
            </a:r>
            <a:r>
              <a:rPr sz="2400" dirty="0">
                <a:solidFill>
                  <a:srgbClr val="FFFFFF"/>
                </a:solidFill>
                <a:latin typeface="Arial"/>
                <a:cs typeface="Arial"/>
              </a:rPr>
              <a:t>ve</a:t>
            </a:r>
            <a:r>
              <a:rPr sz="2400" spc="-10" dirty="0">
                <a:solidFill>
                  <a:srgbClr val="FFFFFF"/>
                </a:solidFill>
                <a:latin typeface="Arial"/>
                <a:cs typeface="Arial"/>
              </a:rPr>
              <a:t> </a:t>
            </a:r>
            <a:r>
              <a:rPr sz="2400" dirty="0">
                <a:solidFill>
                  <a:srgbClr val="FFFFFF"/>
                </a:solidFill>
                <a:latin typeface="Arial"/>
                <a:cs typeface="Arial"/>
              </a:rPr>
              <a:t>fina</a:t>
            </a:r>
            <a:r>
              <a:rPr sz="2400" spc="-10" dirty="0">
                <a:solidFill>
                  <a:srgbClr val="FFFFFF"/>
                </a:solidFill>
                <a:latin typeface="Arial"/>
                <a:cs typeface="Arial"/>
              </a:rPr>
              <a:t>n</a:t>
            </a:r>
            <a:r>
              <a:rPr sz="2400" dirty="0">
                <a:solidFill>
                  <a:srgbClr val="FFFFFF"/>
                </a:solidFill>
                <a:latin typeface="Arial"/>
                <a:cs typeface="Arial"/>
              </a:rPr>
              <a:t>čním a</a:t>
            </a:r>
            <a:endParaRPr sz="2400" dirty="0">
              <a:latin typeface="Arial"/>
              <a:cs typeface="Arial"/>
            </a:endParaRPr>
          </a:p>
          <a:p>
            <a:pPr marL="643890">
              <a:lnSpc>
                <a:spcPts val="2780"/>
              </a:lnSpc>
            </a:pPr>
            <a:r>
              <a:rPr sz="2400" dirty="0">
                <a:solidFill>
                  <a:srgbClr val="FFFFFF"/>
                </a:solidFill>
                <a:latin typeface="Arial"/>
                <a:cs typeface="Arial"/>
              </a:rPr>
              <a:t>man</a:t>
            </a:r>
            <a:r>
              <a:rPr sz="2400" spc="-10" dirty="0">
                <a:solidFill>
                  <a:srgbClr val="FFFFFF"/>
                </a:solidFill>
                <a:latin typeface="Arial"/>
                <a:cs typeface="Arial"/>
              </a:rPr>
              <a:t>a</a:t>
            </a:r>
            <a:r>
              <a:rPr sz="2400" dirty="0">
                <a:solidFill>
                  <a:srgbClr val="FFFFFF"/>
                </a:solidFill>
                <a:latin typeface="Arial"/>
                <a:cs typeface="Arial"/>
              </a:rPr>
              <a:t>žerském úč</a:t>
            </a:r>
            <a:r>
              <a:rPr sz="2400" spc="-10" dirty="0">
                <a:solidFill>
                  <a:srgbClr val="FFFFFF"/>
                </a:solidFill>
                <a:latin typeface="Arial"/>
                <a:cs typeface="Arial"/>
              </a:rPr>
              <a:t>e</a:t>
            </a:r>
            <a:r>
              <a:rPr sz="2400" dirty="0">
                <a:solidFill>
                  <a:srgbClr val="FFFFFF"/>
                </a:solidFill>
                <a:latin typeface="Arial"/>
                <a:cs typeface="Arial"/>
              </a:rPr>
              <a:t>tnictví</a:t>
            </a:r>
            <a:endParaRPr sz="2400" dirty="0">
              <a:latin typeface="Arial"/>
              <a:cs typeface="Arial"/>
            </a:endParaRPr>
          </a:p>
          <a:p>
            <a:pPr marL="643890" marR="260350" indent="-564515" algn="just">
              <a:lnSpc>
                <a:spcPts val="2680"/>
              </a:lnSpc>
              <a:spcBef>
                <a:spcPts val="1155"/>
              </a:spcBef>
              <a:buClr>
                <a:srgbClr val="FFFFFF"/>
              </a:buClr>
              <a:buFont typeface="Arial"/>
              <a:buChar char="•"/>
              <a:tabLst>
                <a:tab pos="644525" algn="l"/>
              </a:tabLst>
            </a:pPr>
            <a:r>
              <a:rPr sz="2400" dirty="0">
                <a:solidFill>
                  <a:srgbClr val="FFFFFF"/>
                </a:solidFill>
                <a:latin typeface="Arial"/>
                <a:cs typeface="Arial"/>
              </a:rPr>
              <a:t>vymezit</a:t>
            </a:r>
            <a:r>
              <a:rPr sz="2400" spc="-20" dirty="0">
                <a:solidFill>
                  <a:srgbClr val="FFFFFF"/>
                </a:solidFill>
                <a:latin typeface="Arial"/>
                <a:cs typeface="Arial"/>
              </a:rPr>
              <a:t> </a:t>
            </a:r>
            <a:r>
              <a:rPr sz="2400" dirty="0">
                <a:solidFill>
                  <a:srgbClr val="FFFFFF"/>
                </a:solidFill>
                <a:latin typeface="Arial"/>
                <a:cs typeface="Arial"/>
              </a:rPr>
              <a:t>da</a:t>
            </a:r>
            <a:r>
              <a:rPr sz="2400" spc="-10" dirty="0">
                <a:solidFill>
                  <a:srgbClr val="FFFFFF"/>
                </a:solidFill>
                <a:latin typeface="Arial"/>
                <a:cs typeface="Arial"/>
              </a:rPr>
              <a:t>l</a:t>
            </a:r>
            <a:r>
              <a:rPr sz="2400" dirty="0">
                <a:solidFill>
                  <a:srgbClr val="FFFFFF"/>
                </a:solidFill>
                <a:latin typeface="Arial"/>
                <a:cs typeface="Arial"/>
              </a:rPr>
              <a:t>ší</a:t>
            </a:r>
            <a:r>
              <a:rPr sz="2400" spc="5" dirty="0">
                <a:solidFill>
                  <a:srgbClr val="FFFFFF"/>
                </a:solidFill>
                <a:latin typeface="Arial"/>
                <a:cs typeface="Arial"/>
              </a:rPr>
              <a:t> </a:t>
            </a:r>
            <a:r>
              <a:rPr sz="2400" dirty="0">
                <a:solidFill>
                  <a:srgbClr val="FFFFFF"/>
                </a:solidFill>
                <a:latin typeface="Arial"/>
                <a:cs typeface="Arial"/>
              </a:rPr>
              <a:t>dů</a:t>
            </a:r>
            <a:r>
              <a:rPr sz="2400" spc="-10" dirty="0">
                <a:solidFill>
                  <a:srgbClr val="FFFFFF"/>
                </a:solidFill>
                <a:latin typeface="Arial"/>
                <a:cs typeface="Arial"/>
              </a:rPr>
              <a:t>l</a:t>
            </a:r>
            <a:r>
              <a:rPr sz="2400" dirty="0">
                <a:solidFill>
                  <a:srgbClr val="FFFFFF"/>
                </a:solidFill>
                <a:latin typeface="Arial"/>
                <a:cs typeface="Arial"/>
              </a:rPr>
              <a:t>ežité</a:t>
            </a:r>
            <a:r>
              <a:rPr sz="2400" spc="20" dirty="0">
                <a:solidFill>
                  <a:srgbClr val="FFFFFF"/>
                </a:solidFill>
                <a:latin typeface="Arial"/>
                <a:cs typeface="Arial"/>
              </a:rPr>
              <a:t> </a:t>
            </a:r>
            <a:r>
              <a:rPr sz="2400" dirty="0">
                <a:solidFill>
                  <a:srgbClr val="FFFFFF"/>
                </a:solidFill>
                <a:latin typeface="Arial"/>
                <a:cs typeface="Arial"/>
              </a:rPr>
              <a:t>eko</a:t>
            </a:r>
            <a:r>
              <a:rPr sz="2400" spc="-10" dirty="0">
                <a:solidFill>
                  <a:srgbClr val="FFFFFF"/>
                </a:solidFill>
                <a:latin typeface="Arial"/>
                <a:cs typeface="Arial"/>
              </a:rPr>
              <a:t>n</a:t>
            </a:r>
            <a:r>
              <a:rPr sz="2400" dirty="0">
                <a:solidFill>
                  <a:srgbClr val="FFFFFF"/>
                </a:solidFill>
                <a:latin typeface="Arial"/>
                <a:cs typeface="Arial"/>
              </a:rPr>
              <a:t>omické</a:t>
            </a:r>
            <a:r>
              <a:rPr sz="2400" spc="20" dirty="0">
                <a:solidFill>
                  <a:srgbClr val="FFFFFF"/>
                </a:solidFill>
                <a:latin typeface="Arial"/>
                <a:cs typeface="Arial"/>
              </a:rPr>
              <a:t> </a:t>
            </a:r>
            <a:r>
              <a:rPr sz="2400" dirty="0">
                <a:solidFill>
                  <a:srgbClr val="FFFFFF"/>
                </a:solidFill>
                <a:latin typeface="Arial"/>
                <a:cs typeface="Arial"/>
              </a:rPr>
              <a:t>kategorie</a:t>
            </a:r>
            <a:r>
              <a:rPr sz="2400" spc="5" dirty="0">
                <a:solidFill>
                  <a:srgbClr val="FFFFFF"/>
                </a:solidFill>
                <a:latin typeface="Arial"/>
                <a:cs typeface="Arial"/>
              </a:rPr>
              <a:t> </a:t>
            </a:r>
            <a:r>
              <a:rPr sz="2400" dirty="0">
                <a:solidFill>
                  <a:srgbClr val="FFFFFF"/>
                </a:solidFill>
                <a:latin typeface="Arial"/>
                <a:cs typeface="Arial"/>
              </a:rPr>
              <a:t>manažerského účetn</a:t>
            </a:r>
            <a:r>
              <a:rPr sz="2400" spc="-10" dirty="0">
                <a:solidFill>
                  <a:srgbClr val="FFFFFF"/>
                </a:solidFill>
                <a:latin typeface="Arial"/>
                <a:cs typeface="Arial"/>
              </a:rPr>
              <a:t>i</a:t>
            </a:r>
            <a:r>
              <a:rPr sz="2400" dirty="0">
                <a:solidFill>
                  <a:srgbClr val="FFFFFF"/>
                </a:solidFill>
                <a:latin typeface="Arial"/>
                <a:cs typeface="Arial"/>
              </a:rPr>
              <a:t>ctv</a:t>
            </a:r>
            <a:r>
              <a:rPr sz="2400" spc="5" dirty="0">
                <a:solidFill>
                  <a:srgbClr val="FFFFFF"/>
                </a:solidFill>
                <a:latin typeface="Arial"/>
                <a:cs typeface="Arial"/>
              </a:rPr>
              <a:t>í</a:t>
            </a:r>
            <a:r>
              <a:rPr sz="2400" dirty="0">
                <a:solidFill>
                  <a:srgbClr val="FFFFFF"/>
                </a:solidFill>
                <a:latin typeface="Arial"/>
                <a:cs typeface="Arial"/>
              </a:rPr>
              <a:t>,</a:t>
            </a:r>
            <a:r>
              <a:rPr sz="2400" spc="-30" dirty="0">
                <a:solidFill>
                  <a:srgbClr val="FFFFFF"/>
                </a:solidFill>
                <a:latin typeface="Arial"/>
                <a:cs typeface="Arial"/>
              </a:rPr>
              <a:t> </a:t>
            </a:r>
            <a:r>
              <a:rPr sz="2400" dirty="0">
                <a:solidFill>
                  <a:srgbClr val="FFFFFF"/>
                </a:solidFill>
                <a:latin typeface="Arial"/>
                <a:cs typeface="Arial"/>
              </a:rPr>
              <a:t>vyjadřuj</a:t>
            </a:r>
            <a:r>
              <a:rPr sz="2400" spc="5" dirty="0">
                <a:solidFill>
                  <a:srgbClr val="FFFFFF"/>
                </a:solidFill>
                <a:latin typeface="Arial"/>
                <a:cs typeface="Arial"/>
              </a:rPr>
              <a:t>í</a:t>
            </a:r>
            <a:r>
              <a:rPr sz="2400" dirty="0">
                <a:solidFill>
                  <a:srgbClr val="FFFFFF"/>
                </a:solidFill>
                <a:latin typeface="Arial"/>
                <a:cs typeface="Arial"/>
              </a:rPr>
              <a:t>cí</a:t>
            </a:r>
            <a:r>
              <a:rPr sz="2400" spc="-15" dirty="0">
                <a:solidFill>
                  <a:srgbClr val="FFFFFF"/>
                </a:solidFill>
                <a:latin typeface="Arial"/>
                <a:cs typeface="Arial"/>
              </a:rPr>
              <a:t> </a:t>
            </a:r>
            <a:r>
              <a:rPr sz="2400" dirty="0">
                <a:solidFill>
                  <a:srgbClr val="FFFFFF"/>
                </a:solidFill>
                <a:latin typeface="Arial"/>
                <a:cs typeface="Arial"/>
              </a:rPr>
              <a:t>hos</a:t>
            </a:r>
            <a:r>
              <a:rPr sz="2400" spc="-10" dirty="0">
                <a:solidFill>
                  <a:srgbClr val="FFFFFF"/>
                </a:solidFill>
                <a:latin typeface="Arial"/>
                <a:cs typeface="Arial"/>
              </a:rPr>
              <a:t>p</a:t>
            </a:r>
            <a:r>
              <a:rPr sz="2400" dirty="0">
                <a:solidFill>
                  <a:srgbClr val="FFFFFF"/>
                </a:solidFill>
                <a:latin typeface="Arial"/>
                <a:cs typeface="Arial"/>
              </a:rPr>
              <a:t>od</a:t>
            </a:r>
            <a:r>
              <a:rPr sz="2400" spc="-10" dirty="0">
                <a:solidFill>
                  <a:srgbClr val="FFFFFF"/>
                </a:solidFill>
                <a:latin typeface="Arial"/>
                <a:cs typeface="Arial"/>
              </a:rPr>
              <a:t>á</a:t>
            </a:r>
            <a:r>
              <a:rPr sz="2400" dirty="0">
                <a:solidFill>
                  <a:srgbClr val="FFFFFF"/>
                </a:solidFill>
                <a:latin typeface="Arial"/>
                <a:cs typeface="Arial"/>
              </a:rPr>
              <a:t>rnost,</a:t>
            </a:r>
            <a:r>
              <a:rPr sz="2400" spc="20" dirty="0">
                <a:solidFill>
                  <a:srgbClr val="FFFFFF"/>
                </a:solidFill>
                <a:latin typeface="Arial"/>
                <a:cs typeface="Arial"/>
              </a:rPr>
              <a:t> </a:t>
            </a:r>
            <a:r>
              <a:rPr sz="2400" dirty="0">
                <a:solidFill>
                  <a:srgbClr val="FFFFFF"/>
                </a:solidFill>
                <a:latin typeface="Arial"/>
                <a:cs typeface="Arial"/>
              </a:rPr>
              <a:t>úči</a:t>
            </a:r>
            <a:r>
              <a:rPr sz="2400" spc="-10" dirty="0">
                <a:solidFill>
                  <a:srgbClr val="FFFFFF"/>
                </a:solidFill>
                <a:latin typeface="Arial"/>
                <a:cs typeface="Arial"/>
              </a:rPr>
              <a:t>n</a:t>
            </a:r>
            <a:r>
              <a:rPr sz="2400" dirty="0">
                <a:solidFill>
                  <a:srgbClr val="FFFFFF"/>
                </a:solidFill>
                <a:latin typeface="Arial"/>
                <a:cs typeface="Arial"/>
              </a:rPr>
              <a:t>nost,</a:t>
            </a:r>
            <a:r>
              <a:rPr sz="2400" spc="15" dirty="0">
                <a:solidFill>
                  <a:srgbClr val="FFFFFF"/>
                </a:solidFill>
                <a:latin typeface="Arial"/>
                <a:cs typeface="Arial"/>
              </a:rPr>
              <a:t> </a:t>
            </a:r>
            <a:r>
              <a:rPr sz="2400" dirty="0">
                <a:solidFill>
                  <a:srgbClr val="FFFFFF"/>
                </a:solidFill>
                <a:latin typeface="Arial"/>
                <a:cs typeface="Arial"/>
              </a:rPr>
              <a:t>efektivnost a fina</a:t>
            </a:r>
            <a:r>
              <a:rPr sz="2400" spc="-10" dirty="0">
                <a:solidFill>
                  <a:srgbClr val="FFFFFF"/>
                </a:solidFill>
                <a:latin typeface="Arial"/>
                <a:cs typeface="Arial"/>
              </a:rPr>
              <a:t>n</a:t>
            </a:r>
            <a:r>
              <a:rPr sz="2400" dirty="0">
                <a:solidFill>
                  <a:srgbClr val="FFFFFF"/>
                </a:solidFill>
                <a:latin typeface="Arial"/>
                <a:cs typeface="Arial"/>
              </a:rPr>
              <a:t>ční </a:t>
            </a:r>
            <a:r>
              <a:rPr sz="2400" spc="-10" dirty="0">
                <a:solidFill>
                  <a:srgbClr val="FFFFFF"/>
                </a:solidFill>
                <a:latin typeface="Arial"/>
                <a:cs typeface="Arial"/>
              </a:rPr>
              <a:t>p</a:t>
            </a:r>
            <a:r>
              <a:rPr sz="2400" dirty="0">
                <a:solidFill>
                  <a:srgbClr val="FFFFFF"/>
                </a:solidFill>
                <a:latin typeface="Arial"/>
                <a:cs typeface="Arial"/>
              </a:rPr>
              <a:t>ozici</a:t>
            </a:r>
            <a:endParaRPr sz="2400" dirty="0">
              <a:latin typeface="Arial"/>
              <a:cs typeface="Arial"/>
            </a:endParaRPr>
          </a:p>
          <a:p>
            <a:pPr marL="643890" indent="-564515">
              <a:lnSpc>
                <a:spcPct val="100000"/>
              </a:lnSpc>
              <a:spcBef>
                <a:spcPts val="805"/>
              </a:spcBef>
              <a:buClr>
                <a:srgbClr val="FFFFFF"/>
              </a:buClr>
              <a:buFont typeface="Arial"/>
              <a:buChar char="•"/>
              <a:tabLst>
                <a:tab pos="644525" algn="l"/>
              </a:tabLst>
            </a:pPr>
            <a:r>
              <a:rPr sz="2400" dirty="0">
                <a:solidFill>
                  <a:srgbClr val="FFFFFF"/>
                </a:solidFill>
                <a:latin typeface="Arial"/>
                <a:cs typeface="Arial"/>
              </a:rPr>
              <a:t>ch</a:t>
            </a:r>
            <a:r>
              <a:rPr sz="2400" spc="-10" dirty="0">
                <a:solidFill>
                  <a:srgbClr val="FFFFFF"/>
                </a:solidFill>
                <a:latin typeface="Arial"/>
                <a:cs typeface="Arial"/>
              </a:rPr>
              <a:t>a</a:t>
            </a:r>
            <a:r>
              <a:rPr sz="2400" dirty="0">
                <a:solidFill>
                  <a:srgbClr val="FFFFFF"/>
                </a:solidFill>
                <a:latin typeface="Arial"/>
                <a:cs typeface="Arial"/>
              </a:rPr>
              <a:t>rakterizo</a:t>
            </a:r>
            <a:r>
              <a:rPr sz="2400" spc="-10" dirty="0">
                <a:solidFill>
                  <a:srgbClr val="FFFFFF"/>
                </a:solidFill>
                <a:latin typeface="Arial"/>
                <a:cs typeface="Arial"/>
              </a:rPr>
              <a:t>v</a:t>
            </a:r>
            <a:r>
              <a:rPr sz="2400" dirty="0">
                <a:solidFill>
                  <a:srgbClr val="FFFFFF"/>
                </a:solidFill>
                <a:latin typeface="Arial"/>
                <a:cs typeface="Arial"/>
              </a:rPr>
              <a:t>at př</a:t>
            </a:r>
            <a:r>
              <a:rPr sz="2400" spc="5" dirty="0">
                <a:solidFill>
                  <a:srgbClr val="FFFFFF"/>
                </a:solidFill>
                <a:latin typeface="Arial"/>
                <a:cs typeface="Arial"/>
              </a:rPr>
              <a:t>í</a:t>
            </a:r>
            <a:r>
              <a:rPr sz="2400" dirty="0">
                <a:solidFill>
                  <a:srgbClr val="FFFFFF"/>
                </a:solidFill>
                <a:latin typeface="Arial"/>
                <a:cs typeface="Arial"/>
              </a:rPr>
              <a:t>stupy</a:t>
            </a:r>
            <a:r>
              <a:rPr sz="2400" spc="-30" dirty="0">
                <a:solidFill>
                  <a:srgbClr val="FFFFFF"/>
                </a:solidFill>
                <a:latin typeface="Arial"/>
                <a:cs typeface="Arial"/>
              </a:rPr>
              <a:t> </a:t>
            </a:r>
            <a:r>
              <a:rPr sz="2400" dirty="0">
                <a:solidFill>
                  <a:srgbClr val="FFFFFF"/>
                </a:solidFill>
                <a:latin typeface="Arial"/>
                <a:cs typeface="Arial"/>
              </a:rPr>
              <a:t>k</a:t>
            </a:r>
            <a:r>
              <a:rPr sz="2400" spc="114" dirty="0">
                <a:solidFill>
                  <a:srgbClr val="FFFFFF"/>
                </a:solidFill>
                <a:latin typeface="Arial"/>
                <a:cs typeface="Arial"/>
              </a:rPr>
              <a:t> </a:t>
            </a:r>
            <a:r>
              <a:rPr sz="2400" spc="-15" dirty="0">
                <a:solidFill>
                  <a:srgbClr val="FFFFFF"/>
                </a:solidFill>
                <a:latin typeface="Arial"/>
                <a:cs typeface="Arial"/>
              </a:rPr>
              <a:t>je</a:t>
            </a:r>
            <a:r>
              <a:rPr sz="2400" spc="-5" dirty="0">
                <a:solidFill>
                  <a:srgbClr val="FFFFFF"/>
                </a:solidFill>
                <a:latin typeface="Arial"/>
                <a:cs typeface="Arial"/>
              </a:rPr>
              <a:t>j</a:t>
            </a:r>
            <a:r>
              <a:rPr sz="2400" spc="-15" dirty="0">
                <a:solidFill>
                  <a:srgbClr val="FFFFFF"/>
                </a:solidFill>
                <a:latin typeface="Arial"/>
                <a:cs typeface="Arial"/>
              </a:rPr>
              <a:t>ich</a:t>
            </a:r>
            <a:r>
              <a:rPr sz="2400" spc="5" dirty="0">
                <a:solidFill>
                  <a:srgbClr val="FFFFFF"/>
                </a:solidFill>
                <a:latin typeface="Arial"/>
                <a:cs typeface="Arial"/>
              </a:rPr>
              <a:t> </a:t>
            </a:r>
            <a:r>
              <a:rPr sz="2400" spc="-15" dirty="0">
                <a:solidFill>
                  <a:srgbClr val="FFFFFF"/>
                </a:solidFill>
                <a:latin typeface="Arial"/>
                <a:cs typeface="Arial"/>
              </a:rPr>
              <a:t>v</a:t>
            </a:r>
            <a:r>
              <a:rPr sz="2400" spc="-10" dirty="0">
                <a:solidFill>
                  <a:srgbClr val="FFFFFF"/>
                </a:solidFill>
                <a:latin typeface="Arial"/>
                <a:cs typeface="Arial"/>
              </a:rPr>
              <a:t>y</a:t>
            </a:r>
            <a:r>
              <a:rPr sz="2400" spc="-15" dirty="0">
                <a:solidFill>
                  <a:srgbClr val="FFFFFF"/>
                </a:solidFill>
                <a:latin typeface="Arial"/>
                <a:cs typeface="Arial"/>
              </a:rPr>
              <a:t>jádřen</a:t>
            </a:r>
            <a:r>
              <a:rPr sz="2400" spc="-10" dirty="0">
                <a:solidFill>
                  <a:srgbClr val="FFFFFF"/>
                </a:solidFill>
                <a:latin typeface="Arial"/>
                <a:cs typeface="Arial"/>
              </a:rPr>
              <a:t>í</a:t>
            </a:r>
            <a:r>
              <a:rPr sz="2400" spc="-5" dirty="0">
                <a:solidFill>
                  <a:srgbClr val="FFFFFF"/>
                </a:solidFill>
                <a:latin typeface="Arial"/>
                <a:cs typeface="Arial"/>
              </a:rPr>
              <a:t> </a:t>
            </a:r>
            <a:r>
              <a:rPr sz="2400" spc="-20" dirty="0">
                <a:solidFill>
                  <a:srgbClr val="FFFFFF"/>
                </a:solidFill>
                <a:latin typeface="Arial"/>
                <a:cs typeface="Arial"/>
              </a:rPr>
              <a:t>a</a:t>
            </a:r>
            <a:r>
              <a:rPr sz="2400" spc="-5" dirty="0">
                <a:solidFill>
                  <a:srgbClr val="FFFFFF"/>
                </a:solidFill>
                <a:latin typeface="Arial"/>
                <a:cs typeface="Arial"/>
              </a:rPr>
              <a:t> </a:t>
            </a:r>
            <a:r>
              <a:rPr sz="2400" spc="-20" dirty="0">
                <a:solidFill>
                  <a:srgbClr val="FFFFFF"/>
                </a:solidFill>
                <a:latin typeface="Arial"/>
                <a:cs typeface="Arial"/>
              </a:rPr>
              <a:t>měře</a:t>
            </a:r>
            <a:r>
              <a:rPr sz="2400" spc="-15" dirty="0">
                <a:solidFill>
                  <a:srgbClr val="FFFFFF"/>
                </a:solidFill>
                <a:latin typeface="Arial"/>
                <a:cs typeface="Arial"/>
              </a:rPr>
              <a:t>n</a:t>
            </a:r>
            <a:r>
              <a:rPr sz="2400" spc="-10" dirty="0">
                <a:solidFill>
                  <a:srgbClr val="FFFFFF"/>
                </a:solidFill>
                <a:latin typeface="Arial"/>
                <a:cs typeface="Arial"/>
              </a:rPr>
              <a:t>í</a:t>
            </a:r>
            <a:endParaRPr sz="2400" dirty="0">
              <a:latin typeface="Aria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22401"/>
            <a:ext cx="9102739" cy="1179810"/>
          </a:xfrm>
          <a:prstGeom prst="rect">
            <a:avLst/>
          </a:prstGeom>
        </p:spPr>
        <p:txBody>
          <a:bodyPr vert="horz" wrap="square" lIns="0" tIns="0" rIns="0" bIns="0" rtlCol="0">
            <a:spAutoFit/>
          </a:bodyPr>
          <a:lstStyle/>
          <a:p>
            <a:pPr marL="12700">
              <a:lnSpc>
                <a:spcPts val="4630"/>
              </a:lnSpc>
            </a:pPr>
            <a:r>
              <a:rPr dirty="0"/>
              <a:t>Náklady a základní kategorie</a:t>
            </a:r>
          </a:p>
          <a:p>
            <a:pPr marL="12700">
              <a:lnSpc>
                <a:spcPts val="4590"/>
              </a:lnSpc>
            </a:pPr>
            <a:r>
              <a:rPr dirty="0"/>
              <a:t>ekonomického řízení podniku</a:t>
            </a:r>
          </a:p>
        </p:txBody>
      </p:sp>
      <p:sp>
        <p:nvSpPr>
          <p:cNvPr id="3" name="object 3"/>
          <p:cNvSpPr txBox="1"/>
          <p:nvPr/>
        </p:nvSpPr>
        <p:spPr>
          <a:xfrm>
            <a:off x="595686" y="1828263"/>
            <a:ext cx="8227695" cy="3380413"/>
          </a:xfrm>
          <a:prstGeom prst="rect">
            <a:avLst/>
          </a:prstGeom>
        </p:spPr>
        <p:txBody>
          <a:bodyPr vert="horz" wrap="square" lIns="0" tIns="0" rIns="0" bIns="0" rtlCol="0">
            <a:spAutoFit/>
          </a:bodyPr>
          <a:lstStyle/>
          <a:p>
            <a:pPr marL="330835" indent="-318135">
              <a:lnSpc>
                <a:spcPct val="100000"/>
              </a:lnSpc>
              <a:buClr>
                <a:srgbClr val="FFFFFF"/>
              </a:buClr>
              <a:buSzPct val="45312"/>
              <a:buFont typeface="Wingdings"/>
              <a:buChar char=""/>
              <a:tabLst>
                <a:tab pos="331470" algn="l"/>
              </a:tabLst>
            </a:pPr>
            <a:r>
              <a:rPr sz="3200" dirty="0">
                <a:solidFill>
                  <a:srgbClr val="FFFFFF"/>
                </a:solidFill>
                <a:latin typeface="Arial"/>
                <a:cs typeface="Arial"/>
              </a:rPr>
              <a:t>Peněžní toky</a:t>
            </a:r>
            <a:endParaRPr sz="3200" dirty="0">
              <a:latin typeface="Arial"/>
              <a:cs typeface="Arial"/>
            </a:endParaRPr>
          </a:p>
          <a:p>
            <a:pPr marL="330835" marR="5080" indent="-318770">
              <a:lnSpc>
                <a:spcPts val="2680"/>
              </a:lnSpc>
              <a:spcBef>
                <a:spcPts val="1475"/>
              </a:spcBef>
            </a:pPr>
            <a:r>
              <a:rPr sz="2400" b="1" dirty="0">
                <a:solidFill>
                  <a:srgbClr val="FFFFFF"/>
                </a:solidFill>
                <a:latin typeface="Arial"/>
                <a:cs typeface="Arial"/>
              </a:rPr>
              <a:t>Cash</a:t>
            </a:r>
            <a:r>
              <a:rPr sz="2400" b="1" dirty="0">
                <a:solidFill>
                  <a:srgbClr val="FFFFFF"/>
                </a:solidFill>
                <a:latin typeface="Times New Roman"/>
                <a:cs typeface="Times New Roman"/>
              </a:rPr>
              <a:t> </a:t>
            </a:r>
            <a:r>
              <a:rPr sz="2400" b="1" dirty="0">
                <a:solidFill>
                  <a:srgbClr val="FFFFFF"/>
                </a:solidFill>
                <a:latin typeface="Arial"/>
                <a:cs typeface="Arial"/>
              </a:rPr>
              <a:t>Flow</a:t>
            </a:r>
            <a:r>
              <a:rPr sz="2400" b="1" dirty="0">
                <a:solidFill>
                  <a:srgbClr val="FFFFFF"/>
                </a:solidFill>
                <a:latin typeface="Times New Roman"/>
                <a:cs typeface="Times New Roman"/>
              </a:rPr>
              <a:t> </a:t>
            </a:r>
            <a:r>
              <a:rPr sz="2400" dirty="0">
                <a:solidFill>
                  <a:srgbClr val="FFFFFF"/>
                </a:solidFill>
                <a:latin typeface="Arial"/>
                <a:cs typeface="Arial"/>
              </a:rPr>
              <a:t>se nejobecněji vymezuje jako porovnání příjmů a výdajů v oblasti vnitřního financování podniku.</a:t>
            </a:r>
            <a:endParaRPr sz="2400" dirty="0">
              <a:latin typeface="Arial"/>
              <a:cs typeface="Arial"/>
            </a:endParaRPr>
          </a:p>
          <a:p>
            <a:pPr marL="12700">
              <a:lnSpc>
                <a:spcPct val="100000"/>
              </a:lnSpc>
              <a:spcBef>
                <a:spcPts val="1145"/>
              </a:spcBef>
            </a:pPr>
            <a:r>
              <a:rPr sz="2400" dirty="0">
                <a:solidFill>
                  <a:srgbClr val="FFFFFF"/>
                </a:solidFill>
                <a:latin typeface="Arial"/>
                <a:cs typeface="Arial"/>
              </a:rPr>
              <a:t>Bilancování příjmů a výdajů v oblastech</a:t>
            </a:r>
            <a:endParaRPr sz="2400" dirty="0">
              <a:latin typeface="Arial"/>
              <a:cs typeface="Arial"/>
            </a:endParaRPr>
          </a:p>
          <a:p>
            <a:pPr marL="1387475" lvl="1" indent="-565785">
              <a:lnSpc>
                <a:spcPct val="100000"/>
              </a:lnSpc>
              <a:spcBef>
                <a:spcPts val="1200"/>
              </a:spcBef>
              <a:buClr>
                <a:srgbClr val="FFFFFF"/>
              </a:buClr>
              <a:buFont typeface="Times New Roman"/>
              <a:buChar char="–"/>
              <a:tabLst>
                <a:tab pos="1388110" algn="l"/>
              </a:tabLst>
            </a:pPr>
            <a:r>
              <a:rPr sz="2400" b="1" dirty="0">
                <a:solidFill>
                  <a:srgbClr val="FFFFFF"/>
                </a:solidFill>
                <a:latin typeface="Arial"/>
                <a:cs typeface="Arial"/>
              </a:rPr>
              <a:t>hlavní výdělečná činnost,</a:t>
            </a:r>
            <a:endParaRPr sz="2400" dirty="0">
              <a:latin typeface="Arial"/>
              <a:cs typeface="Arial"/>
            </a:endParaRPr>
          </a:p>
          <a:p>
            <a:pPr marL="1387475" lvl="1" indent="-565785">
              <a:lnSpc>
                <a:spcPct val="100000"/>
              </a:lnSpc>
              <a:spcBef>
                <a:spcPts val="900"/>
              </a:spcBef>
              <a:buClr>
                <a:srgbClr val="FFFFFF"/>
              </a:buClr>
              <a:buFont typeface="Times New Roman"/>
              <a:buChar char="–"/>
              <a:tabLst>
                <a:tab pos="1388110" algn="l"/>
              </a:tabLst>
            </a:pPr>
            <a:r>
              <a:rPr sz="2400" b="1" dirty="0">
                <a:solidFill>
                  <a:srgbClr val="FFFFFF"/>
                </a:solidFill>
                <a:latin typeface="Arial"/>
                <a:cs typeface="Arial"/>
              </a:rPr>
              <a:t>investiční činnosti a</a:t>
            </a:r>
            <a:endParaRPr sz="2400" dirty="0">
              <a:latin typeface="Arial"/>
              <a:cs typeface="Arial"/>
            </a:endParaRPr>
          </a:p>
          <a:p>
            <a:pPr marL="1387475" lvl="1" indent="-565785">
              <a:lnSpc>
                <a:spcPct val="100000"/>
              </a:lnSpc>
              <a:spcBef>
                <a:spcPts val="900"/>
              </a:spcBef>
              <a:buClr>
                <a:srgbClr val="FFFFFF"/>
              </a:buClr>
              <a:buFont typeface="Times New Roman"/>
              <a:buChar char="–"/>
              <a:tabLst>
                <a:tab pos="1388110" algn="l"/>
              </a:tabLst>
            </a:pPr>
            <a:r>
              <a:rPr sz="2400" b="1" dirty="0">
                <a:solidFill>
                  <a:srgbClr val="FFFFFF"/>
                </a:solidFill>
                <a:latin typeface="Arial"/>
                <a:cs typeface="Arial"/>
              </a:rPr>
              <a:t>finanční aktivity </a:t>
            </a:r>
            <a:r>
              <a:rPr sz="2400" dirty="0">
                <a:solidFill>
                  <a:srgbClr val="FFFFFF"/>
                </a:solidFill>
                <a:latin typeface="Arial"/>
                <a:cs typeface="Arial"/>
              </a:rPr>
              <a:t>podniku.</a:t>
            </a:r>
            <a:endParaRPr sz="2400" dirty="0">
              <a:latin typeface="Arial"/>
              <a:cs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22401"/>
            <a:ext cx="9102739" cy="1179810"/>
          </a:xfrm>
          <a:prstGeom prst="rect">
            <a:avLst/>
          </a:prstGeom>
        </p:spPr>
        <p:txBody>
          <a:bodyPr vert="horz" wrap="square" lIns="0" tIns="0" rIns="0" bIns="0" rtlCol="0">
            <a:spAutoFit/>
          </a:bodyPr>
          <a:lstStyle/>
          <a:p>
            <a:pPr marL="12700">
              <a:lnSpc>
                <a:spcPts val="4630"/>
              </a:lnSpc>
            </a:pPr>
            <a:r>
              <a:rPr dirty="0"/>
              <a:t>Náklady a základní kategorie</a:t>
            </a:r>
          </a:p>
          <a:p>
            <a:pPr marL="12700">
              <a:lnSpc>
                <a:spcPts val="4590"/>
              </a:lnSpc>
            </a:pPr>
            <a:r>
              <a:rPr dirty="0"/>
              <a:t>ekonomického řízení podniku</a:t>
            </a:r>
          </a:p>
        </p:txBody>
      </p:sp>
      <p:sp>
        <p:nvSpPr>
          <p:cNvPr id="3" name="object 3"/>
          <p:cNvSpPr txBox="1"/>
          <p:nvPr/>
        </p:nvSpPr>
        <p:spPr>
          <a:xfrm>
            <a:off x="595686" y="1828263"/>
            <a:ext cx="7920355" cy="3295646"/>
          </a:xfrm>
          <a:prstGeom prst="rect">
            <a:avLst/>
          </a:prstGeom>
        </p:spPr>
        <p:txBody>
          <a:bodyPr vert="horz" wrap="square" lIns="0" tIns="0" rIns="0" bIns="0" rtlCol="0">
            <a:spAutoFit/>
          </a:bodyPr>
          <a:lstStyle/>
          <a:p>
            <a:pPr marL="330835" indent="-318135">
              <a:lnSpc>
                <a:spcPct val="100000"/>
              </a:lnSpc>
              <a:buClr>
                <a:srgbClr val="FFFFFF"/>
              </a:buClr>
              <a:buSzPct val="45312"/>
              <a:buFont typeface="Wingdings"/>
              <a:buChar char=""/>
              <a:tabLst>
                <a:tab pos="331470" algn="l"/>
              </a:tabLst>
            </a:pPr>
            <a:r>
              <a:rPr sz="3200" dirty="0">
                <a:solidFill>
                  <a:srgbClr val="FFFFFF"/>
                </a:solidFill>
                <a:latin typeface="Arial"/>
                <a:cs typeface="Arial"/>
              </a:rPr>
              <a:t>Solventnost</a:t>
            </a:r>
            <a:endParaRPr sz="3200" dirty="0">
              <a:latin typeface="Arial"/>
              <a:cs typeface="Arial"/>
            </a:endParaRPr>
          </a:p>
          <a:p>
            <a:pPr marL="12700" marR="5080">
              <a:lnSpc>
                <a:spcPct val="141700"/>
              </a:lnSpc>
              <a:spcBef>
                <a:spcPts val="20"/>
              </a:spcBef>
            </a:pPr>
            <a:r>
              <a:rPr sz="2400" dirty="0">
                <a:solidFill>
                  <a:srgbClr val="FFFFFF"/>
                </a:solidFill>
                <a:latin typeface="Arial"/>
                <a:cs typeface="Arial"/>
              </a:rPr>
              <a:t>stálá, dlouhodobá schopnost podniku hradit své závazky. poměr mezi oběžným majetkem a krátkodobými (běžnými)</a:t>
            </a:r>
            <a:endParaRPr sz="2400" dirty="0">
              <a:latin typeface="Arial"/>
              <a:cs typeface="Arial"/>
            </a:endParaRPr>
          </a:p>
          <a:p>
            <a:pPr marL="330835">
              <a:lnSpc>
                <a:spcPts val="2675"/>
              </a:lnSpc>
            </a:pPr>
            <a:r>
              <a:rPr sz="2400" dirty="0">
                <a:solidFill>
                  <a:srgbClr val="FFFFFF"/>
                </a:solidFill>
                <a:latin typeface="Arial"/>
                <a:cs typeface="Arial"/>
              </a:rPr>
              <a:t>závazky.</a:t>
            </a:r>
            <a:endParaRPr sz="2400" dirty="0">
              <a:latin typeface="Arial"/>
              <a:cs typeface="Arial"/>
            </a:endParaRPr>
          </a:p>
          <a:p>
            <a:pPr marL="12700">
              <a:lnSpc>
                <a:spcPct val="100000"/>
              </a:lnSpc>
              <a:spcBef>
                <a:spcPts val="1200"/>
              </a:spcBef>
            </a:pPr>
            <a:r>
              <a:rPr sz="2400" dirty="0">
                <a:solidFill>
                  <a:srgbClr val="FFFFFF"/>
                </a:solidFill>
                <a:latin typeface="Arial"/>
                <a:cs typeface="Arial"/>
              </a:rPr>
              <a:t>Relativní (podílové) vyjádření,</a:t>
            </a:r>
            <a:endParaRPr sz="2400" dirty="0">
              <a:latin typeface="Arial"/>
              <a:cs typeface="Arial"/>
            </a:endParaRPr>
          </a:p>
          <a:p>
            <a:pPr marL="330835" marR="160655" indent="-318770">
              <a:lnSpc>
                <a:spcPts val="2680"/>
              </a:lnSpc>
              <a:spcBef>
                <a:spcPts val="1455"/>
              </a:spcBef>
              <a:tabLst>
                <a:tab pos="4569460" algn="l"/>
              </a:tabLst>
            </a:pPr>
            <a:r>
              <a:rPr sz="2400" dirty="0">
                <a:solidFill>
                  <a:srgbClr val="FFFFFF"/>
                </a:solidFill>
                <a:latin typeface="Arial"/>
                <a:cs typeface="Arial"/>
              </a:rPr>
              <a:t>Absolutní (rozdílové) vyjádření -</a:t>
            </a:r>
            <a:r>
              <a:rPr sz="2400" dirty="0">
                <a:solidFill>
                  <a:srgbClr val="FFFFFF"/>
                </a:solidFill>
                <a:latin typeface="Times New Roman"/>
                <a:cs typeface="Times New Roman"/>
              </a:rPr>
              <a:t>	</a:t>
            </a:r>
            <a:r>
              <a:rPr sz="2400" b="1" dirty="0">
                <a:solidFill>
                  <a:srgbClr val="FFFFFF"/>
                </a:solidFill>
                <a:latin typeface="Arial"/>
                <a:cs typeface="Arial"/>
              </a:rPr>
              <a:t>pracovní kapitál, čistý pracovní kapitál</a:t>
            </a:r>
            <a:endParaRPr sz="2400" dirty="0">
              <a:latin typeface="Arial"/>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22401"/>
            <a:ext cx="9102739" cy="1179810"/>
          </a:xfrm>
          <a:prstGeom prst="rect">
            <a:avLst/>
          </a:prstGeom>
        </p:spPr>
        <p:txBody>
          <a:bodyPr vert="horz" wrap="square" lIns="0" tIns="0" rIns="0" bIns="0" rtlCol="0">
            <a:spAutoFit/>
          </a:bodyPr>
          <a:lstStyle/>
          <a:p>
            <a:pPr marL="12700">
              <a:lnSpc>
                <a:spcPts val="4630"/>
              </a:lnSpc>
            </a:pPr>
            <a:r>
              <a:rPr dirty="0"/>
              <a:t>Náklady a základní kategorie</a:t>
            </a:r>
          </a:p>
          <a:p>
            <a:pPr marL="12700">
              <a:lnSpc>
                <a:spcPts val="4590"/>
              </a:lnSpc>
            </a:pPr>
            <a:r>
              <a:rPr dirty="0"/>
              <a:t>ekonomického řízení podniku</a:t>
            </a:r>
          </a:p>
        </p:txBody>
      </p:sp>
      <p:sp>
        <p:nvSpPr>
          <p:cNvPr id="3" name="object 3"/>
          <p:cNvSpPr txBox="1"/>
          <p:nvPr/>
        </p:nvSpPr>
        <p:spPr>
          <a:xfrm>
            <a:off x="595686" y="1828263"/>
            <a:ext cx="8964295" cy="3446521"/>
          </a:xfrm>
          <a:prstGeom prst="rect">
            <a:avLst/>
          </a:prstGeom>
        </p:spPr>
        <p:txBody>
          <a:bodyPr vert="horz" wrap="square" lIns="0" tIns="0" rIns="0" bIns="0" rtlCol="0">
            <a:spAutoFit/>
          </a:bodyPr>
          <a:lstStyle/>
          <a:p>
            <a:pPr marL="330835" indent="-318135">
              <a:lnSpc>
                <a:spcPct val="100000"/>
              </a:lnSpc>
              <a:buClr>
                <a:srgbClr val="FFFFFF"/>
              </a:buClr>
              <a:buSzPct val="45312"/>
              <a:buFont typeface="Wingdings"/>
              <a:buChar char=""/>
              <a:tabLst>
                <a:tab pos="331470" algn="l"/>
              </a:tabLst>
            </a:pPr>
            <a:r>
              <a:rPr sz="3200" dirty="0">
                <a:solidFill>
                  <a:srgbClr val="FFFFFF"/>
                </a:solidFill>
                <a:latin typeface="Arial"/>
                <a:cs typeface="Arial"/>
              </a:rPr>
              <a:t>Likvidita</a:t>
            </a:r>
            <a:endParaRPr sz="3200" dirty="0">
              <a:latin typeface="Arial"/>
              <a:cs typeface="Arial"/>
            </a:endParaRPr>
          </a:p>
          <a:p>
            <a:pPr marL="330835" marR="880110" indent="-318770">
              <a:lnSpc>
                <a:spcPts val="2680"/>
              </a:lnSpc>
              <a:spcBef>
                <a:spcPts val="1475"/>
              </a:spcBef>
              <a:tabLst>
                <a:tab pos="5535295" algn="l"/>
              </a:tabLst>
            </a:pPr>
            <a:r>
              <a:rPr sz="2400" dirty="0">
                <a:solidFill>
                  <a:srgbClr val="FFFFFF"/>
                </a:solidFill>
                <a:latin typeface="Arial"/>
                <a:cs typeface="Arial"/>
              </a:rPr>
              <a:t>Okamžitá nebo krátkodobá solventnost,	schopnost podniku dostát svým okamžitým závazkům.</a:t>
            </a:r>
            <a:endParaRPr sz="2400" dirty="0">
              <a:latin typeface="Arial"/>
              <a:cs typeface="Arial"/>
            </a:endParaRPr>
          </a:p>
          <a:p>
            <a:pPr marL="12700">
              <a:lnSpc>
                <a:spcPts val="2780"/>
              </a:lnSpc>
              <a:spcBef>
                <a:spcPts val="1145"/>
              </a:spcBef>
            </a:pPr>
            <a:r>
              <a:rPr sz="2400" dirty="0">
                <a:solidFill>
                  <a:srgbClr val="FFFFFF"/>
                </a:solidFill>
                <a:latin typeface="Arial"/>
                <a:cs typeface="Arial"/>
              </a:rPr>
              <a:t>Vyjadřuje se obvykle relativním ukazatelem – poměr krátkodobých</a:t>
            </a:r>
            <a:endParaRPr sz="2400" dirty="0">
              <a:latin typeface="Arial"/>
              <a:cs typeface="Arial"/>
            </a:endParaRPr>
          </a:p>
          <a:p>
            <a:pPr marL="330835">
              <a:lnSpc>
                <a:spcPts val="2780"/>
              </a:lnSpc>
            </a:pPr>
            <a:r>
              <a:rPr sz="2400" dirty="0">
                <a:solidFill>
                  <a:srgbClr val="FFFFFF"/>
                </a:solidFill>
                <a:latin typeface="Arial"/>
                <a:cs typeface="Arial"/>
              </a:rPr>
              <a:t>likvidních aktiv ku krátkodobým závazkům.</a:t>
            </a:r>
            <a:endParaRPr sz="2400" dirty="0">
              <a:latin typeface="Arial"/>
              <a:cs typeface="Arial"/>
            </a:endParaRPr>
          </a:p>
          <a:p>
            <a:pPr marL="330835" marR="371475" indent="-318770">
              <a:lnSpc>
                <a:spcPct val="93100"/>
              </a:lnSpc>
              <a:spcBef>
                <a:spcPts val="1395"/>
              </a:spcBef>
            </a:pPr>
            <a:r>
              <a:rPr sz="2400" dirty="0">
                <a:solidFill>
                  <a:srgbClr val="FFFFFF"/>
                </a:solidFill>
                <a:latin typeface="Arial"/>
                <a:cs typeface="Arial"/>
              </a:rPr>
              <a:t>zásada, že v čitateli by měla být zahrnuta jen ta část oběžného majetku, jehož doba obratu je buď kratší nebo maximálně tak dlouhá jako je lhůta splatnosti závazků.</a:t>
            </a:r>
            <a:endParaRPr sz="2400" dirty="0">
              <a:latin typeface="Arial"/>
              <a:cs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22401"/>
            <a:ext cx="9102739" cy="1179810"/>
          </a:xfrm>
          <a:prstGeom prst="rect">
            <a:avLst/>
          </a:prstGeom>
        </p:spPr>
        <p:txBody>
          <a:bodyPr vert="horz" wrap="square" lIns="0" tIns="0" rIns="0" bIns="0" rtlCol="0">
            <a:spAutoFit/>
          </a:bodyPr>
          <a:lstStyle/>
          <a:p>
            <a:pPr marL="12700">
              <a:lnSpc>
                <a:spcPts val="4630"/>
              </a:lnSpc>
            </a:pPr>
            <a:r>
              <a:rPr dirty="0"/>
              <a:t>Náklady a základní kategorie</a:t>
            </a:r>
          </a:p>
          <a:p>
            <a:pPr marL="12700">
              <a:lnSpc>
                <a:spcPts val="4590"/>
              </a:lnSpc>
            </a:pPr>
            <a:r>
              <a:rPr dirty="0"/>
              <a:t>ekonomického řízení podniku</a:t>
            </a:r>
          </a:p>
        </p:txBody>
      </p:sp>
      <p:sp>
        <p:nvSpPr>
          <p:cNvPr id="3" name="object 3"/>
          <p:cNvSpPr/>
          <p:nvPr/>
        </p:nvSpPr>
        <p:spPr>
          <a:xfrm>
            <a:off x="608380" y="5130674"/>
            <a:ext cx="564642" cy="37338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595686" y="1828263"/>
            <a:ext cx="8865235" cy="3764300"/>
          </a:xfrm>
          <a:prstGeom prst="rect">
            <a:avLst/>
          </a:prstGeom>
        </p:spPr>
        <p:txBody>
          <a:bodyPr vert="horz" wrap="square" lIns="0" tIns="0" rIns="0" bIns="0" rtlCol="0">
            <a:spAutoFit/>
          </a:bodyPr>
          <a:lstStyle/>
          <a:p>
            <a:pPr marL="330835" indent="-318135">
              <a:lnSpc>
                <a:spcPct val="100000"/>
              </a:lnSpc>
              <a:buClr>
                <a:srgbClr val="FFFFFF"/>
              </a:buClr>
              <a:buSzPct val="45312"/>
              <a:buFont typeface="Wingdings"/>
              <a:buChar char=""/>
              <a:tabLst>
                <a:tab pos="331470" algn="l"/>
              </a:tabLst>
            </a:pPr>
            <a:r>
              <a:rPr sz="3200" dirty="0">
                <a:solidFill>
                  <a:srgbClr val="FFFFFF"/>
                </a:solidFill>
                <a:latin typeface="Arial"/>
                <a:cs typeface="Arial"/>
              </a:rPr>
              <a:t>Struktura vlastního a cizího kapitálu</a:t>
            </a:r>
            <a:endParaRPr sz="3200">
              <a:latin typeface="Arial"/>
              <a:cs typeface="Arial"/>
            </a:endParaRPr>
          </a:p>
          <a:p>
            <a:pPr marL="330835" marR="1233170" indent="-318770">
              <a:lnSpc>
                <a:spcPts val="2680"/>
              </a:lnSpc>
              <a:spcBef>
                <a:spcPts val="1475"/>
              </a:spcBef>
            </a:pPr>
            <a:r>
              <a:rPr sz="2400" dirty="0">
                <a:solidFill>
                  <a:srgbClr val="FFFFFF"/>
                </a:solidFill>
                <a:latin typeface="Arial"/>
                <a:cs typeface="Arial"/>
              </a:rPr>
              <a:t>Základní dlouhodobé kritérium finanční stability i měřítko finančního rizika</a:t>
            </a:r>
            <a:endParaRPr sz="2400">
              <a:latin typeface="Arial"/>
              <a:cs typeface="Arial"/>
            </a:endParaRPr>
          </a:p>
          <a:p>
            <a:pPr marL="330835" marR="5080" indent="-318770">
              <a:lnSpc>
                <a:spcPct val="93000"/>
              </a:lnSpc>
              <a:spcBef>
                <a:spcPts val="1345"/>
              </a:spcBef>
            </a:pPr>
            <a:r>
              <a:rPr sz="2400" dirty="0">
                <a:solidFill>
                  <a:srgbClr val="FFFFFF"/>
                </a:solidFill>
                <a:latin typeface="Arial"/>
                <a:cs typeface="Arial"/>
              </a:rPr>
              <a:t>Vzájemně protikladný pohyb obou kritérií (použití cizích zdrojů, jejichž výnosnost je vyšší než úrok za ně zaplacený, zvyšuje výnosnost vlastních zdrojů, zároveň však vyvolává riziko, že při poklesu výnosnosti podnik nebude schopen cizí zdroje včas splatit)</a:t>
            </a:r>
            <a:endParaRPr sz="2400">
              <a:latin typeface="Arial"/>
              <a:cs typeface="Arial"/>
            </a:endParaRPr>
          </a:p>
          <a:p>
            <a:pPr marL="388620">
              <a:lnSpc>
                <a:spcPts val="2855"/>
              </a:lnSpc>
              <a:spcBef>
                <a:spcPts val="1200"/>
              </a:spcBef>
            </a:pPr>
            <a:r>
              <a:rPr sz="2400" dirty="0">
                <a:solidFill>
                  <a:srgbClr val="FFFFFF"/>
                </a:solidFill>
                <a:latin typeface="Arial"/>
                <a:cs typeface="Arial"/>
              </a:rPr>
              <a:t>úlohy o optimální kapitálové struktuře</a:t>
            </a:r>
            <a:endParaRPr sz="2400">
              <a:latin typeface="Arial"/>
              <a:cs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22401"/>
            <a:ext cx="9102739" cy="1179810"/>
          </a:xfrm>
          <a:prstGeom prst="rect">
            <a:avLst/>
          </a:prstGeom>
        </p:spPr>
        <p:txBody>
          <a:bodyPr vert="horz" wrap="square" lIns="0" tIns="0" rIns="0" bIns="0" rtlCol="0">
            <a:spAutoFit/>
          </a:bodyPr>
          <a:lstStyle/>
          <a:p>
            <a:pPr marL="12700">
              <a:lnSpc>
                <a:spcPts val="4630"/>
              </a:lnSpc>
            </a:pPr>
            <a:r>
              <a:rPr lang="cs-CZ" dirty="0" smtClean="0"/>
              <a:t>Způsob vyjádření a ocenění nákladů v</a:t>
            </a:r>
          </a:p>
          <a:p>
            <a:pPr marL="12700">
              <a:lnSpc>
                <a:spcPts val="4590"/>
              </a:lnSpc>
            </a:pPr>
            <a:r>
              <a:rPr lang="cs-CZ" dirty="0" smtClean="0"/>
              <a:t>manažerském účetnictví</a:t>
            </a:r>
            <a:endParaRPr lang="cs-CZ" dirty="0"/>
          </a:p>
        </p:txBody>
      </p:sp>
      <p:sp>
        <p:nvSpPr>
          <p:cNvPr id="3" name="object 3"/>
          <p:cNvSpPr txBox="1"/>
          <p:nvPr/>
        </p:nvSpPr>
        <p:spPr>
          <a:xfrm>
            <a:off x="595686" y="1828263"/>
            <a:ext cx="8903335" cy="4109330"/>
          </a:xfrm>
          <a:prstGeom prst="rect">
            <a:avLst/>
          </a:prstGeom>
        </p:spPr>
        <p:txBody>
          <a:bodyPr vert="horz" wrap="square" lIns="0" tIns="0" rIns="0" bIns="0" rtlCol="0">
            <a:spAutoFit/>
          </a:bodyPr>
          <a:lstStyle/>
          <a:p>
            <a:pPr marL="330835" indent="-318135">
              <a:lnSpc>
                <a:spcPct val="100000"/>
              </a:lnSpc>
              <a:buClr>
                <a:srgbClr val="FFFFFF"/>
              </a:buClr>
              <a:buSzPct val="45312"/>
              <a:buFont typeface="Wingdings"/>
              <a:buChar char=""/>
              <a:tabLst>
                <a:tab pos="331470" algn="l"/>
              </a:tabLst>
            </a:pPr>
            <a:r>
              <a:rPr lang="cs-CZ" sz="3200" dirty="0" smtClean="0">
                <a:solidFill>
                  <a:srgbClr val="FFFFFF"/>
                </a:solidFill>
                <a:latin typeface="Arial"/>
                <a:cs typeface="Arial"/>
              </a:rPr>
              <a:t>Finanční (</a:t>
            </a:r>
            <a:r>
              <a:rPr lang="cs-CZ" sz="3200" dirty="0" err="1" smtClean="0">
                <a:solidFill>
                  <a:srgbClr val="FFFFFF"/>
                </a:solidFill>
                <a:latin typeface="Arial"/>
                <a:cs typeface="Arial"/>
              </a:rPr>
              <a:t>pagatorní</a:t>
            </a:r>
            <a:r>
              <a:rPr lang="cs-CZ" sz="3200" dirty="0" smtClean="0">
                <a:solidFill>
                  <a:srgbClr val="FFFFFF"/>
                </a:solidFill>
                <a:latin typeface="Arial"/>
                <a:cs typeface="Arial"/>
              </a:rPr>
              <a:t>) pojetí nákladů</a:t>
            </a:r>
            <a:endParaRPr lang="cs-CZ" sz="3200" dirty="0" smtClean="0">
              <a:latin typeface="Arial"/>
              <a:cs typeface="Arial"/>
            </a:endParaRPr>
          </a:p>
          <a:p>
            <a:pPr marL="12700" marR="382905">
              <a:lnSpc>
                <a:spcPct val="141700"/>
              </a:lnSpc>
              <a:spcBef>
                <a:spcPts val="20"/>
              </a:spcBef>
            </a:pPr>
            <a:r>
              <a:rPr lang="cs-CZ" sz="2400" dirty="0" smtClean="0">
                <a:solidFill>
                  <a:srgbClr val="FFFFFF"/>
                </a:solidFill>
                <a:latin typeface="Arial"/>
                <a:cs typeface="Arial"/>
              </a:rPr>
              <a:t>založeno na aplikaci </a:t>
            </a:r>
            <a:r>
              <a:rPr lang="cs-CZ" sz="2400" b="1" dirty="0" smtClean="0">
                <a:solidFill>
                  <a:srgbClr val="FFFFFF"/>
                </a:solidFill>
                <a:latin typeface="Arial"/>
                <a:cs typeface="Arial"/>
              </a:rPr>
              <a:t>peněžní formy koloběhu prostředků zachování finančního kapitálu </a:t>
            </a:r>
            <a:r>
              <a:rPr lang="cs-CZ" sz="2400" dirty="0" smtClean="0">
                <a:solidFill>
                  <a:srgbClr val="FFFFFF"/>
                </a:solidFill>
                <a:latin typeface="Arial"/>
                <a:cs typeface="Arial"/>
              </a:rPr>
              <a:t>v jeho původní nominální výši. Omezení</a:t>
            </a:r>
            <a:endParaRPr lang="cs-CZ" sz="2400" dirty="0" smtClean="0">
              <a:latin typeface="Arial"/>
              <a:cs typeface="Arial"/>
            </a:endParaRPr>
          </a:p>
          <a:p>
            <a:pPr marL="1387475" marR="40005" lvl="1" indent="-294005">
              <a:lnSpc>
                <a:spcPts val="2680"/>
              </a:lnSpc>
              <a:spcBef>
                <a:spcPts val="1455"/>
              </a:spcBef>
              <a:buClr>
                <a:srgbClr val="FFFFFF"/>
              </a:buClr>
              <a:buFont typeface="Times New Roman"/>
              <a:buChar char="–"/>
              <a:tabLst>
                <a:tab pos="1388110" algn="l"/>
              </a:tabLst>
            </a:pPr>
            <a:r>
              <a:rPr lang="cs-CZ" sz="2400" dirty="0" smtClean="0">
                <a:solidFill>
                  <a:srgbClr val="FFFFFF"/>
                </a:solidFill>
                <a:latin typeface="Arial"/>
                <a:cs typeface="Arial"/>
              </a:rPr>
              <a:t>předmětem zobrazení pouze takové náklady, které jsou podloženy </a:t>
            </a:r>
            <a:r>
              <a:rPr lang="cs-CZ" sz="2400" b="1" dirty="0" smtClean="0">
                <a:solidFill>
                  <a:srgbClr val="FFFFFF"/>
                </a:solidFill>
                <a:latin typeface="Arial"/>
                <a:cs typeface="Arial"/>
              </a:rPr>
              <a:t>reálným výdejem peněz</a:t>
            </a:r>
            <a:endParaRPr lang="cs-CZ" sz="2400" dirty="0" smtClean="0">
              <a:latin typeface="Arial"/>
              <a:cs typeface="Arial"/>
            </a:endParaRPr>
          </a:p>
          <a:p>
            <a:pPr marL="1387475" marR="5080" lvl="1" indent="-294005">
              <a:lnSpc>
                <a:spcPct val="93000"/>
              </a:lnSpc>
              <a:spcBef>
                <a:spcPts val="1045"/>
              </a:spcBef>
              <a:buClr>
                <a:srgbClr val="FFFFFF"/>
              </a:buClr>
              <a:buFont typeface="Times New Roman"/>
              <a:buChar char="–"/>
              <a:tabLst>
                <a:tab pos="1388110" algn="l"/>
                <a:tab pos="2792730" algn="l"/>
              </a:tabLst>
            </a:pPr>
            <a:r>
              <a:rPr lang="cs-CZ" sz="2400" b="1" dirty="0" smtClean="0">
                <a:solidFill>
                  <a:srgbClr val="FFFFFF"/>
                </a:solidFill>
                <a:latin typeface="Arial"/>
                <a:cs typeface="Arial"/>
              </a:rPr>
              <a:t>ocenění </a:t>
            </a:r>
            <a:r>
              <a:rPr lang="cs-CZ" sz="2400" dirty="0" smtClean="0">
                <a:solidFill>
                  <a:srgbClr val="FFFFFF"/>
                </a:solidFill>
                <a:latin typeface="Arial"/>
                <a:cs typeface="Arial"/>
              </a:rPr>
              <a:t>spotřebovaných nebo využitých ekonomických zdrojů ve	</a:t>
            </a:r>
            <a:r>
              <a:rPr lang="cs-CZ" sz="2400" b="1" dirty="0" smtClean="0">
                <a:solidFill>
                  <a:srgbClr val="FFFFFF"/>
                </a:solidFill>
                <a:latin typeface="Arial"/>
                <a:cs typeface="Arial"/>
              </a:rPr>
              <a:t>skutečných (historických) pořizovacích cenách</a:t>
            </a:r>
            <a:endParaRPr lang="cs-CZ" sz="2400" dirty="0">
              <a:latin typeface="Arial"/>
              <a:cs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22401"/>
            <a:ext cx="9102739" cy="1179810"/>
          </a:xfrm>
          <a:prstGeom prst="rect">
            <a:avLst/>
          </a:prstGeom>
        </p:spPr>
        <p:txBody>
          <a:bodyPr vert="horz" wrap="square" lIns="0" tIns="0" rIns="0" bIns="0" rtlCol="0">
            <a:spAutoFit/>
          </a:bodyPr>
          <a:lstStyle/>
          <a:p>
            <a:pPr marL="12700">
              <a:lnSpc>
                <a:spcPts val="4630"/>
              </a:lnSpc>
            </a:pPr>
            <a:r>
              <a:rPr lang="cs-CZ" dirty="0" smtClean="0"/>
              <a:t>Způsob vyjádření a ocenění nákladů v</a:t>
            </a:r>
          </a:p>
          <a:p>
            <a:pPr marL="12700">
              <a:lnSpc>
                <a:spcPts val="4590"/>
              </a:lnSpc>
            </a:pPr>
            <a:r>
              <a:rPr lang="cs-CZ" dirty="0" smtClean="0"/>
              <a:t>manažerském účetnictví</a:t>
            </a:r>
            <a:endParaRPr lang="cs-CZ" dirty="0"/>
          </a:p>
        </p:txBody>
      </p:sp>
      <p:sp>
        <p:nvSpPr>
          <p:cNvPr id="3" name="object 3"/>
          <p:cNvSpPr txBox="1"/>
          <p:nvPr/>
        </p:nvSpPr>
        <p:spPr>
          <a:xfrm>
            <a:off x="595686" y="1828263"/>
            <a:ext cx="8958580" cy="3262560"/>
          </a:xfrm>
          <a:prstGeom prst="rect">
            <a:avLst/>
          </a:prstGeom>
        </p:spPr>
        <p:txBody>
          <a:bodyPr vert="horz" wrap="square" lIns="0" tIns="0" rIns="0" bIns="0" rtlCol="0">
            <a:spAutoFit/>
          </a:bodyPr>
          <a:lstStyle/>
          <a:p>
            <a:pPr marL="330835" indent="-318135">
              <a:lnSpc>
                <a:spcPct val="100000"/>
              </a:lnSpc>
              <a:buClr>
                <a:srgbClr val="FFFFFF"/>
              </a:buClr>
              <a:buSzPct val="45312"/>
              <a:buFont typeface="Wingdings"/>
              <a:buChar char=""/>
              <a:tabLst>
                <a:tab pos="331470" algn="l"/>
              </a:tabLst>
            </a:pPr>
            <a:r>
              <a:rPr lang="cs-CZ" sz="3200" kern="0" dirty="0" smtClean="0">
                <a:solidFill>
                  <a:srgbClr val="FFFFFF"/>
                </a:solidFill>
                <a:latin typeface="Arial"/>
                <a:cs typeface="Arial"/>
              </a:rPr>
              <a:t>Hodnotové pojetí nákladů</a:t>
            </a:r>
            <a:endParaRPr lang="cs-CZ" sz="3200" kern="0" dirty="0" smtClean="0">
              <a:latin typeface="Arial"/>
              <a:cs typeface="Arial"/>
            </a:endParaRPr>
          </a:p>
          <a:p>
            <a:pPr marL="330835" marR="1110615" indent="-318770">
              <a:lnSpc>
                <a:spcPts val="2680"/>
              </a:lnSpc>
              <a:spcBef>
                <a:spcPts val="1475"/>
              </a:spcBef>
            </a:pPr>
            <a:r>
              <a:rPr lang="cs-CZ" sz="2400" kern="0" dirty="0" smtClean="0">
                <a:solidFill>
                  <a:srgbClr val="FFFFFF"/>
                </a:solidFill>
                <a:latin typeface="Arial"/>
                <a:cs typeface="Arial"/>
              </a:rPr>
              <a:t>založeno na relacích které existují </a:t>
            </a:r>
            <a:r>
              <a:rPr lang="cs-CZ" sz="2400" b="1" kern="0" dirty="0" smtClean="0">
                <a:solidFill>
                  <a:srgbClr val="FFFFFF"/>
                </a:solidFill>
                <a:latin typeface="Arial"/>
                <a:cs typeface="Arial"/>
              </a:rPr>
              <a:t>v čase uskutečňování příslušných procesů</a:t>
            </a:r>
            <a:endParaRPr lang="cs-CZ" sz="2400" kern="0" dirty="0" smtClean="0">
              <a:latin typeface="Arial"/>
              <a:cs typeface="Arial"/>
            </a:endParaRPr>
          </a:p>
          <a:p>
            <a:pPr marL="12700">
              <a:lnSpc>
                <a:spcPts val="2780"/>
              </a:lnSpc>
              <a:spcBef>
                <a:spcPts val="1145"/>
              </a:spcBef>
            </a:pPr>
            <a:r>
              <a:rPr lang="cs-CZ" sz="2400" kern="0" dirty="0" smtClean="0">
                <a:solidFill>
                  <a:srgbClr val="FFFFFF"/>
                </a:solidFill>
                <a:latin typeface="Arial"/>
                <a:cs typeface="Arial"/>
              </a:rPr>
              <a:t>informační zobrazení koloběhu ekonomických zdrojů za podmínek</a:t>
            </a:r>
            <a:endParaRPr lang="cs-CZ" sz="2400" kern="0" dirty="0" smtClean="0">
              <a:latin typeface="Arial"/>
              <a:cs typeface="Arial"/>
            </a:endParaRPr>
          </a:p>
          <a:p>
            <a:pPr marL="12700" indent="318135">
              <a:lnSpc>
                <a:spcPts val="2780"/>
              </a:lnSpc>
            </a:pPr>
            <a:r>
              <a:rPr lang="cs-CZ" sz="2400" kern="0" dirty="0" smtClean="0">
                <a:solidFill>
                  <a:srgbClr val="FFFFFF"/>
                </a:solidFill>
                <a:latin typeface="Arial"/>
                <a:cs typeface="Arial"/>
              </a:rPr>
              <a:t>platných v současnosti</a:t>
            </a:r>
            <a:endParaRPr lang="cs-CZ" sz="2400" kern="0" dirty="0" smtClean="0">
              <a:latin typeface="Arial"/>
              <a:cs typeface="Arial"/>
            </a:endParaRPr>
          </a:p>
          <a:p>
            <a:pPr marL="12700">
              <a:lnSpc>
                <a:spcPct val="100000"/>
              </a:lnSpc>
              <a:spcBef>
                <a:spcPts val="1200"/>
              </a:spcBef>
            </a:pPr>
            <a:r>
              <a:rPr lang="cs-CZ" sz="2400" b="1" kern="0" dirty="0" smtClean="0">
                <a:solidFill>
                  <a:srgbClr val="FFFFFF"/>
                </a:solidFill>
                <a:latin typeface="Arial"/>
                <a:cs typeface="Arial"/>
              </a:rPr>
              <a:t>zachování </a:t>
            </a:r>
            <a:r>
              <a:rPr lang="cs-CZ" sz="2400" kern="0" dirty="0" smtClean="0">
                <a:solidFill>
                  <a:srgbClr val="FFFFFF"/>
                </a:solidFill>
                <a:latin typeface="Arial"/>
                <a:cs typeface="Arial"/>
              </a:rPr>
              <a:t>tzv.</a:t>
            </a:r>
            <a:r>
              <a:rPr lang="cs-CZ" sz="2400" kern="0" dirty="0" smtClean="0">
                <a:solidFill>
                  <a:srgbClr val="FFFFFF"/>
                </a:solidFill>
                <a:latin typeface="Times New Roman"/>
                <a:cs typeface="Times New Roman"/>
              </a:rPr>
              <a:t> </a:t>
            </a:r>
            <a:r>
              <a:rPr lang="cs-CZ" sz="2400" b="1" kern="0" dirty="0" smtClean="0">
                <a:solidFill>
                  <a:srgbClr val="FFFFFF"/>
                </a:solidFill>
                <a:latin typeface="Arial"/>
                <a:cs typeface="Arial"/>
              </a:rPr>
              <a:t>věcného kapitálu.</a:t>
            </a:r>
            <a:endParaRPr lang="cs-CZ" sz="2400" kern="0" dirty="0" smtClean="0">
              <a:latin typeface="Arial"/>
              <a:cs typeface="Arial"/>
            </a:endParaRPr>
          </a:p>
          <a:p>
            <a:pPr marL="12700">
              <a:lnSpc>
                <a:spcPts val="2855"/>
              </a:lnSpc>
              <a:spcBef>
                <a:spcPts val="1200"/>
              </a:spcBef>
            </a:pPr>
            <a:r>
              <a:rPr lang="cs-CZ" sz="2400" b="1" kern="0" dirty="0" smtClean="0">
                <a:solidFill>
                  <a:srgbClr val="FFFFFF"/>
                </a:solidFill>
                <a:latin typeface="Arial"/>
                <a:cs typeface="Arial"/>
              </a:rPr>
              <a:t>úroveň cen odpovídající současné věcné reprodukci.</a:t>
            </a:r>
            <a:endParaRPr lang="cs-CZ" sz="2400" kern="0" dirty="0">
              <a:latin typeface="Arial"/>
              <a:cs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22401"/>
            <a:ext cx="9102739" cy="1179810"/>
          </a:xfrm>
          <a:prstGeom prst="rect">
            <a:avLst/>
          </a:prstGeom>
        </p:spPr>
        <p:txBody>
          <a:bodyPr vert="horz" wrap="square" lIns="0" tIns="0" rIns="0" bIns="0" rtlCol="0">
            <a:spAutoFit/>
          </a:bodyPr>
          <a:lstStyle/>
          <a:p>
            <a:pPr marL="12700">
              <a:lnSpc>
                <a:spcPts val="4630"/>
              </a:lnSpc>
            </a:pPr>
            <a:r>
              <a:rPr dirty="0"/>
              <a:t>Způsob vyjádření a ocenění nákladů v</a:t>
            </a:r>
          </a:p>
          <a:p>
            <a:pPr marL="12700">
              <a:lnSpc>
                <a:spcPts val="4590"/>
              </a:lnSpc>
            </a:pPr>
            <a:r>
              <a:rPr dirty="0"/>
              <a:t>manažerském účetnictví</a:t>
            </a:r>
          </a:p>
        </p:txBody>
      </p:sp>
      <p:sp>
        <p:nvSpPr>
          <p:cNvPr id="3" name="object 3"/>
          <p:cNvSpPr txBox="1"/>
          <p:nvPr/>
        </p:nvSpPr>
        <p:spPr>
          <a:xfrm>
            <a:off x="595686" y="1828263"/>
            <a:ext cx="8911590" cy="5008294"/>
          </a:xfrm>
          <a:prstGeom prst="rect">
            <a:avLst/>
          </a:prstGeom>
        </p:spPr>
        <p:txBody>
          <a:bodyPr vert="horz" wrap="square" lIns="0" tIns="0" rIns="0" bIns="0" rtlCol="0">
            <a:spAutoFit/>
          </a:bodyPr>
          <a:lstStyle/>
          <a:p>
            <a:pPr marL="330835" indent="-318135">
              <a:lnSpc>
                <a:spcPct val="100000"/>
              </a:lnSpc>
              <a:buClr>
                <a:srgbClr val="FFFFFF"/>
              </a:buClr>
              <a:buSzPct val="45312"/>
              <a:buFont typeface="Wingdings"/>
              <a:buChar char=""/>
              <a:tabLst>
                <a:tab pos="331470" algn="l"/>
              </a:tabLst>
            </a:pPr>
            <a:r>
              <a:rPr sz="3200" dirty="0">
                <a:solidFill>
                  <a:srgbClr val="FFFFFF"/>
                </a:solidFill>
                <a:latin typeface="Arial"/>
                <a:cs typeface="Arial"/>
              </a:rPr>
              <a:t>Ekonomické pojetí nákladů</a:t>
            </a:r>
            <a:endParaRPr sz="3200" dirty="0">
              <a:latin typeface="Arial"/>
              <a:cs typeface="Arial"/>
            </a:endParaRPr>
          </a:p>
          <a:p>
            <a:pPr marL="330835" marR="926465" indent="-318770">
              <a:lnSpc>
                <a:spcPts val="2680"/>
              </a:lnSpc>
              <a:spcBef>
                <a:spcPts val="1475"/>
              </a:spcBef>
            </a:pPr>
            <a:r>
              <a:rPr sz="2400" dirty="0">
                <a:solidFill>
                  <a:srgbClr val="FFFFFF"/>
                </a:solidFill>
                <a:latin typeface="Arial"/>
                <a:cs typeface="Arial"/>
              </a:rPr>
              <a:t>požadavek zajistit informace pro řízení reálně probíhajících procesů a také pro </a:t>
            </a:r>
            <a:r>
              <a:rPr sz="2400" b="1" dirty="0">
                <a:solidFill>
                  <a:srgbClr val="FFFFFF"/>
                </a:solidFill>
                <a:latin typeface="Arial"/>
                <a:cs typeface="Arial"/>
              </a:rPr>
              <a:t>rozhodování </a:t>
            </a:r>
            <a:r>
              <a:rPr sz="2400" dirty="0">
                <a:solidFill>
                  <a:srgbClr val="FFFFFF"/>
                </a:solidFill>
                <a:latin typeface="Arial"/>
                <a:cs typeface="Arial"/>
              </a:rPr>
              <a:t>za účelem </a:t>
            </a:r>
            <a:r>
              <a:rPr sz="2400" b="1" dirty="0">
                <a:solidFill>
                  <a:srgbClr val="FFFFFF"/>
                </a:solidFill>
                <a:latin typeface="Arial"/>
                <a:cs typeface="Arial"/>
              </a:rPr>
              <a:t>výběru optimálních </a:t>
            </a:r>
            <a:r>
              <a:rPr sz="2400" dirty="0">
                <a:solidFill>
                  <a:srgbClr val="FFFFFF"/>
                </a:solidFill>
                <a:latin typeface="Arial"/>
                <a:cs typeface="Arial"/>
              </a:rPr>
              <a:t>budoucích </a:t>
            </a:r>
            <a:r>
              <a:rPr sz="2400" b="1" dirty="0">
                <a:solidFill>
                  <a:srgbClr val="FFFFFF"/>
                </a:solidFill>
                <a:latin typeface="Arial"/>
                <a:cs typeface="Arial"/>
              </a:rPr>
              <a:t>alternativ</a:t>
            </a:r>
            <a:endParaRPr sz="2400" dirty="0">
              <a:latin typeface="Arial"/>
              <a:cs typeface="Arial"/>
            </a:endParaRPr>
          </a:p>
          <a:p>
            <a:pPr marL="330835" marR="5080" indent="-318770">
              <a:lnSpc>
                <a:spcPts val="2680"/>
              </a:lnSpc>
              <a:spcBef>
                <a:spcPts val="1400"/>
              </a:spcBef>
            </a:pPr>
            <a:r>
              <a:rPr sz="2400" b="1" dirty="0">
                <a:solidFill>
                  <a:srgbClr val="FFFFFF"/>
                </a:solidFill>
                <a:latin typeface="Arial"/>
                <a:cs typeface="Arial"/>
              </a:rPr>
              <a:t>oportunitní náklady -</a:t>
            </a:r>
            <a:r>
              <a:rPr sz="2400" b="1" dirty="0">
                <a:solidFill>
                  <a:srgbClr val="FFFFFF"/>
                </a:solidFill>
                <a:latin typeface="Times New Roman"/>
                <a:cs typeface="Times New Roman"/>
              </a:rPr>
              <a:t> </a:t>
            </a:r>
            <a:r>
              <a:rPr sz="2400" dirty="0">
                <a:solidFill>
                  <a:srgbClr val="FFFFFF"/>
                </a:solidFill>
                <a:latin typeface="Arial"/>
                <a:cs typeface="Arial"/>
              </a:rPr>
              <a:t>maximální ušlý efekt obětovaný v důsledku využití ekonomického zdroje ve zvolené alternativě.</a:t>
            </a:r>
            <a:endParaRPr sz="2400" dirty="0">
              <a:latin typeface="Arial"/>
              <a:cs typeface="Arial"/>
            </a:endParaRPr>
          </a:p>
          <a:p>
            <a:pPr marL="12700">
              <a:lnSpc>
                <a:spcPts val="2785"/>
              </a:lnSpc>
              <a:spcBef>
                <a:spcPts val="1145"/>
              </a:spcBef>
            </a:pPr>
            <a:r>
              <a:rPr sz="2400" dirty="0">
                <a:solidFill>
                  <a:srgbClr val="FFFFFF"/>
                </a:solidFill>
                <a:latin typeface="Arial"/>
                <a:cs typeface="Arial"/>
              </a:rPr>
              <a:t>nepředstavují reálně spotřebované nebo využité ekonomické</a:t>
            </a:r>
            <a:endParaRPr sz="2400" dirty="0">
              <a:latin typeface="Arial"/>
              <a:cs typeface="Arial"/>
            </a:endParaRPr>
          </a:p>
          <a:p>
            <a:pPr marL="330835">
              <a:lnSpc>
                <a:spcPts val="2785"/>
              </a:lnSpc>
            </a:pPr>
            <a:r>
              <a:rPr sz="2400" dirty="0">
                <a:solidFill>
                  <a:srgbClr val="FFFFFF"/>
                </a:solidFill>
                <a:latin typeface="Arial"/>
                <a:cs typeface="Arial"/>
              </a:rPr>
              <a:t>zdroje</a:t>
            </a:r>
            <a:endParaRPr sz="2400" dirty="0">
              <a:latin typeface="Arial"/>
              <a:cs typeface="Arial"/>
            </a:endParaRPr>
          </a:p>
          <a:p>
            <a:pPr marL="330835" marR="353695" indent="-318770">
              <a:lnSpc>
                <a:spcPct val="93100"/>
              </a:lnSpc>
              <a:spcBef>
                <a:spcPts val="1385"/>
              </a:spcBef>
            </a:pPr>
            <a:r>
              <a:rPr sz="2400" b="1" dirty="0">
                <a:solidFill>
                  <a:srgbClr val="FFFFFF"/>
                </a:solidFill>
                <a:latin typeface="Arial"/>
                <a:cs typeface="Arial"/>
              </a:rPr>
              <a:t>dodatečně </a:t>
            </a:r>
            <a:r>
              <a:rPr sz="2400" b="1" dirty="0" err="1">
                <a:solidFill>
                  <a:srgbClr val="FFFFFF"/>
                </a:solidFill>
                <a:latin typeface="Arial"/>
                <a:cs typeface="Arial"/>
              </a:rPr>
              <a:t>vložené</a:t>
            </a:r>
            <a:r>
              <a:rPr sz="2400" b="1" dirty="0">
                <a:solidFill>
                  <a:srgbClr val="FFFFFF"/>
                </a:solidFill>
                <a:latin typeface="Arial"/>
                <a:cs typeface="Arial"/>
              </a:rPr>
              <a:t> </a:t>
            </a:r>
            <a:r>
              <a:rPr sz="2400" b="1" dirty="0" err="1" smtClean="0">
                <a:solidFill>
                  <a:srgbClr val="FFFFFF"/>
                </a:solidFill>
                <a:latin typeface="Arial"/>
                <a:cs typeface="Arial"/>
              </a:rPr>
              <a:t>mě</a:t>
            </a:r>
            <a:r>
              <a:rPr lang="cs-CZ" sz="2400" b="1" dirty="0" smtClean="0">
                <a:solidFill>
                  <a:srgbClr val="FFFFFF"/>
                </a:solidFill>
                <a:latin typeface="Arial"/>
                <a:cs typeface="Arial"/>
              </a:rPr>
              <a:t>ř</a:t>
            </a:r>
            <a:r>
              <a:rPr sz="2400" b="1" dirty="0" err="1" smtClean="0">
                <a:solidFill>
                  <a:srgbClr val="FFFFFF"/>
                </a:solidFill>
                <a:latin typeface="Arial"/>
                <a:cs typeface="Arial"/>
              </a:rPr>
              <a:t>ítko</a:t>
            </a:r>
            <a:r>
              <a:rPr sz="2400" b="1" dirty="0" smtClean="0">
                <a:solidFill>
                  <a:srgbClr val="FFFFFF"/>
                </a:solidFill>
                <a:latin typeface="Arial"/>
                <a:cs typeface="Arial"/>
              </a:rPr>
              <a:t> </a:t>
            </a:r>
            <a:r>
              <a:rPr sz="2400" b="1" dirty="0">
                <a:solidFill>
                  <a:srgbClr val="FFFFFF"/>
                </a:solidFill>
                <a:latin typeface="Arial"/>
                <a:cs typeface="Arial"/>
              </a:rPr>
              <a:t>účelnosti </a:t>
            </a:r>
            <a:r>
              <a:rPr sz="2400" dirty="0">
                <a:solidFill>
                  <a:srgbClr val="FFFFFF"/>
                </a:solidFill>
                <a:latin typeface="Arial"/>
                <a:cs typeface="Arial"/>
              </a:rPr>
              <a:t>uskutečněné volby nezahrnuje pouze oceněný úbytek ekonomického zdroje, ale také oceněný prospěch, který podnik nerealizoval v důsledku toho, že tento zdroj nevyužil jiným alternativním způsobem</a:t>
            </a:r>
            <a:endParaRPr sz="2400" dirty="0">
              <a:latin typeface="Arial"/>
              <a:cs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22401"/>
            <a:ext cx="9102739" cy="889211"/>
          </a:xfrm>
          <a:prstGeom prst="rect">
            <a:avLst/>
          </a:prstGeom>
        </p:spPr>
        <p:txBody>
          <a:bodyPr vert="horz" wrap="square" lIns="0" tIns="271011" rIns="0" bIns="0" rtlCol="0">
            <a:spAutoFit/>
          </a:bodyPr>
          <a:lstStyle/>
          <a:p>
            <a:pPr marL="12700">
              <a:lnSpc>
                <a:spcPct val="100000"/>
              </a:lnSpc>
            </a:pPr>
            <a:r>
              <a:rPr dirty="0"/>
              <a:t>Shrnutí kapitoly 2</a:t>
            </a:r>
          </a:p>
        </p:txBody>
      </p:sp>
      <p:sp>
        <p:nvSpPr>
          <p:cNvPr id="3" name="object 3"/>
          <p:cNvSpPr txBox="1"/>
          <p:nvPr/>
        </p:nvSpPr>
        <p:spPr>
          <a:xfrm>
            <a:off x="490530" y="1808386"/>
            <a:ext cx="9038590" cy="5225726"/>
          </a:xfrm>
          <a:prstGeom prst="rect">
            <a:avLst/>
          </a:prstGeom>
        </p:spPr>
        <p:txBody>
          <a:bodyPr vert="horz" wrap="square" lIns="0" tIns="0" rIns="0" bIns="0" rtlCol="0">
            <a:spAutoFit/>
          </a:bodyPr>
          <a:lstStyle/>
          <a:p>
            <a:pPr marL="349250" indent="-336550">
              <a:lnSpc>
                <a:spcPts val="2780"/>
              </a:lnSpc>
              <a:buClr>
                <a:srgbClr val="FFFFFF"/>
              </a:buClr>
              <a:buFont typeface="Times New Roman"/>
              <a:buChar char="•"/>
              <a:tabLst>
                <a:tab pos="349885" algn="l"/>
              </a:tabLst>
            </a:pPr>
            <a:r>
              <a:rPr sz="2400" dirty="0">
                <a:solidFill>
                  <a:srgbClr val="FFFFFF"/>
                </a:solidFill>
                <a:latin typeface="Arial"/>
                <a:cs typeface="Arial"/>
              </a:rPr>
              <a:t>Rysem odlišujícím manažerské účetnictví od finančního je</a:t>
            </a:r>
            <a:endParaRPr sz="2400">
              <a:latin typeface="Arial"/>
              <a:cs typeface="Arial"/>
            </a:endParaRPr>
          </a:p>
          <a:p>
            <a:pPr marL="349250">
              <a:lnSpc>
                <a:spcPts val="2780"/>
              </a:lnSpc>
            </a:pPr>
            <a:r>
              <a:rPr sz="2400" dirty="0">
                <a:solidFill>
                  <a:srgbClr val="FFFFFF"/>
                </a:solidFill>
                <a:latin typeface="Arial"/>
                <a:cs typeface="Arial"/>
              </a:rPr>
              <a:t>výrazně širší spektrum informací o nákladech</a:t>
            </a:r>
            <a:endParaRPr sz="2400">
              <a:latin typeface="Arial"/>
              <a:cs typeface="Arial"/>
            </a:endParaRPr>
          </a:p>
          <a:p>
            <a:pPr marL="349250" marR="62865" indent="-336550">
              <a:lnSpc>
                <a:spcPts val="2680"/>
              </a:lnSpc>
              <a:spcBef>
                <a:spcPts val="1455"/>
              </a:spcBef>
              <a:buClr>
                <a:srgbClr val="FFFFFF"/>
              </a:buClr>
              <a:buFont typeface="Times New Roman"/>
              <a:buChar char="•"/>
              <a:tabLst>
                <a:tab pos="349885" algn="l"/>
              </a:tabLst>
            </a:pPr>
            <a:r>
              <a:rPr sz="2400" dirty="0">
                <a:solidFill>
                  <a:srgbClr val="FFFFFF"/>
                </a:solidFill>
                <a:latin typeface="Arial"/>
                <a:cs typeface="Arial"/>
              </a:rPr>
              <a:t>Uvedená odlišnost se projevuje až do té míry, že pojem nákladů je v obou účetních subsystémech rozdílně vymezen</a:t>
            </a:r>
            <a:endParaRPr sz="2400">
              <a:latin typeface="Arial"/>
              <a:cs typeface="Arial"/>
            </a:endParaRPr>
          </a:p>
          <a:p>
            <a:pPr marL="349250" marR="172085" indent="-336550">
              <a:lnSpc>
                <a:spcPct val="93100"/>
              </a:lnSpc>
              <a:spcBef>
                <a:spcPts val="1345"/>
              </a:spcBef>
              <a:buClr>
                <a:srgbClr val="FFFFFF"/>
              </a:buClr>
              <a:buFont typeface="Times New Roman"/>
              <a:buChar char="•"/>
              <a:tabLst>
                <a:tab pos="349885" algn="l"/>
                <a:tab pos="2583180" algn="l"/>
              </a:tabLst>
            </a:pPr>
            <a:r>
              <a:rPr sz="2400" dirty="0">
                <a:solidFill>
                  <a:srgbClr val="FFFFFF"/>
                </a:solidFill>
                <a:latin typeface="Arial"/>
                <a:cs typeface="Arial"/>
              </a:rPr>
              <a:t>Ze vztahu mezi	vynaloženým nákladem a získaným ekonomickým prospěchem lze odvodit kritéria racionálního průběhu uskutečňování konkrétních výkonů, procesů a aktivit – efektivnost, účinnost, hospodárnost</a:t>
            </a:r>
            <a:endParaRPr sz="2400">
              <a:latin typeface="Arial"/>
              <a:cs typeface="Arial"/>
            </a:endParaRPr>
          </a:p>
          <a:p>
            <a:pPr marL="349250" indent="-336550">
              <a:lnSpc>
                <a:spcPts val="2785"/>
              </a:lnSpc>
              <a:spcBef>
                <a:spcPts val="1190"/>
              </a:spcBef>
              <a:buClr>
                <a:srgbClr val="FFFFFF"/>
              </a:buClr>
              <a:buFont typeface="Times New Roman"/>
              <a:buChar char="•"/>
              <a:tabLst>
                <a:tab pos="349885" algn="l"/>
              </a:tabLst>
            </a:pPr>
            <a:r>
              <a:rPr sz="2400" dirty="0">
                <a:solidFill>
                  <a:srgbClr val="FFFFFF"/>
                </a:solidFill>
                <a:latin typeface="Arial"/>
                <a:cs typeface="Arial"/>
              </a:rPr>
              <a:t>Časové rozdíly mezi náklady a výdaji, resp. mezi výnosy a</a:t>
            </a:r>
            <a:endParaRPr sz="2400">
              <a:latin typeface="Arial"/>
              <a:cs typeface="Arial"/>
            </a:endParaRPr>
          </a:p>
          <a:p>
            <a:pPr marR="791210" algn="ctr">
              <a:lnSpc>
                <a:spcPts val="2785"/>
              </a:lnSpc>
            </a:pPr>
            <a:r>
              <a:rPr sz="2400" dirty="0">
                <a:solidFill>
                  <a:srgbClr val="FFFFFF"/>
                </a:solidFill>
                <a:latin typeface="Arial"/>
                <a:cs typeface="Arial"/>
              </a:rPr>
              <a:t>příjmy vedou k nutnosti diferencovaně řídit peněžní toky</a:t>
            </a:r>
            <a:endParaRPr sz="2400">
              <a:latin typeface="Arial"/>
              <a:cs typeface="Arial"/>
            </a:endParaRPr>
          </a:p>
          <a:p>
            <a:pPr marL="349250" marR="5080" indent="-336550">
              <a:lnSpc>
                <a:spcPct val="93200"/>
              </a:lnSpc>
              <a:spcBef>
                <a:spcPts val="1380"/>
              </a:spcBef>
              <a:buClr>
                <a:srgbClr val="FFFFFF"/>
              </a:buClr>
              <a:buFont typeface="Times New Roman"/>
              <a:buChar char="•"/>
              <a:tabLst>
                <a:tab pos="349885" algn="l"/>
                <a:tab pos="4109720" algn="l"/>
              </a:tabLst>
            </a:pPr>
            <a:r>
              <a:rPr sz="2400" dirty="0">
                <a:solidFill>
                  <a:srgbClr val="FFFFFF"/>
                </a:solidFill>
                <a:latin typeface="Arial"/>
                <a:cs typeface="Arial"/>
              </a:rPr>
              <a:t>Zobrazení nákladů v účetnictví a dalších informačních nástrojích hodnotového řízení je také	ovlivněno způsobem vyjádření a ocenění nákladů, pojetí finanční, hodnotové a ekonomické</a:t>
            </a:r>
            <a:endParaRPr sz="240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22401"/>
            <a:ext cx="9102739" cy="1179810"/>
          </a:xfrm>
          <a:prstGeom prst="rect">
            <a:avLst/>
          </a:prstGeom>
        </p:spPr>
        <p:txBody>
          <a:bodyPr vert="horz" wrap="square" lIns="0" tIns="0" rIns="0" bIns="0" rtlCol="0">
            <a:spAutoFit/>
          </a:bodyPr>
          <a:lstStyle/>
          <a:p>
            <a:pPr marL="12700">
              <a:lnSpc>
                <a:spcPts val="4630"/>
              </a:lnSpc>
            </a:pPr>
            <a:r>
              <a:rPr dirty="0"/>
              <a:t>Náklady – základní pojem</a:t>
            </a:r>
          </a:p>
          <a:p>
            <a:pPr marL="12700">
              <a:lnSpc>
                <a:spcPts val="4630"/>
              </a:lnSpc>
            </a:pPr>
            <a:r>
              <a:rPr dirty="0"/>
              <a:t>manažerského účetnictví</a:t>
            </a:r>
          </a:p>
        </p:txBody>
      </p:sp>
      <p:sp>
        <p:nvSpPr>
          <p:cNvPr id="3" name="object 3"/>
          <p:cNvSpPr txBox="1">
            <a:spLocks noGrp="1"/>
          </p:cNvSpPr>
          <p:nvPr>
            <p:ph type="body" idx="1"/>
          </p:nvPr>
        </p:nvSpPr>
        <p:spPr>
          <a:xfrm>
            <a:off x="490526" y="1808386"/>
            <a:ext cx="9102747" cy="3949799"/>
          </a:xfrm>
          <a:prstGeom prst="rect">
            <a:avLst/>
          </a:prstGeom>
        </p:spPr>
        <p:txBody>
          <a:bodyPr vert="horz" wrap="square" lIns="0" tIns="0" rIns="0" bIns="0" rtlCol="0">
            <a:spAutoFit/>
          </a:bodyPr>
          <a:lstStyle/>
          <a:p>
            <a:pPr marL="349250" marR="307340" indent="-336550">
              <a:lnSpc>
                <a:spcPts val="2680"/>
              </a:lnSpc>
              <a:buClr>
                <a:srgbClr val="FFFFFF"/>
              </a:buClr>
              <a:buFont typeface="Times New Roman"/>
              <a:buChar char="•"/>
              <a:tabLst>
                <a:tab pos="349885" algn="l"/>
              </a:tabLst>
            </a:pPr>
            <a:r>
              <a:rPr lang="cs-CZ" dirty="0" smtClean="0"/>
              <a:t>Potřeba informací o</a:t>
            </a:r>
            <a:r>
              <a:rPr lang="cs-CZ" dirty="0" smtClean="0">
                <a:latin typeface="Times New Roman"/>
                <a:cs typeface="Times New Roman"/>
              </a:rPr>
              <a:t> </a:t>
            </a:r>
            <a:r>
              <a:rPr lang="cs-CZ" dirty="0" smtClean="0"/>
              <a:t>nákladech pro</a:t>
            </a:r>
            <a:r>
              <a:rPr lang="cs-CZ" dirty="0" smtClean="0">
                <a:latin typeface="Times New Roman"/>
                <a:cs typeface="Times New Roman"/>
              </a:rPr>
              <a:t> </a:t>
            </a:r>
            <a:r>
              <a:rPr lang="cs-CZ" dirty="0" smtClean="0"/>
              <a:t>ř</a:t>
            </a:r>
            <a:r>
              <a:rPr lang="cs-CZ" dirty="0" smtClean="0"/>
              <a:t>ízení podnikatelského procesu,</a:t>
            </a:r>
            <a:r>
              <a:rPr lang="cs-CZ" dirty="0" smtClean="0">
                <a:latin typeface="Times New Roman"/>
                <a:cs typeface="Times New Roman"/>
              </a:rPr>
              <a:t> </a:t>
            </a:r>
            <a:r>
              <a:rPr lang="cs-CZ" dirty="0" smtClean="0"/>
              <a:t>o</a:t>
            </a:r>
            <a:r>
              <a:rPr lang="cs-CZ" dirty="0" smtClean="0">
                <a:latin typeface="Times New Roman"/>
                <a:cs typeface="Times New Roman"/>
              </a:rPr>
              <a:t> </a:t>
            </a:r>
            <a:r>
              <a:rPr lang="cs-CZ" dirty="0" smtClean="0"/>
              <a:t>jehož základních parametrech</a:t>
            </a:r>
            <a:r>
              <a:rPr lang="cs-CZ" dirty="0" smtClean="0">
                <a:latin typeface="Times New Roman"/>
                <a:cs typeface="Times New Roman"/>
              </a:rPr>
              <a:t> </a:t>
            </a:r>
            <a:r>
              <a:rPr lang="cs-CZ" dirty="0" smtClean="0"/>
              <a:t>bylo</a:t>
            </a:r>
            <a:r>
              <a:rPr lang="cs-CZ" dirty="0" smtClean="0">
                <a:latin typeface="Times New Roman"/>
                <a:cs typeface="Times New Roman"/>
              </a:rPr>
              <a:t> </a:t>
            </a:r>
            <a:r>
              <a:rPr lang="cs-CZ" dirty="0" smtClean="0"/>
              <a:t>již v</a:t>
            </a:r>
            <a:r>
              <a:rPr lang="cs-CZ" dirty="0" smtClean="0">
                <a:latin typeface="Times New Roman"/>
                <a:cs typeface="Times New Roman"/>
              </a:rPr>
              <a:t> </a:t>
            </a:r>
            <a:r>
              <a:rPr lang="cs-CZ" dirty="0" smtClean="0"/>
              <a:t>zásadě rozhodnuto,</a:t>
            </a:r>
            <a:r>
              <a:rPr lang="cs-CZ" dirty="0" smtClean="0">
                <a:latin typeface="Times New Roman"/>
                <a:cs typeface="Times New Roman"/>
              </a:rPr>
              <a:t> </a:t>
            </a:r>
            <a:r>
              <a:rPr lang="cs-CZ" dirty="0" smtClean="0"/>
              <a:t>a</a:t>
            </a:r>
            <a:r>
              <a:rPr lang="cs-CZ" dirty="0" smtClean="0">
                <a:latin typeface="Times New Roman"/>
                <a:cs typeface="Times New Roman"/>
              </a:rPr>
              <a:t> </a:t>
            </a:r>
            <a:r>
              <a:rPr lang="cs-CZ" dirty="0" smtClean="0"/>
              <a:t>jednak</a:t>
            </a:r>
            <a:r>
              <a:rPr lang="cs-CZ" dirty="0" smtClean="0">
                <a:latin typeface="Times New Roman"/>
                <a:cs typeface="Times New Roman"/>
              </a:rPr>
              <a:t> </a:t>
            </a:r>
            <a:r>
              <a:rPr lang="cs-CZ" dirty="0" smtClean="0"/>
              <a:t>pro</a:t>
            </a:r>
            <a:r>
              <a:rPr lang="cs-CZ" dirty="0" smtClean="0">
                <a:latin typeface="Times New Roman"/>
                <a:cs typeface="Times New Roman"/>
              </a:rPr>
              <a:t> </a:t>
            </a:r>
            <a:r>
              <a:rPr lang="cs-CZ" dirty="0" smtClean="0"/>
              <a:t>rozhodování o</a:t>
            </a:r>
            <a:r>
              <a:rPr lang="cs-CZ" dirty="0" smtClean="0">
                <a:latin typeface="Times New Roman"/>
                <a:cs typeface="Times New Roman"/>
              </a:rPr>
              <a:t> </a:t>
            </a:r>
            <a:r>
              <a:rPr lang="cs-CZ" dirty="0" smtClean="0"/>
              <a:t>jeho</a:t>
            </a:r>
            <a:r>
              <a:rPr lang="cs-CZ" dirty="0" smtClean="0">
                <a:latin typeface="Times New Roman"/>
                <a:cs typeface="Times New Roman"/>
              </a:rPr>
              <a:t> </a:t>
            </a:r>
            <a:r>
              <a:rPr lang="cs-CZ" dirty="0" smtClean="0"/>
              <a:t>budoucích variantách.</a:t>
            </a:r>
          </a:p>
          <a:p>
            <a:pPr marL="349250" indent="-336550">
              <a:lnSpc>
                <a:spcPts val="2780"/>
              </a:lnSpc>
              <a:spcBef>
                <a:spcPts val="1145"/>
              </a:spcBef>
              <a:buClr>
                <a:srgbClr val="FFFFFF"/>
              </a:buClr>
              <a:buFont typeface="Times New Roman"/>
              <a:buChar char="•"/>
              <a:tabLst>
                <a:tab pos="349885" algn="l"/>
              </a:tabLst>
            </a:pPr>
            <a:r>
              <a:rPr lang="cs-CZ" dirty="0" smtClean="0"/>
              <a:t>Finanční účetnictví -</a:t>
            </a:r>
            <a:r>
              <a:rPr lang="cs-CZ" dirty="0" smtClean="0">
                <a:latin typeface="Times New Roman"/>
                <a:cs typeface="Times New Roman"/>
              </a:rPr>
              <a:t> </a:t>
            </a:r>
            <a:r>
              <a:rPr lang="cs-CZ" dirty="0" smtClean="0"/>
              <a:t>úbytek ekonomického prospěchu,</a:t>
            </a:r>
            <a:r>
              <a:rPr lang="cs-CZ" dirty="0" smtClean="0">
                <a:latin typeface="Times New Roman"/>
                <a:cs typeface="Times New Roman"/>
              </a:rPr>
              <a:t> </a:t>
            </a:r>
            <a:r>
              <a:rPr lang="cs-CZ" dirty="0" smtClean="0"/>
              <a:t>vede</a:t>
            </a:r>
          </a:p>
          <a:p>
            <a:pPr marL="349250">
              <a:lnSpc>
                <a:spcPts val="2780"/>
              </a:lnSpc>
            </a:pPr>
            <a:r>
              <a:rPr lang="cs-CZ" dirty="0" smtClean="0"/>
              <a:t>ke</a:t>
            </a:r>
            <a:r>
              <a:rPr lang="cs-CZ" dirty="0" smtClean="0">
                <a:latin typeface="Times New Roman"/>
                <a:cs typeface="Times New Roman"/>
              </a:rPr>
              <a:t> </a:t>
            </a:r>
            <a:r>
              <a:rPr lang="cs-CZ" dirty="0" smtClean="0"/>
              <a:t>snížení vlastního kapitálu</a:t>
            </a:r>
          </a:p>
          <a:p>
            <a:pPr marL="1492250" lvl="1" indent="-565150">
              <a:lnSpc>
                <a:spcPts val="2785"/>
              </a:lnSpc>
              <a:spcBef>
                <a:spcPts val="1200"/>
              </a:spcBef>
              <a:buClr>
                <a:srgbClr val="FFFFFF"/>
              </a:buClr>
              <a:buFont typeface="Times New Roman"/>
              <a:buChar char="–"/>
              <a:tabLst>
                <a:tab pos="1492885" algn="l"/>
              </a:tabLst>
            </a:pPr>
            <a:r>
              <a:rPr lang="cs-CZ" sz="2400" b="1" dirty="0" smtClean="0">
                <a:solidFill>
                  <a:srgbClr val="FFFFFF"/>
                </a:solidFill>
                <a:latin typeface="Arial"/>
                <a:cs typeface="Arial"/>
              </a:rPr>
              <a:t>Volnost</a:t>
            </a:r>
            <a:r>
              <a:rPr lang="cs-CZ" sz="2400" b="1" dirty="0" smtClean="0">
                <a:solidFill>
                  <a:srgbClr val="FFFFFF"/>
                </a:solidFill>
                <a:latin typeface="Times New Roman"/>
                <a:cs typeface="Times New Roman"/>
              </a:rPr>
              <a:t> </a:t>
            </a:r>
            <a:r>
              <a:rPr lang="cs-CZ" sz="2400" b="1" dirty="0" smtClean="0">
                <a:solidFill>
                  <a:srgbClr val="FFFFFF"/>
                </a:solidFill>
                <a:latin typeface="Arial"/>
                <a:cs typeface="Arial"/>
              </a:rPr>
              <a:t>vztahu</a:t>
            </a:r>
            <a:r>
              <a:rPr lang="cs-CZ" sz="2400" b="1" dirty="0" smtClean="0">
                <a:solidFill>
                  <a:srgbClr val="FFFFFF"/>
                </a:solidFill>
                <a:latin typeface="Times New Roman"/>
                <a:cs typeface="Times New Roman"/>
              </a:rPr>
              <a:t> </a:t>
            </a:r>
            <a:r>
              <a:rPr lang="cs-CZ" sz="2400" b="1" dirty="0" smtClean="0">
                <a:solidFill>
                  <a:srgbClr val="FFFFFF"/>
                </a:solidFill>
                <a:latin typeface="Arial"/>
                <a:cs typeface="Arial"/>
              </a:rPr>
              <a:t>mezi</a:t>
            </a:r>
            <a:r>
              <a:rPr lang="cs-CZ" sz="2400" b="1" dirty="0" smtClean="0">
                <a:solidFill>
                  <a:srgbClr val="FFFFFF"/>
                </a:solidFill>
                <a:latin typeface="Times New Roman"/>
                <a:cs typeface="Times New Roman"/>
              </a:rPr>
              <a:t> </a:t>
            </a:r>
            <a:r>
              <a:rPr lang="cs-CZ" sz="2400" b="1" dirty="0" smtClean="0">
                <a:solidFill>
                  <a:srgbClr val="FFFFFF"/>
                </a:solidFill>
                <a:latin typeface="Arial"/>
                <a:cs typeface="Arial"/>
              </a:rPr>
              <a:t>zobrazenými náklady</a:t>
            </a:r>
            <a:endParaRPr lang="cs-CZ" sz="2400" dirty="0" smtClean="0">
              <a:latin typeface="Arial"/>
              <a:cs typeface="Arial"/>
            </a:endParaRPr>
          </a:p>
          <a:p>
            <a:pPr marL="1492250">
              <a:lnSpc>
                <a:spcPts val="2785"/>
              </a:lnSpc>
            </a:pPr>
            <a:r>
              <a:rPr lang="cs-CZ" dirty="0" smtClean="0"/>
              <a:t>a</a:t>
            </a:r>
            <a:r>
              <a:rPr lang="cs-CZ" dirty="0" smtClean="0">
                <a:latin typeface="Times New Roman"/>
                <a:cs typeface="Times New Roman"/>
              </a:rPr>
              <a:t> </a:t>
            </a:r>
            <a:r>
              <a:rPr lang="cs-CZ" dirty="0" smtClean="0"/>
              <a:t>předmětem činnosti</a:t>
            </a:r>
          </a:p>
          <a:p>
            <a:pPr marL="1492250" lvl="1" indent="-565150">
              <a:lnSpc>
                <a:spcPts val="2785"/>
              </a:lnSpc>
              <a:spcBef>
                <a:spcPts val="890"/>
              </a:spcBef>
              <a:buClr>
                <a:srgbClr val="FFFFFF"/>
              </a:buClr>
              <a:buFont typeface="Times New Roman"/>
              <a:buChar char="–"/>
              <a:tabLst>
                <a:tab pos="1492885" algn="l"/>
              </a:tabLst>
            </a:pPr>
            <a:r>
              <a:rPr lang="cs-CZ" sz="2400" b="1" dirty="0" smtClean="0">
                <a:solidFill>
                  <a:srgbClr val="FFFFFF"/>
                </a:solidFill>
                <a:latin typeface="Arial"/>
                <a:cs typeface="Arial"/>
              </a:rPr>
              <a:t>Některé úbytky vlastního kapitálu k</a:t>
            </a:r>
            <a:r>
              <a:rPr lang="cs-CZ" sz="2400" b="1" dirty="0" smtClean="0">
                <a:solidFill>
                  <a:srgbClr val="FFFFFF"/>
                </a:solidFill>
                <a:latin typeface="Times New Roman"/>
                <a:cs typeface="Times New Roman"/>
              </a:rPr>
              <a:t> </a:t>
            </a:r>
            <a:r>
              <a:rPr lang="cs-CZ" sz="2400" b="1" dirty="0" smtClean="0">
                <a:solidFill>
                  <a:srgbClr val="FFFFFF"/>
                </a:solidFill>
                <a:latin typeface="Arial"/>
                <a:cs typeface="Arial"/>
              </a:rPr>
              <a:t>jeho</a:t>
            </a:r>
            <a:r>
              <a:rPr lang="cs-CZ" sz="2400" b="1" dirty="0" smtClean="0">
                <a:solidFill>
                  <a:srgbClr val="FFFFFF"/>
                </a:solidFill>
                <a:latin typeface="Times New Roman"/>
                <a:cs typeface="Times New Roman"/>
              </a:rPr>
              <a:t> </a:t>
            </a:r>
            <a:r>
              <a:rPr lang="cs-CZ" sz="2400" b="1" dirty="0" smtClean="0">
                <a:solidFill>
                  <a:srgbClr val="FFFFFF"/>
                </a:solidFill>
                <a:latin typeface="Arial"/>
                <a:cs typeface="Arial"/>
              </a:rPr>
              <a:t>zhodnocení</a:t>
            </a:r>
            <a:endParaRPr lang="cs-CZ" sz="2400" dirty="0" smtClean="0">
              <a:latin typeface="Arial"/>
              <a:cs typeface="Arial"/>
            </a:endParaRPr>
          </a:p>
          <a:p>
            <a:pPr marL="1492250">
              <a:lnSpc>
                <a:spcPts val="2785"/>
              </a:lnSpc>
            </a:pPr>
            <a:r>
              <a:rPr lang="cs-CZ" dirty="0" smtClean="0"/>
              <a:t>v</a:t>
            </a:r>
            <a:r>
              <a:rPr lang="cs-CZ" dirty="0" smtClean="0">
                <a:latin typeface="Times New Roman"/>
                <a:cs typeface="Times New Roman"/>
              </a:rPr>
              <a:t> </a:t>
            </a:r>
            <a:r>
              <a:rPr lang="cs-CZ" dirty="0" smtClean="0"/>
              <a:t>budoucnosti</a:t>
            </a:r>
            <a:r>
              <a:rPr lang="cs-CZ" dirty="0" smtClean="0">
                <a:latin typeface="Times New Roman"/>
                <a:cs typeface="Times New Roman"/>
              </a:rPr>
              <a:t> </a:t>
            </a:r>
            <a:r>
              <a:rPr lang="cs-CZ" dirty="0" smtClean="0"/>
              <a:t>nepovedou</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22401"/>
            <a:ext cx="9102739" cy="1179810"/>
          </a:xfrm>
          <a:prstGeom prst="rect">
            <a:avLst/>
          </a:prstGeom>
        </p:spPr>
        <p:txBody>
          <a:bodyPr vert="horz" wrap="square" lIns="0" tIns="0" rIns="0" bIns="0" rtlCol="0">
            <a:spAutoFit/>
          </a:bodyPr>
          <a:lstStyle/>
          <a:p>
            <a:pPr marL="12700">
              <a:lnSpc>
                <a:spcPts val="4635"/>
              </a:lnSpc>
            </a:pPr>
            <a:r>
              <a:rPr dirty="0"/>
              <a:t>Náklady – základní pojem</a:t>
            </a:r>
          </a:p>
          <a:p>
            <a:pPr marL="12700">
              <a:lnSpc>
                <a:spcPts val="4590"/>
              </a:lnSpc>
            </a:pPr>
            <a:r>
              <a:rPr dirty="0"/>
              <a:t>manažerského účetnictví II</a:t>
            </a:r>
          </a:p>
        </p:txBody>
      </p:sp>
      <p:sp>
        <p:nvSpPr>
          <p:cNvPr id="3" name="object 3"/>
          <p:cNvSpPr txBox="1"/>
          <p:nvPr/>
        </p:nvSpPr>
        <p:spPr>
          <a:xfrm>
            <a:off x="490530" y="1821086"/>
            <a:ext cx="8869045" cy="2782813"/>
          </a:xfrm>
          <a:prstGeom prst="rect">
            <a:avLst/>
          </a:prstGeom>
        </p:spPr>
        <p:txBody>
          <a:bodyPr vert="horz" wrap="square" lIns="0" tIns="0" rIns="0" bIns="0" rtlCol="0">
            <a:spAutoFit/>
          </a:bodyPr>
          <a:lstStyle/>
          <a:p>
            <a:pPr marL="363220" marR="700405" indent="-350520" algn="just">
              <a:lnSpc>
                <a:spcPts val="2680"/>
              </a:lnSpc>
            </a:pPr>
            <a:r>
              <a:rPr lang="cs-CZ" sz="2400" b="1" dirty="0" smtClean="0">
                <a:solidFill>
                  <a:srgbClr val="FFFFFF"/>
                </a:solidFill>
                <a:latin typeface="Arial"/>
                <a:cs typeface="Arial"/>
              </a:rPr>
              <a:t>Hodnotově vyjádřené,</a:t>
            </a:r>
            <a:r>
              <a:rPr lang="cs-CZ" sz="2400" b="1" dirty="0" smtClean="0">
                <a:solidFill>
                  <a:srgbClr val="FFFFFF"/>
                </a:solidFill>
                <a:latin typeface="Times New Roman"/>
                <a:cs typeface="Times New Roman"/>
              </a:rPr>
              <a:t> </a:t>
            </a:r>
            <a:r>
              <a:rPr lang="cs-CZ" sz="2400" b="1" dirty="0" smtClean="0">
                <a:solidFill>
                  <a:srgbClr val="FFFFFF"/>
                </a:solidFill>
                <a:latin typeface="Arial"/>
                <a:cs typeface="Arial"/>
              </a:rPr>
              <a:t>účelné vynaložení ekonomických zdrojů podniku,</a:t>
            </a:r>
            <a:r>
              <a:rPr lang="cs-CZ" sz="2400" b="1" dirty="0" smtClean="0">
                <a:solidFill>
                  <a:srgbClr val="FFFFFF"/>
                </a:solidFill>
                <a:latin typeface="Times New Roman"/>
                <a:cs typeface="Times New Roman"/>
              </a:rPr>
              <a:t> </a:t>
            </a:r>
            <a:r>
              <a:rPr lang="cs-CZ" sz="2400" b="1" dirty="0" smtClean="0">
                <a:solidFill>
                  <a:srgbClr val="FFFFFF"/>
                </a:solidFill>
                <a:latin typeface="Arial"/>
                <a:cs typeface="Arial"/>
              </a:rPr>
              <a:t>účelově souvisejícího s</a:t>
            </a:r>
            <a:r>
              <a:rPr lang="cs-CZ" sz="2400" b="1" dirty="0" smtClean="0">
                <a:solidFill>
                  <a:srgbClr val="FFFFFF"/>
                </a:solidFill>
                <a:latin typeface="Times New Roman"/>
                <a:cs typeface="Times New Roman"/>
              </a:rPr>
              <a:t> </a:t>
            </a:r>
            <a:r>
              <a:rPr lang="cs-CZ" sz="2400" b="1" dirty="0" smtClean="0">
                <a:solidFill>
                  <a:srgbClr val="FFFFFF"/>
                </a:solidFill>
                <a:latin typeface="Arial"/>
                <a:cs typeface="Arial"/>
              </a:rPr>
              <a:t>ekonomickou</a:t>
            </a:r>
            <a:r>
              <a:rPr lang="cs-CZ" sz="2400" b="1" dirty="0" smtClean="0">
                <a:solidFill>
                  <a:srgbClr val="FFFFFF"/>
                </a:solidFill>
                <a:latin typeface="Times New Roman"/>
                <a:cs typeface="Times New Roman"/>
              </a:rPr>
              <a:t> </a:t>
            </a:r>
            <a:r>
              <a:rPr lang="cs-CZ" sz="2400" b="1" dirty="0" smtClean="0">
                <a:solidFill>
                  <a:srgbClr val="FFFFFF"/>
                </a:solidFill>
                <a:latin typeface="Arial"/>
                <a:cs typeface="Arial"/>
              </a:rPr>
              <a:t>činností</a:t>
            </a:r>
            <a:r>
              <a:rPr lang="cs-CZ" sz="2400" dirty="0" smtClean="0">
                <a:solidFill>
                  <a:srgbClr val="FFFFFF"/>
                </a:solidFill>
                <a:latin typeface="Arial"/>
                <a:cs typeface="Arial"/>
              </a:rPr>
              <a:t>.</a:t>
            </a:r>
            <a:endParaRPr lang="cs-CZ" sz="2400" dirty="0" smtClean="0">
              <a:latin typeface="Arial"/>
              <a:cs typeface="Arial"/>
            </a:endParaRPr>
          </a:p>
          <a:p>
            <a:pPr marL="363220" indent="-350520">
              <a:lnSpc>
                <a:spcPts val="2780"/>
              </a:lnSpc>
              <a:spcBef>
                <a:spcPts val="1145"/>
              </a:spcBef>
              <a:buClr>
                <a:srgbClr val="FFFFFF"/>
              </a:buClr>
              <a:buFont typeface="Times New Roman"/>
              <a:buChar char="•"/>
              <a:tabLst>
                <a:tab pos="363220" algn="l"/>
                <a:tab pos="1885950" algn="l"/>
              </a:tabLst>
            </a:pPr>
            <a:r>
              <a:rPr lang="cs-CZ" sz="2400" b="1" dirty="0" smtClean="0">
                <a:solidFill>
                  <a:srgbClr val="FFFFFF"/>
                </a:solidFill>
                <a:latin typeface="Arial"/>
                <a:cs typeface="Arial"/>
              </a:rPr>
              <a:t>účelnost:</a:t>
            </a:r>
            <a:r>
              <a:rPr lang="cs-CZ" sz="2400" b="1" dirty="0" smtClean="0">
                <a:solidFill>
                  <a:srgbClr val="FFFFFF"/>
                </a:solidFill>
                <a:latin typeface="Times New Roman"/>
                <a:cs typeface="Times New Roman"/>
              </a:rPr>
              <a:t>	</a:t>
            </a:r>
            <a:r>
              <a:rPr lang="cs-CZ" sz="2400" dirty="0" smtClean="0">
                <a:solidFill>
                  <a:srgbClr val="FFFFFF"/>
                </a:solidFill>
                <a:latin typeface="Arial"/>
                <a:cs typeface="Arial"/>
              </a:rPr>
              <a:t>nákladem je</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jen</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takové vynaložení,</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které je</a:t>
            </a:r>
            <a:endParaRPr lang="cs-CZ" sz="2400" dirty="0" smtClean="0">
              <a:latin typeface="Arial"/>
              <a:cs typeface="Arial"/>
            </a:endParaRPr>
          </a:p>
          <a:p>
            <a:pPr marL="363220">
              <a:lnSpc>
                <a:spcPts val="2780"/>
              </a:lnSpc>
            </a:pPr>
            <a:r>
              <a:rPr lang="cs-CZ" sz="2400" b="1" dirty="0" smtClean="0">
                <a:solidFill>
                  <a:srgbClr val="FFFFFF"/>
                </a:solidFill>
                <a:latin typeface="Arial"/>
                <a:cs typeface="Arial"/>
              </a:rPr>
              <a:t>racionální a</a:t>
            </a:r>
            <a:r>
              <a:rPr lang="cs-CZ" sz="2400" b="1" dirty="0" smtClean="0">
                <a:solidFill>
                  <a:srgbClr val="FFFFFF"/>
                </a:solidFill>
                <a:latin typeface="Times New Roman"/>
                <a:cs typeface="Times New Roman"/>
              </a:rPr>
              <a:t> </a:t>
            </a:r>
            <a:r>
              <a:rPr lang="cs-CZ" sz="2400" b="1" dirty="0" smtClean="0">
                <a:solidFill>
                  <a:srgbClr val="FFFFFF"/>
                </a:solidFill>
                <a:latin typeface="Arial"/>
                <a:cs typeface="Arial"/>
              </a:rPr>
              <a:t>přiměřené </a:t>
            </a:r>
            <a:r>
              <a:rPr lang="cs-CZ" sz="2400" dirty="0" smtClean="0">
                <a:solidFill>
                  <a:srgbClr val="FFFFFF"/>
                </a:solidFill>
                <a:latin typeface="Arial"/>
                <a:cs typeface="Arial"/>
              </a:rPr>
              <a:t>výsledku činnosti</a:t>
            </a:r>
            <a:endParaRPr lang="cs-CZ" sz="2400" dirty="0" smtClean="0">
              <a:latin typeface="Arial"/>
              <a:cs typeface="Arial"/>
            </a:endParaRPr>
          </a:p>
          <a:p>
            <a:pPr marL="363220" marR="5080" indent="-350520">
              <a:lnSpc>
                <a:spcPts val="2680"/>
              </a:lnSpc>
              <a:spcBef>
                <a:spcPts val="1460"/>
              </a:spcBef>
              <a:buClr>
                <a:srgbClr val="FFFFFF"/>
              </a:buClr>
              <a:buFont typeface="Times New Roman"/>
              <a:buChar char="•"/>
              <a:tabLst>
                <a:tab pos="363220" algn="l"/>
              </a:tabLst>
            </a:pPr>
            <a:r>
              <a:rPr lang="cs-CZ" sz="2400" b="1" dirty="0" smtClean="0">
                <a:solidFill>
                  <a:srgbClr val="FFFFFF"/>
                </a:solidFill>
                <a:latin typeface="Arial"/>
                <a:cs typeface="Arial"/>
              </a:rPr>
              <a:t>účelový charakter:</a:t>
            </a:r>
            <a:r>
              <a:rPr lang="cs-CZ" sz="2400" b="1" dirty="0" smtClean="0">
                <a:solidFill>
                  <a:srgbClr val="FFFFFF"/>
                </a:solidFill>
                <a:latin typeface="Times New Roman"/>
                <a:cs typeface="Times New Roman"/>
              </a:rPr>
              <a:t> </a:t>
            </a:r>
            <a:r>
              <a:rPr lang="cs-CZ" sz="2400" dirty="0" smtClean="0">
                <a:solidFill>
                  <a:srgbClr val="FFFFFF"/>
                </a:solidFill>
                <a:latin typeface="Arial"/>
                <a:cs typeface="Arial"/>
              </a:rPr>
              <a:t>smyslem</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vynaložení ekonomického zdroje</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je</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jeho</a:t>
            </a:r>
            <a:r>
              <a:rPr lang="cs-CZ" sz="2400" dirty="0" smtClean="0">
                <a:solidFill>
                  <a:srgbClr val="FFFFFF"/>
                </a:solidFill>
                <a:latin typeface="Times New Roman"/>
                <a:cs typeface="Times New Roman"/>
              </a:rPr>
              <a:t> </a:t>
            </a:r>
            <a:r>
              <a:rPr lang="cs-CZ" sz="2400" b="1" dirty="0" smtClean="0">
                <a:solidFill>
                  <a:srgbClr val="FFFFFF"/>
                </a:solidFill>
                <a:latin typeface="Arial"/>
                <a:cs typeface="Arial"/>
              </a:rPr>
              <a:t>zhodnocení</a:t>
            </a:r>
            <a:endParaRPr lang="cs-CZ" sz="2400" dirty="0">
              <a:latin typeface="Arial"/>
              <a:cs typeface="Arial"/>
            </a:endParaRPr>
          </a:p>
        </p:txBody>
      </p:sp>
      <p:sp>
        <p:nvSpPr>
          <p:cNvPr id="4" name="object 4"/>
          <p:cNvSpPr/>
          <p:nvPr/>
        </p:nvSpPr>
        <p:spPr>
          <a:xfrm>
            <a:off x="1514475" y="5065776"/>
            <a:ext cx="3140075" cy="1285875"/>
          </a:xfrm>
          <a:custGeom>
            <a:avLst/>
            <a:gdLst/>
            <a:ahLst/>
            <a:cxnLst/>
            <a:rect l="l" t="t" r="r" b="b"/>
            <a:pathLst>
              <a:path w="3140075" h="1285875">
                <a:moveTo>
                  <a:pt x="0" y="642878"/>
                </a:moveTo>
                <a:lnTo>
                  <a:pt x="5204" y="590146"/>
                </a:lnTo>
                <a:lnTo>
                  <a:pt x="20549" y="538590"/>
                </a:lnTo>
                <a:lnTo>
                  <a:pt x="45630" y="488373"/>
                </a:lnTo>
                <a:lnTo>
                  <a:pt x="80043" y="439663"/>
                </a:lnTo>
                <a:lnTo>
                  <a:pt x="123384" y="392623"/>
                </a:lnTo>
                <a:lnTo>
                  <a:pt x="175249" y="347420"/>
                </a:lnTo>
                <a:lnTo>
                  <a:pt x="235234" y="304219"/>
                </a:lnTo>
                <a:lnTo>
                  <a:pt x="302934" y="263185"/>
                </a:lnTo>
                <a:lnTo>
                  <a:pt x="377946" y="224483"/>
                </a:lnTo>
                <a:lnTo>
                  <a:pt x="459866" y="188279"/>
                </a:lnTo>
                <a:lnTo>
                  <a:pt x="548290" y="154738"/>
                </a:lnTo>
                <a:lnTo>
                  <a:pt x="642814" y="124026"/>
                </a:lnTo>
                <a:lnTo>
                  <a:pt x="743032" y="96308"/>
                </a:lnTo>
                <a:lnTo>
                  <a:pt x="848543" y="71749"/>
                </a:lnTo>
                <a:lnTo>
                  <a:pt x="958941" y="50514"/>
                </a:lnTo>
                <a:lnTo>
                  <a:pt x="1073822" y="32770"/>
                </a:lnTo>
                <a:lnTo>
                  <a:pt x="1192783" y="18681"/>
                </a:lnTo>
                <a:lnTo>
                  <a:pt x="1315419" y="8413"/>
                </a:lnTo>
                <a:lnTo>
                  <a:pt x="1441326" y="2130"/>
                </a:lnTo>
                <a:lnTo>
                  <a:pt x="1570100" y="0"/>
                </a:lnTo>
                <a:lnTo>
                  <a:pt x="1698857" y="2130"/>
                </a:lnTo>
                <a:lnTo>
                  <a:pt x="1824749" y="8413"/>
                </a:lnTo>
                <a:lnTo>
                  <a:pt x="1947370" y="18681"/>
                </a:lnTo>
                <a:lnTo>
                  <a:pt x="2066318" y="32770"/>
                </a:lnTo>
                <a:lnTo>
                  <a:pt x="2181187" y="50514"/>
                </a:lnTo>
                <a:lnTo>
                  <a:pt x="2291575" y="71749"/>
                </a:lnTo>
                <a:lnTo>
                  <a:pt x="2397076" y="96308"/>
                </a:lnTo>
                <a:lnTo>
                  <a:pt x="2497286" y="124026"/>
                </a:lnTo>
                <a:lnTo>
                  <a:pt x="2591803" y="154738"/>
                </a:lnTo>
                <a:lnTo>
                  <a:pt x="2680220" y="188279"/>
                </a:lnTo>
                <a:lnTo>
                  <a:pt x="2762135" y="224483"/>
                </a:lnTo>
                <a:lnTo>
                  <a:pt x="2837143" y="263185"/>
                </a:lnTo>
                <a:lnTo>
                  <a:pt x="2904840" y="304219"/>
                </a:lnTo>
                <a:lnTo>
                  <a:pt x="2964822" y="347420"/>
                </a:lnTo>
                <a:lnTo>
                  <a:pt x="3016684" y="392623"/>
                </a:lnTo>
                <a:lnTo>
                  <a:pt x="3060023" y="439663"/>
                </a:lnTo>
                <a:lnTo>
                  <a:pt x="3094435" y="488373"/>
                </a:lnTo>
                <a:lnTo>
                  <a:pt x="3119515" y="538590"/>
                </a:lnTo>
                <a:lnTo>
                  <a:pt x="3134860" y="590146"/>
                </a:lnTo>
                <a:lnTo>
                  <a:pt x="3140064" y="642878"/>
                </a:lnTo>
                <a:lnTo>
                  <a:pt x="3134860" y="695609"/>
                </a:lnTo>
                <a:lnTo>
                  <a:pt x="3119515" y="747167"/>
                </a:lnTo>
                <a:lnTo>
                  <a:pt x="3094435" y="797385"/>
                </a:lnTo>
                <a:lnTo>
                  <a:pt x="3060023" y="846098"/>
                </a:lnTo>
                <a:lnTo>
                  <a:pt x="3016684" y="893141"/>
                </a:lnTo>
                <a:lnTo>
                  <a:pt x="2964822" y="938347"/>
                </a:lnTo>
                <a:lnTo>
                  <a:pt x="2904840" y="981552"/>
                </a:lnTo>
                <a:lnTo>
                  <a:pt x="2837143" y="1022591"/>
                </a:lnTo>
                <a:lnTo>
                  <a:pt x="2762135" y="1061297"/>
                </a:lnTo>
                <a:lnTo>
                  <a:pt x="2680220" y="1097505"/>
                </a:lnTo>
                <a:lnTo>
                  <a:pt x="2591803" y="1131050"/>
                </a:lnTo>
                <a:lnTo>
                  <a:pt x="2497286" y="1161767"/>
                </a:lnTo>
                <a:lnTo>
                  <a:pt x="2397076" y="1189489"/>
                </a:lnTo>
                <a:lnTo>
                  <a:pt x="2291575" y="1214052"/>
                </a:lnTo>
                <a:lnTo>
                  <a:pt x="2181187" y="1235290"/>
                </a:lnTo>
                <a:lnTo>
                  <a:pt x="2066318" y="1253037"/>
                </a:lnTo>
                <a:lnTo>
                  <a:pt x="1947370" y="1267129"/>
                </a:lnTo>
                <a:lnTo>
                  <a:pt x="1824749" y="1277399"/>
                </a:lnTo>
                <a:lnTo>
                  <a:pt x="1698857" y="1283682"/>
                </a:lnTo>
                <a:lnTo>
                  <a:pt x="1570100" y="1285814"/>
                </a:lnTo>
                <a:lnTo>
                  <a:pt x="1441326" y="1283682"/>
                </a:lnTo>
                <a:lnTo>
                  <a:pt x="1315419" y="1277399"/>
                </a:lnTo>
                <a:lnTo>
                  <a:pt x="1192783" y="1267129"/>
                </a:lnTo>
                <a:lnTo>
                  <a:pt x="1073822" y="1253037"/>
                </a:lnTo>
                <a:lnTo>
                  <a:pt x="958941" y="1235290"/>
                </a:lnTo>
                <a:lnTo>
                  <a:pt x="848543" y="1214052"/>
                </a:lnTo>
                <a:lnTo>
                  <a:pt x="743032" y="1189489"/>
                </a:lnTo>
                <a:lnTo>
                  <a:pt x="642814" y="1161767"/>
                </a:lnTo>
                <a:lnTo>
                  <a:pt x="548290" y="1131050"/>
                </a:lnTo>
                <a:lnTo>
                  <a:pt x="459866" y="1097505"/>
                </a:lnTo>
                <a:lnTo>
                  <a:pt x="377946" y="1061297"/>
                </a:lnTo>
                <a:lnTo>
                  <a:pt x="302934" y="1022591"/>
                </a:lnTo>
                <a:lnTo>
                  <a:pt x="235234" y="981552"/>
                </a:lnTo>
                <a:lnTo>
                  <a:pt x="175249" y="938347"/>
                </a:lnTo>
                <a:lnTo>
                  <a:pt x="123384" y="893141"/>
                </a:lnTo>
                <a:lnTo>
                  <a:pt x="80043" y="846098"/>
                </a:lnTo>
                <a:lnTo>
                  <a:pt x="45630" y="797385"/>
                </a:lnTo>
                <a:lnTo>
                  <a:pt x="20549" y="747167"/>
                </a:lnTo>
                <a:lnTo>
                  <a:pt x="5204" y="695609"/>
                </a:lnTo>
                <a:lnTo>
                  <a:pt x="0" y="642878"/>
                </a:lnTo>
                <a:close/>
              </a:path>
            </a:pathLst>
          </a:custGeom>
          <a:ln w="31679">
            <a:solidFill>
              <a:srgbClr val="FFFFFF"/>
            </a:solidFill>
          </a:ln>
        </p:spPr>
        <p:txBody>
          <a:bodyPr wrap="square" lIns="0" tIns="0" rIns="0" bIns="0" rtlCol="0"/>
          <a:lstStyle/>
          <a:p>
            <a:endParaRPr/>
          </a:p>
        </p:txBody>
      </p:sp>
      <p:sp>
        <p:nvSpPr>
          <p:cNvPr id="5" name="object 5"/>
          <p:cNvSpPr/>
          <p:nvPr/>
        </p:nvSpPr>
        <p:spPr>
          <a:xfrm>
            <a:off x="5943600" y="5065776"/>
            <a:ext cx="3383279" cy="1285875"/>
          </a:xfrm>
          <a:custGeom>
            <a:avLst/>
            <a:gdLst/>
            <a:ahLst/>
            <a:cxnLst/>
            <a:rect l="l" t="t" r="r" b="b"/>
            <a:pathLst>
              <a:path w="3383279" h="1285875">
                <a:moveTo>
                  <a:pt x="0" y="642878"/>
                </a:moveTo>
                <a:lnTo>
                  <a:pt x="5607" y="590146"/>
                </a:lnTo>
                <a:lnTo>
                  <a:pt x="22138" y="538590"/>
                </a:lnTo>
                <a:lnTo>
                  <a:pt x="49159" y="488373"/>
                </a:lnTo>
                <a:lnTo>
                  <a:pt x="86233" y="439663"/>
                </a:lnTo>
                <a:lnTo>
                  <a:pt x="132926" y="392623"/>
                </a:lnTo>
                <a:lnTo>
                  <a:pt x="188801" y="347420"/>
                </a:lnTo>
                <a:lnTo>
                  <a:pt x="253425" y="304219"/>
                </a:lnTo>
                <a:lnTo>
                  <a:pt x="326361" y="263185"/>
                </a:lnTo>
                <a:lnTo>
                  <a:pt x="407174" y="224483"/>
                </a:lnTo>
                <a:lnTo>
                  <a:pt x="495429" y="188279"/>
                </a:lnTo>
                <a:lnTo>
                  <a:pt x="590691" y="154738"/>
                </a:lnTo>
                <a:lnTo>
                  <a:pt x="692524" y="124026"/>
                </a:lnTo>
                <a:lnTo>
                  <a:pt x="800493" y="96308"/>
                </a:lnTo>
                <a:lnTo>
                  <a:pt x="914162" y="71749"/>
                </a:lnTo>
                <a:lnTo>
                  <a:pt x="1033097" y="50514"/>
                </a:lnTo>
                <a:lnTo>
                  <a:pt x="1156862" y="32770"/>
                </a:lnTo>
                <a:lnTo>
                  <a:pt x="1285022" y="18681"/>
                </a:lnTo>
                <a:lnTo>
                  <a:pt x="1417142" y="8413"/>
                </a:lnTo>
                <a:lnTo>
                  <a:pt x="1552785" y="2130"/>
                </a:lnTo>
                <a:lnTo>
                  <a:pt x="1691518" y="0"/>
                </a:lnTo>
                <a:lnTo>
                  <a:pt x="1830250" y="2130"/>
                </a:lnTo>
                <a:lnTo>
                  <a:pt x="1965894" y="8413"/>
                </a:lnTo>
                <a:lnTo>
                  <a:pt x="2098013" y="18681"/>
                </a:lnTo>
                <a:lnTo>
                  <a:pt x="2226173" y="32770"/>
                </a:lnTo>
                <a:lnTo>
                  <a:pt x="2349938" y="50514"/>
                </a:lnTo>
                <a:lnTo>
                  <a:pt x="2468873" y="71749"/>
                </a:lnTo>
                <a:lnTo>
                  <a:pt x="2582543" y="96308"/>
                </a:lnTo>
                <a:lnTo>
                  <a:pt x="2690511" y="124026"/>
                </a:lnTo>
                <a:lnTo>
                  <a:pt x="2792344" y="154738"/>
                </a:lnTo>
                <a:lnTo>
                  <a:pt x="2887606" y="188279"/>
                </a:lnTo>
                <a:lnTo>
                  <a:pt x="2975861" y="224483"/>
                </a:lnTo>
                <a:lnTo>
                  <a:pt x="3056674" y="263185"/>
                </a:lnTo>
                <a:lnTo>
                  <a:pt x="3129610" y="304219"/>
                </a:lnTo>
                <a:lnTo>
                  <a:pt x="3194234" y="347420"/>
                </a:lnTo>
                <a:lnTo>
                  <a:pt x="3250109" y="392623"/>
                </a:lnTo>
                <a:lnTo>
                  <a:pt x="3296802" y="439663"/>
                </a:lnTo>
                <a:lnTo>
                  <a:pt x="3333876" y="488373"/>
                </a:lnTo>
                <a:lnTo>
                  <a:pt x="3360897" y="538590"/>
                </a:lnTo>
                <a:lnTo>
                  <a:pt x="3377428" y="590146"/>
                </a:lnTo>
                <a:lnTo>
                  <a:pt x="3383036" y="642878"/>
                </a:lnTo>
                <a:lnTo>
                  <a:pt x="3377428" y="695609"/>
                </a:lnTo>
                <a:lnTo>
                  <a:pt x="3360897" y="747167"/>
                </a:lnTo>
                <a:lnTo>
                  <a:pt x="3333876" y="797385"/>
                </a:lnTo>
                <a:lnTo>
                  <a:pt x="3296802" y="846098"/>
                </a:lnTo>
                <a:lnTo>
                  <a:pt x="3250109" y="893141"/>
                </a:lnTo>
                <a:lnTo>
                  <a:pt x="3194234" y="938347"/>
                </a:lnTo>
                <a:lnTo>
                  <a:pt x="3129610" y="981552"/>
                </a:lnTo>
                <a:lnTo>
                  <a:pt x="3056674" y="1022591"/>
                </a:lnTo>
                <a:lnTo>
                  <a:pt x="2975861" y="1061297"/>
                </a:lnTo>
                <a:lnTo>
                  <a:pt x="2887606" y="1097505"/>
                </a:lnTo>
                <a:lnTo>
                  <a:pt x="2792344" y="1131050"/>
                </a:lnTo>
                <a:lnTo>
                  <a:pt x="2690511" y="1161767"/>
                </a:lnTo>
                <a:lnTo>
                  <a:pt x="2582543" y="1189489"/>
                </a:lnTo>
                <a:lnTo>
                  <a:pt x="2468873" y="1214052"/>
                </a:lnTo>
                <a:lnTo>
                  <a:pt x="2349938" y="1235290"/>
                </a:lnTo>
                <a:lnTo>
                  <a:pt x="2226173" y="1253037"/>
                </a:lnTo>
                <a:lnTo>
                  <a:pt x="2098013" y="1267129"/>
                </a:lnTo>
                <a:lnTo>
                  <a:pt x="1965894" y="1277399"/>
                </a:lnTo>
                <a:lnTo>
                  <a:pt x="1830250" y="1283682"/>
                </a:lnTo>
                <a:lnTo>
                  <a:pt x="1691518" y="1285814"/>
                </a:lnTo>
                <a:lnTo>
                  <a:pt x="1552785" y="1283682"/>
                </a:lnTo>
                <a:lnTo>
                  <a:pt x="1417142" y="1277399"/>
                </a:lnTo>
                <a:lnTo>
                  <a:pt x="1285022" y="1267129"/>
                </a:lnTo>
                <a:lnTo>
                  <a:pt x="1156862" y="1253037"/>
                </a:lnTo>
                <a:lnTo>
                  <a:pt x="1033097" y="1235290"/>
                </a:lnTo>
                <a:lnTo>
                  <a:pt x="914162" y="1214052"/>
                </a:lnTo>
                <a:lnTo>
                  <a:pt x="800493" y="1189489"/>
                </a:lnTo>
                <a:lnTo>
                  <a:pt x="692524" y="1161767"/>
                </a:lnTo>
                <a:lnTo>
                  <a:pt x="590691" y="1131050"/>
                </a:lnTo>
                <a:lnTo>
                  <a:pt x="495429" y="1097505"/>
                </a:lnTo>
                <a:lnTo>
                  <a:pt x="407174" y="1061297"/>
                </a:lnTo>
                <a:lnTo>
                  <a:pt x="326361" y="1022591"/>
                </a:lnTo>
                <a:lnTo>
                  <a:pt x="253425" y="981552"/>
                </a:lnTo>
                <a:lnTo>
                  <a:pt x="188801" y="938347"/>
                </a:lnTo>
                <a:lnTo>
                  <a:pt x="132926" y="893141"/>
                </a:lnTo>
                <a:lnTo>
                  <a:pt x="86233" y="846098"/>
                </a:lnTo>
                <a:lnTo>
                  <a:pt x="49159" y="797385"/>
                </a:lnTo>
                <a:lnTo>
                  <a:pt x="22138" y="747167"/>
                </a:lnTo>
                <a:lnTo>
                  <a:pt x="5607" y="695609"/>
                </a:lnTo>
                <a:lnTo>
                  <a:pt x="0" y="642878"/>
                </a:lnTo>
                <a:close/>
              </a:path>
            </a:pathLst>
          </a:custGeom>
          <a:ln w="31679">
            <a:solidFill>
              <a:srgbClr val="FFFFFF"/>
            </a:solidFill>
          </a:ln>
        </p:spPr>
        <p:txBody>
          <a:bodyPr wrap="square" lIns="0" tIns="0" rIns="0" bIns="0" rtlCol="0"/>
          <a:lstStyle/>
          <a:p>
            <a:endParaRPr/>
          </a:p>
        </p:txBody>
      </p:sp>
      <p:sp>
        <p:nvSpPr>
          <p:cNvPr id="6" name="object 6"/>
          <p:cNvSpPr/>
          <p:nvPr/>
        </p:nvSpPr>
        <p:spPr>
          <a:xfrm>
            <a:off x="4657740" y="5662553"/>
            <a:ext cx="1281430" cy="95250"/>
          </a:xfrm>
          <a:custGeom>
            <a:avLst/>
            <a:gdLst/>
            <a:ahLst/>
            <a:cxnLst/>
            <a:rect l="l" t="t" r="r" b="b"/>
            <a:pathLst>
              <a:path w="1281429" h="95250">
                <a:moveTo>
                  <a:pt x="1186159" y="0"/>
                </a:moveTo>
                <a:lnTo>
                  <a:pt x="1186118" y="31721"/>
                </a:lnTo>
                <a:lnTo>
                  <a:pt x="1201917" y="31741"/>
                </a:lnTo>
                <a:lnTo>
                  <a:pt x="1201917" y="63364"/>
                </a:lnTo>
                <a:lnTo>
                  <a:pt x="1186078" y="63364"/>
                </a:lnTo>
                <a:lnTo>
                  <a:pt x="1186037" y="95118"/>
                </a:lnTo>
                <a:lnTo>
                  <a:pt x="1249639" y="63364"/>
                </a:lnTo>
                <a:lnTo>
                  <a:pt x="1201917" y="63364"/>
                </a:lnTo>
                <a:lnTo>
                  <a:pt x="1249676" y="63346"/>
                </a:lnTo>
                <a:lnTo>
                  <a:pt x="1281165" y="47624"/>
                </a:lnTo>
                <a:lnTo>
                  <a:pt x="1186159" y="0"/>
                </a:lnTo>
                <a:close/>
              </a:path>
              <a:path w="1281429" h="95250">
                <a:moveTo>
                  <a:pt x="1186118" y="31721"/>
                </a:moveTo>
                <a:lnTo>
                  <a:pt x="1186078" y="63346"/>
                </a:lnTo>
                <a:lnTo>
                  <a:pt x="1201917" y="63364"/>
                </a:lnTo>
                <a:lnTo>
                  <a:pt x="1201917" y="31741"/>
                </a:lnTo>
                <a:lnTo>
                  <a:pt x="1186118" y="31721"/>
                </a:lnTo>
                <a:close/>
              </a:path>
              <a:path w="1281429" h="95250">
                <a:moveTo>
                  <a:pt x="0" y="30217"/>
                </a:moveTo>
                <a:lnTo>
                  <a:pt x="0" y="61971"/>
                </a:lnTo>
                <a:lnTo>
                  <a:pt x="1186078" y="63346"/>
                </a:lnTo>
                <a:lnTo>
                  <a:pt x="1186118" y="31721"/>
                </a:lnTo>
                <a:lnTo>
                  <a:pt x="0" y="30217"/>
                </a:lnTo>
                <a:close/>
              </a:path>
            </a:pathLst>
          </a:custGeom>
          <a:solidFill>
            <a:srgbClr val="FFFFFF"/>
          </a:solidFill>
        </p:spPr>
        <p:txBody>
          <a:bodyPr wrap="square" lIns="0" tIns="0" rIns="0" bIns="0" rtlCol="0"/>
          <a:lstStyle/>
          <a:p>
            <a:endParaRPr/>
          </a:p>
        </p:txBody>
      </p:sp>
      <p:sp>
        <p:nvSpPr>
          <p:cNvPr id="7" name="object 7"/>
          <p:cNvSpPr txBox="1"/>
          <p:nvPr/>
        </p:nvSpPr>
        <p:spPr>
          <a:xfrm>
            <a:off x="1985011" y="5332421"/>
            <a:ext cx="2488565" cy="775335"/>
          </a:xfrm>
          <a:prstGeom prst="rect">
            <a:avLst/>
          </a:prstGeom>
        </p:spPr>
        <p:txBody>
          <a:bodyPr vert="horz" wrap="square" lIns="0" tIns="0" rIns="0" bIns="0" rtlCol="0">
            <a:spAutoFit/>
          </a:bodyPr>
          <a:lstStyle/>
          <a:p>
            <a:pPr marL="12700" marR="5080" indent="-1905" algn="ctr">
              <a:lnSpc>
                <a:spcPct val="93100"/>
              </a:lnSpc>
            </a:pPr>
            <a:r>
              <a:rPr sz="1800" dirty="0">
                <a:solidFill>
                  <a:srgbClr val="FFFFFF"/>
                </a:solidFill>
                <a:latin typeface="Times New Roman"/>
                <a:cs typeface="Times New Roman"/>
              </a:rPr>
              <a:t>Hodnotově</a:t>
            </a:r>
            <a:r>
              <a:rPr sz="1800" spc="-15" dirty="0">
                <a:solidFill>
                  <a:srgbClr val="FFFFFF"/>
                </a:solidFill>
                <a:latin typeface="Times New Roman"/>
                <a:cs typeface="Times New Roman"/>
              </a:rPr>
              <a:t> </a:t>
            </a:r>
            <a:r>
              <a:rPr sz="1800" dirty="0">
                <a:solidFill>
                  <a:srgbClr val="FFFFFF"/>
                </a:solidFill>
                <a:latin typeface="Times New Roman"/>
                <a:cs typeface="Times New Roman"/>
              </a:rPr>
              <a:t>v</a:t>
            </a:r>
            <a:r>
              <a:rPr sz="1800" spc="20" dirty="0">
                <a:solidFill>
                  <a:srgbClr val="FFFFFF"/>
                </a:solidFill>
                <a:latin typeface="Times New Roman"/>
                <a:cs typeface="Times New Roman"/>
              </a:rPr>
              <a:t>y</a:t>
            </a:r>
            <a:r>
              <a:rPr sz="1800" dirty="0">
                <a:solidFill>
                  <a:srgbClr val="FFFFFF"/>
                </a:solidFill>
                <a:latin typeface="Times New Roman"/>
                <a:cs typeface="Times New Roman"/>
              </a:rPr>
              <a:t>j</a:t>
            </a:r>
            <a:r>
              <a:rPr sz="1800" spc="5" dirty="0">
                <a:solidFill>
                  <a:srgbClr val="FFFFFF"/>
                </a:solidFill>
                <a:latin typeface="Times New Roman"/>
                <a:cs typeface="Times New Roman"/>
              </a:rPr>
              <a:t>á</a:t>
            </a:r>
            <a:r>
              <a:rPr sz="1800" dirty="0">
                <a:solidFill>
                  <a:srgbClr val="FFFFFF"/>
                </a:solidFill>
                <a:latin typeface="Times New Roman"/>
                <a:cs typeface="Times New Roman"/>
              </a:rPr>
              <a:t>dřené v</a:t>
            </a:r>
            <a:r>
              <a:rPr sz="1800" spc="20" dirty="0">
                <a:solidFill>
                  <a:srgbClr val="FFFFFF"/>
                </a:solidFill>
                <a:latin typeface="Times New Roman"/>
                <a:cs typeface="Times New Roman"/>
              </a:rPr>
              <a:t>y</a:t>
            </a:r>
            <a:r>
              <a:rPr sz="1800" dirty="0">
                <a:solidFill>
                  <a:srgbClr val="FFFFFF"/>
                </a:solidFill>
                <a:latin typeface="Times New Roman"/>
                <a:cs typeface="Times New Roman"/>
              </a:rPr>
              <a:t>na</a:t>
            </a:r>
            <a:r>
              <a:rPr sz="1800" spc="5" dirty="0">
                <a:solidFill>
                  <a:srgbClr val="FFFFFF"/>
                </a:solidFill>
                <a:latin typeface="Times New Roman"/>
                <a:cs typeface="Times New Roman"/>
              </a:rPr>
              <a:t>l</a:t>
            </a:r>
            <a:r>
              <a:rPr sz="1800" dirty="0">
                <a:solidFill>
                  <a:srgbClr val="FFFFFF"/>
                </a:solidFill>
                <a:latin typeface="Times New Roman"/>
                <a:cs typeface="Times New Roman"/>
              </a:rPr>
              <a:t>ož</a:t>
            </a:r>
            <a:r>
              <a:rPr sz="1800" spc="5" dirty="0">
                <a:solidFill>
                  <a:srgbClr val="FFFFFF"/>
                </a:solidFill>
                <a:latin typeface="Times New Roman"/>
                <a:cs typeface="Times New Roman"/>
              </a:rPr>
              <a:t>e</a:t>
            </a:r>
            <a:r>
              <a:rPr sz="1800" dirty="0">
                <a:solidFill>
                  <a:srgbClr val="FFFFFF"/>
                </a:solidFill>
                <a:latin typeface="Times New Roman"/>
                <a:cs typeface="Times New Roman"/>
              </a:rPr>
              <a:t>ní </a:t>
            </a:r>
            <a:r>
              <a:rPr sz="1800" spc="-50" dirty="0">
                <a:solidFill>
                  <a:srgbClr val="FFFFFF"/>
                </a:solidFill>
                <a:latin typeface="Times New Roman"/>
                <a:cs typeface="Times New Roman"/>
              </a:rPr>
              <a:t> </a:t>
            </a:r>
            <a:r>
              <a:rPr sz="1800" dirty="0">
                <a:solidFill>
                  <a:srgbClr val="FFFFFF"/>
                </a:solidFill>
                <a:latin typeface="Times New Roman"/>
                <a:cs typeface="Times New Roman"/>
              </a:rPr>
              <a:t>ekonomick</a:t>
            </a:r>
            <a:r>
              <a:rPr sz="1800" spc="5" dirty="0">
                <a:solidFill>
                  <a:srgbClr val="FFFFFF"/>
                </a:solidFill>
                <a:latin typeface="Times New Roman"/>
                <a:cs typeface="Times New Roman"/>
              </a:rPr>
              <a:t>é</a:t>
            </a:r>
            <a:r>
              <a:rPr sz="1800" dirty="0">
                <a:solidFill>
                  <a:srgbClr val="FFFFFF"/>
                </a:solidFill>
                <a:latin typeface="Times New Roman"/>
                <a:cs typeface="Times New Roman"/>
              </a:rPr>
              <a:t>ho zdroje</a:t>
            </a:r>
            <a:endParaRPr sz="1800" dirty="0">
              <a:latin typeface="Times New Roman"/>
              <a:cs typeface="Times New Roman"/>
            </a:endParaRPr>
          </a:p>
        </p:txBody>
      </p:sp>
      <p:sp>
        <p:nvSpPr>
          <p:cNvPr id="8" name="object 8"/>
          <p:cNvSpPr txBox="1"/>
          <p:nvPr/>
        </p:nvSpPr>
        <p:spPr>
          <a:xfrm>
            <a:off x="6761726" y="5332421"/>
            <a:ext cx="2015489" cy="510540"/>
          </a:xfrm>
          <a:prstGeom prst="rect">
            <a:avLst/>
          </a:prstGeom>
        </p:spPr>
        <p:txBody>
          <a:bodyPr vert="horz" wrap="square" lIns="0" tIns="0" rIns="0" bIns="0" rtlCol="0">
            <a:spAutoFit/>
          </a:bodyPr>
          <a:lstStyle/>
          <a:p>
            <a:pPr marL="594360" marR="5080" indent="-582295">
              <a:lnSpc>
                <a:spcPts val="2020"/>
              </a:lnSpc>
            </a:pPr>
            <a:r>
              <a:rPr sz="1800" dirty="0">
                <a:solidFill>
                  <a:srgbClr val="FFFFFF"/>
                </a:solidFill>
                <a:latin typeface="Times New Roman"/>
                <a:cs typeface="Times New Roman"/>
              </a:rPr>
              <a:t>Hodnotově</a:t>
            </a:r>
            <a:r>
              <a:rPr sz="1800" spc="-15" dirty="0">
                <a:solidFill>
                  <a:srgbClr val="FFFFFF"/>
                </a:solidFill>
                <a:latin typeface="Times New Roman"/>
                <a:cs typeface="Times New Roman"/>
              </a:rPr>
              <a:t> </a:t>
            </a:r>
            <a:r>
              <a:rPr sz="1800" dirty="0">
                <a:solidFill>
                  <a:srgbClr val="FFFFFF"/>
                </a:solidFill>
                <a:latin typeface="Times New Roman"/>
                <a:cs typeface="Times New Roman"/>
              </a:rPr>
              <a:t>v</a:t>
            </a:r>
            <a:r>
              <a:rPr sz="1800" spc="20" dirty="0">
                <a:solidFill>
                  <a:srgbClr val="FFFFFF"/>
                </a:solidFill>
                <a:latin typeface="Times New Roman"/>
                <a:cs typeface="Times New Roman"/>
              </a:rPr>
              <a:t>y</a:t>
            </a:r>
            <a:r>
              <a:rPr sz="1800" dirty="0">
                <a:solidFill>
                  <a:srgbClr val="FFFFFF"/>
                </a:solidFill>
                <a:latin typeface="Times New Roman"/>
                <a:cs typeface="Times New Roman"/>
              </a:rPr>
              <a:t>j</a:t>
            </a:r>
            <a:r>
              <a:rPr sz="1800" spc="5" dirty="0">
                <a:solidFill>
                  <a:srgbClr val="FFFFFF"/>
                </a:solidFill>
                <a:latin typeface="Times New Roman"/>
                <a:cs typeface="Times New Roman"/>
              </a:rPr>
              <a:t>á</a:t>
            </a:r>
            <a:r>
              <a:rPr sz="1800" dirty="0">
                <a:solidFill>
                  <a:srgbClr val="FFFFFF"/>
                </a:solidFill>
                <a:latin typeface="Times New Roman"/>
                <a:cs typeface="Times New Roman"/>
              </a:rPr>
              <a:t>dřený prospěch</a:t>
            </a:r>
            <a:endParaRPr sz="1800" dirty="0">
              <a:latin typeface="Times New Roman"/>
              <a:cs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22401"/>
            <a:ext cx="9102739" cy="1179810"/>
          </a:xfrm>
          <a:prstGeom prst="rect">
            <a:avLst/>
          </a:prstGeom>
        </p:spPr>
        <p:txBody>
          <a:bodyPr vert="horz" wrap="square" lIns="0" tIns="0" rIns="0" bIns="0" rtlCol="0">
            <a:spAutoFit/>
          </a:bodyPr>
          <a:lstStyle/>
          <a:p>
            <a:pPr marL="12700">
              <a:lnSpc>
                <a:spcPts val="4630"/>
              </a:lnSpc>
            </a:pPr>
            <a:r>
              <a:rPr dirty="0"/>
              <a:t>Časová dimenze nákladů</a:t>
            </a:r>
          </a:p>
          <a:p>
            <a:pPr marL="12700">
              <a:lnSpc>
                <a:spcPts val="4590"/>
              </a:lnSpc>
            </a:pPr>
            <a:r>
              <a:rPr dirty="0"/>
              <a:t>manažerského účetnictví</a:t>
            </a:r>
          </a:p>
        </p:txBody>
      </p:sp>
      <p:sp>
        <p:nvSpPr>
          <p:cNvPr id="3" name="object 3"/>
          <p:cNvSpPr txBox="1">
            <a:spLocks noGrp="1"/>
          </p:cNvSpPr>
          <p:nvPr>
            <p:ph type="body" idx="1"/>
          </p:nvPr>
        </p:nvSpPr>
        <p:spPr>
          <a:xfrm>
            <a:off x="490526" y="1808386"/>
            <a:ext cx="9102747" cy="2787238"/>
          </a:xfrm>
          <a:prstGeom prst="rect">
            <a:avLst/>
          </a:prstGeom>
        </p:spPr>
        <p:txBody>
          <a:bodyPr vert="horz" wrap="square" lIns="0" tIns="0" rIns="0" bIns="0" rtlCol="0">
            <a:spAutoFit/>
          </a:bodyPr>
          <a:lstStyle/>
          <a:p>
            <a:pPr marL="12700">
              <a:lnSpc>
                <a:spcPts val="2780"/>
              </a:lnSpc>
            </a:pPr>
            <a:r>
              <a:rPr dirty="0"/>
              <a:t>Náklad z</a:t>
            </a:r>
            <a:r>
              <a:rPr dirty="0">
                <a:latin typeface="Times New Roman"/>
                <a:cs typeface="Times New Roman"/>
              </a:rPr>
              <a:t> </a:t>
            </a:r>
            <a:r>
              <a:rPr dirty="0"/>
              <a:t>hlediska</a:t>
            </a:r>
            <a:r>
              <a:rPr dirty="0">
                <a:latin typeface="Times New Roman"/>
                <a:cs typeface="Times New Roman"/>
              </a:rPr>
              <a:t> </a:t>
            </a:r>
            <a:r>
              <a:rPr dirty="0"/>
              <a:t>manažerského účetnictví </a:t>
            </a:r>
            <a:r>
              <a:rPr b="0" dirty="0"/>
              <a:t>se</a:t>
            </a:r>
            <a:r>
              <a:rPr b="0" dirty="0">
                <a:latin typeface="Times New Roman"/>
                <a:cs typeface="Times New Roman"/>
              </a:rPr>
              <a:t> </a:t>
            </a:r>
            <a:r>
              <a:rPr b="0" dirty="0"/>
              <a:t>projeví již</a:t>
            </a:r>
          </a:p>
          <a:p>
            <a:pPr marL="12700" marR="250825">
              <a:lnSpc>
                <a:spcPts val="2680"/>
              </a:lnSpc>
              <a:spcBef>
                <a:spcPts val="155"/>
              </a:spcBef>
            </a:pPr>
            <a:r>
              <a:rPr b="0" dirty="0"/>
              <a:t>v</a:t>
            </a:r>
            <a:r>
              <a:rPr b="0" dirty="0">
                <a:latin typeface="Times New Roman"/>
                <a:cs typeface="Times New Roman"/>
              </a:rPr>
              <a:t> </a:t>
            </a:r>
            <a:r>
              <a:rPr b="0" dirty="0"/>
              <a:t>okamžiku </a:t>
            </a:r>
            <a:r>
              <a:rPr dirty="0"/>
              <a:t>vynaložení ekonomického zdroje</a:t>
            </a:r>
            <a:r>
              <a:rPr b="0" dirty="0"/>
              <a:t>;</a:t>
            </a:r>
            <a:r>
              <a:rPr b="0" dirty="0">
                <a:latin typeface="Times New Roman"/>
                <a:cs typeface="Times New Roman"/>
              </a:rPr>
              <a:t> </a:t>
            </a:r>
            <a:r>
              <a:rPr b="0" dirty="0"/>
              <a:t>toto</a:t>
            </a:r>
            <a:r>
              <a:rPr b="0" dirty="0">
                <a:latin typeface="Times New Roman"/>
                <a:cs typeface="Times New Roman"/>
              </a:rPr>
              <a:t> </a:t>
            </a:r>
            <a:r>
              <a:rPr b="0" dirty="0"/>
              <a:t>vynaložení však většinou nevede</a:t>
            </a:r>
            <a:r>
              <a:rPr b="0" dirty="0">
                <a:latin typeface="Times New Roman"/>
                <a:cs typeface="Times New Roman"/>
              </a:rPr>
              <a:t> </a:t>
            </a:r>
            <a:r>
              <a:rPr b="0" dirty="0"/>
              <a:t>k</a:t>
            </a:r>
            <a:r>
              <a:rPr b="0" dirty="0">
                <a:latin typeface="Times New Roman"/>
                <a:cs typeface="Times New Roman"/>
              </a:rPr>
              <a:t> </a:t>
            </a:r>
            <a:r>
              <a:rPr b="0" dirty="0"/>
              <a:t>celkovému úbytku majetku,</a:t>
            </a:r>
            <a:r>
              <a:rPr b="0" dirty="0">
                <a:latin typeface="Times New Roman"/>
                <a:cs typeface="Times New Roman"/>
              </a:rPr>
              <a:t> </a:t>
            </a:r>
            <a:r>
              <a:rPr b="0" dirty="0"/>
              <a:t>ale</a:t>
            </a:r>
            <a:r>
              <a:rPr b="0" dirty="0">
                <a:latin typeface="Times New Roman"/>
                <a:cs typeface="Times New Roman"/>
              </a:rPr>
              <a:t> </a:t>
            </a:r>
            <a:r>
              <a:rPr b="0" dirty="0"/>
              <a:t>pouze</a:t>
            </a:r>
            <a:r>
              <a:rPr b="0" dirty="0">
                <a:latin typeface="Times New Roman"/>
                <a:cs typeface="Times New Roman"/>
              </a:rPr>
              <a:t> </a:t>
            </a:r>
            <a:r>
              <a:rPr b="0" dirty="0"/>
              <a:t>ke</a:t>
            </a:r>
            <a:r>
              <a:rPr b="0" dirty="0">
                <a:latin typeface="Times New Roman"/>
                <a:cs typeface="Times New Roman"/>
              </a:rPr>
              <a:t> </a:t>
            </a:r>
            <a:r>
              <a:rPr b="0" dirty="0"/>
              <a:t>změně v</a:t>
            </a:r>
            <a:r>
              <a:rPr b="0" dirty="0">
                <a:latin typeface="Times New Roman"/>
                <a:cs typeface="Times New Roman"/>
              </a:rPr>
              <a:t> </a:t>
            </a:r>
            <a:r>
              <a:rPr b="0" dirty="0"/>
              <a:t>jeho</a:t>
            </a:r>
            <a:r>
              <a:rPr b="0" dirty="0">
                <a:latin typeface="Times New Roman"/>
                <a:cs typeface="Times New Roman"/>
              </a:rPr>
              <a:t> </a:t>
            </a:r>
            <a:r>
              <a:rPr b="0" dirty="0"/>
              <a:t>struktuře</a:t>
            </a:r>
          </a:p>
          <a:p>
            <a:pPr marL="12700">
              <a:lnSpc>
                <a:spcPts val="2780"/>
              </a:lnSpc>
              <a:spcBef>
                <a:spcPts val="1145"/>
              </a:spcBef>
            </a:pPr>
            <a:r>
              <a:rPr b="0" dirty="0"/>
              <a:t>Costs</a:t>
            </a:r>
            <a:r>
              <a:rPr b="0" dirty="0">
                <a:latin typeface="Times New Roman"/>
                <a:cs typeface="Times New Roman"/>
              </a:rPr>
              <a:t> </a:t>
            </a:r>
            <a:r>
              <a:rPr b="0" dirty="0"/>
              <a:t>– náklady,</a:t>
            </a:r>
            <a:r>
              <a:rPr b="0" dirty="0">
                <a:latin typeface="Times New Roman"/>
                <a:cs typeface="Times New Roman"/>
              </a:rPr>
              <a:t> </a:t>
            </a:r>
            <a:r>
              <a:rPr b="0" dirty="0"/>
              <a:t>které dosud</a:t>
            </a:r>
            <a:r>
              <a:rPr b="0" dirty="0">
                <a:latin typeface="Times New Roman"/>
                <a:cs typeface="Times New Roman"/>
              </a:rPr>
              <a:t> </a:t>
            </a:r>
            <a:r>
              <a:rPr b="0" dirty="0"/>
              <a:t>nevyčerpaly svoji</a:t>
            </a:r>
            <a:r>
              <a:rPr b="0" dirty="0">
                <a:latin typeface="Times New Roman"/>
                <a:cs typeface="Times New Roman"/>
              </a:rPr>
              <a:t> </a:t>
            </a:r>
            <a:r>
              <a:rPr b="0" dirty="0"/>
              <a:t>užitečnost,</a:t>
            </a:r>
            <a:r>
              <a:rPr b="0" dirty="0">
                <a:latin typeface="Times New Roman"/>
                <a:cs typeface="Times New Roman"/>
              </a:rPr>
              <a:t> </a:t>
            </a:r>
            <a:r>
              <a:rPr b="0" dirty="0"/>
              <a:t>náklady</a:t>
            </a:r>
          </a:p>
          <a:p>
            <a:pPr marL="12700">
              <a:lnSpc>
                <a:spcPts val="2780"/>
              </a:lnSpc>
            </a:pPr>
            <a:r>
              <a:rPr b="0" dirty="0"/>
              <a:t>produktu,</a:t>
            </a:r>
            <a:r>
              <a:rPr b="0" dirty="0">
                <a:latin typeface="Times New Roman"/>
                <a:cs typeface="Times New Roman"/>
              </a:rPr>
              <a:t> </a:t>
            </a:r>
            <a:r>
              <a:rPr b="0" dirty="0"/>
              <a:t>Unexpired</a:t>
            </a:r>
            <a:r>
              <a:rPr b="0" dirty="0">
                <a:latin typeface="Times New Roman"/>
                <a:cs typeface="Times New Roman"/>
              </a:rPr>
              <a:t> </a:t>
            </a:r>
            <a:r>
              <a:rPr b="0" dirty="0"/>
              <a:t>Costs</a:t>
            </a:r>
          </a:p>
          <a:p>
            <a:pPr marL="12700">
              <a:lnSpc>
                <a:spcPts val="2855"/>
              </a:lnSpc>
              <a:spcBef>
                <a:spcPts val="1200"/>
              </a:spcBef>
            </a:pPr>
            <a:r>
              <a:rPr b="0" dirty="0"/>
              <a:t>Expenses</a:t>
            </a:r>
            <a:r>
              <a:rPr b="0" dirty="0">
                <a:latin typeface="Times New Roman"/>
                <a:cs typeface="Times New Roman"/>
              </a:rPr>
              <a:t> </a:t>
            </a:r>
            <a:r>
              <a:rPr b="0" dirty="0"/>
              <a:t>– náklady spotřebované,</a:t>
            </a:r>
            <a:r>
              <a:rPr b="0" dirty="0">
                <a:latin typeface="Times New Roman"/>
                <a:cs typeface="Times New Roman"/>
              </a:rPr>
              <a:t> </a:t>
            </a:r>
            <a:r>
              <a:rPr b="0" dirty="0"/>
              <a:t>náklady období,</a:t>
            </a:r>
            <a:r>
              <a:rPr b="0" dirty="0">
                <a:latin typeface="Times New Roman"/>
                <a:cs typeface="Times New Roman"/>
              </a:rPr>
              <a:t> </a:t>
            </a:r>
            <a:r>
              <a:rPr b="0" dirty="0"/>
              <a:t>Expired</a:t>
            </a:r>
            <a:r>
              <a:rPr b="0" dirty="0">
                <a:latin typeface="Times New Roman"/>
                <a:cs typeface="Times New Roman"/>
              </a:rPr>
              <a:t> </a:t>
            </a:r>
            <a:r>
              <a:rPr b="0" dirty="0"/>
              <a:t>Costs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22401"/>
            <a:ext cx="9102739" cy="1179810"/>
          </a:xfrm>
          <a:prstGeom prst="rect">
            <a:avLst/>
          </a:prstGeom>
        </p:spPr>
        <p:txBody>
          <a:bodyPr vert="horz" wrap="square" lIns="0" tIns="0" rIns="0" bIns="0" rtlCol="0">
            <a:spAutoFit/>
          </a:bodyPr>
          <a:lstStyle/>
          <a:p>
            <a:pPr marL="12700">
              <a:lnSpc>
                <a:spcPts val="4630"/>
              </a:lnSpc>
            </a:pPr>
            <a:r>
              <a:rPr dirty="0"/>
              <a:t>Náklady a základní kategorie</a:t>
            </a:r>
          </a:p>
          <a:p>
            <a:pPr marL="12700">
              <a:lnSpc>
                <a:spcPts val="4590"/>
              </a:lnSpc>
            </a:pPr>
            <a:r>
              <a:rPr dirty="0"/>
              <a:t>ekonomického řízení podniku</a:t>
            </a:r>
          </a:p>
        </p:txBody>
      </p:sp>
      <p:sp>
        <p:nvSpPr>
          <p:cNvPr id="3" name="object 3"/>
          <p:cNvSpPr txBox="1"/>
          <p:nvPr/>
        </p:nvSpPr>
        <p:spPr>
          <a:xfrm>
            <a:off x="490530" y="1821086"/>
            <a:ext cx="8969375" cy="4673715"/>
          </a:xfrm>
          <a:prstGeom prst="rect">
            <a:avLst/>
          </a:prstGeom>
        </p:spPr>
        <p:txBody>
          <a:bodyPr vert="horz" wrap="square" lIns="0" tIns="0" rIns="0" bIns="0" rtlCol="0">
            <a:spAutoFit/>
          </a:bodyPr>
          <a:lstStyle/>
          <a:p>
            <a:pPr marL="12700">
              <a:lnSpc>
                <a:spcPct val="100000"/>
              </a:lnSpc>
            </a:pPr>
            <a:r>
              <a:rPr lang="cs-CZ" sz="2400" b="1" dirty="0" smtClean="0">
                <a:solidFill>
                  <a:srgbClr val="FFFFFF"/>
                </a:solidFill>
                <a:latin typeface="Arial"/>
                <a:cs typeface="Arial"/>
              </a:rPr>
              <a:t>Hospodárnost</a:t>
            </a:r>
            <a:endParaRPr lang="cs-CZ" sz="2400" dirty="0" smtClean="0">
              <a:latin typeface="Arial"/>
              <a:cs typeface="Arial"/>
            </a:endParaRPr>
          </a:p>
          <a:p>
            <a:pPr marL="12700" marR="170180">
              <a:lnSpc>
                <a:spcPts val="2680"/>
              </a:lnSpc>
              <a:spcBef>
                <a:spcPts val="1455"/>
              </a:spcBef>
            </a:pPr>
            <a:r>
              <a:rPr lang="cs-CZ" sz="2400" dirty="0" smtClean="0">
                <a:solidFill>
                  <a:srgbClr val="FFFFFF"/>
                </a:solidFill>
                <a:latin typeface="Arial"/>
                <a:cs typeface="Arial"/>
              </a:rPr>
              <a:t>vyjadřuje takový průběh nákladů podniku, při kterém se dosahuje žádoucích výstupů s co nejmenším vynaložením zdrojů ekonomického růstu.</a:t>
            </a:r>
            <a:endParaRPr lang="cs-CZ" sz="2400" dirty="0" smtClean="0">
              <a:latin typeface="Arial"/>
              <a:cs typeface="Arial"/>
            </a:endParaRPr>
          </a:p>
          <a:p>
            <a:pPr marL="12700">
              <a:lnSpc>
                <a:spcPct val="100000"/>
              </a:lnSpc>
              <a:spcBef>
                <a:spcPts val="1145"/>
              </a:spcBef>
            </a:pPr>
            <a:r>
              <a:rPr lang="cs-CZ" sz="2400" dirty="0" smtClean="0">
                <a:solidFill>
                  <a:srgbClr val="FFFFFF"/>
                </a:solidFill>
                <a:latin typeface="Arial"/>
                <a:cs typeface="Arial"/>
              </a:rPr>
              <a:t>Forma</a:t>
            </a:r>
            <a:endParaRPr lang="cs-CZ" sz="2400" dirty="0" smtClean="0">
              <a:latin typeface="Arial"/>
              <a:cs typeface="Arial"/>
            </a:endParaRPr>
          </a:p>
          <a:p>
            <a:pPr marL="756285" marR="149225" indent="-287020">
              <a:lnSpc>
                <a:spcPct val="93000"/>
              </a:lnSpc>
              <a:spcBef>
                <a:spcPts val="1405"/>
              </a:spcBef>
            </a:pPr>
            <a:r>
              <a:rPr lang="cs-CZ" sz="2200" b="1" dirty="0" smtClean="0">
                <a:solidFill>
                  <a:srgbClr val="FFFFFF"/>
                </a:solidFill>
                <a:latin typeface="Arial"/>
                <a:cs typeface="Arial"/>
              </a:rPr>
              <a:t>Úspornost – </a:t>
            </a:r>
            <a:r>
              <a:rPr lang="cs-CZ" sz="2200" dirty="0" smtClean="0">
                <a:solidFill>
                  <a:srgbClr val="FFFFFF"/>
                </a:solidFill>
                <a:latin typeface="Arial"/>
                <a:cs typeface="Arial"/>
              </a:rPr>
              <a:t>žádoucí výkony podniku jsou dosaženy s co nejnižším vynaložením ekonomických zdrojů, jedná se o reálné snížení </a:t>
            </a:r>
            <a:r>
              <a:rPr lang="cs-CZ" sz="2200" b="1" dirty="0" smtClean="0">
                <a:solidFill>
                  <a:srgbClr val="FFFFFF"/>
                </a:solidFill>
                <a:latin typeface="Arial"/>
                <a:cs typeface="Arial"/>
              </a:rPr>
              <a:t>absolutní </a:t>
            </a:r>
            <a:r>
              <a:rPr lang="cs-CZ" sz="2200" dirty="0" smtClean="0">
                <a:solidFill>
                  <a:srgbClr val="FFFFFF"/>
                </a:solidFill>
                <a:latin typeface="Arial"/>
                <a:cs typeface="Arial"/>
              </a:rPr>
              <a:t>výše nákladů na daný objem výkonů.</a:t>
            </a:r>
            <a:endParaRPr lang="cs-CZ" sz="2200" dirty="0" smtClean="0">
              <a:latin typeface="Arial"/>
              <a:cs typeface="Arial"/>
            </a:endParaRPr>
          </a:p>
          <a:p>
            <a:pPr marL="756285" marR="5080" indent="-287020">
              <a:lnSpc>
                <a:spcPct val="93000"/>
              </a:lnSpc>
              <a:spcBef>
                <a:spcPts val="1395"/>
              </a:spcBef>
            </a:pPr>
            <a:r>
              <a:rPr lang="cs-CZ" sz="2200" b="1" dirty="0" smtClean="0">
                <a:solidFill>
                  <a:srgbClr val="FFFFFF"/>
                </a:solidFill>
                <a:latin typeface="Arial"/>
                <a:cs typeface="Arial"/>
              </a:rPr>
              <a:t>Výtěžnost – </a:t>
            </a:r>
            <a:r>
              <a:rPr lang="cs-CZ" sz="2200" dirty="0" smtClean="0">
                <a:solidFill>
                  <a:srgbClr val="FFFFFF"/>
                </a:solidFill>
                <a:latin typeface="Arial"/>
                <a:cs typeface="Arial"/>
              </a:rPr>
              <a:t>řízení se zaměřuje na </a:t>
            </a:r>
            <a:r>
              <a:rPr lang="cs-CZ" sz="2200" b="1" dirty="0" smtClean="0">
                <a:solidFill>
                  <a:srgbClr val="FFFFFF"/>
                </a:solidFill>
                <a:latin typeface="Arial"/>
                <a:cs typeface="Arial"/>
              </a:rPr>
              <a:t>maximalizaci</a:t>
            </a:r>
            <a:r>
              <a:rPr lang="cs-CZ" sz="2200" b="1" dirty="0" smtClean="0">
                <a:solidFill>
                  <a:srgbClr val="FFFFFF"/>
                </a:solidFill>
                <a:latin typeface="Times New Roman"/>
                <a:cs typeface="Times New Roman"/>
              </a:rPr>
              <a:t> </a:t>
            </a:r>
            <a:r>
              <a:rPr lang="cs-CZ" sz="2200" b="1" dirty="0" smtClean="0">
                <a:solidFill>
                  <a:srgbClr val="FFFFFF"/>
                </a:solidFill>
                <a:latin typeface="Arial"/>
                <a:cs typeface="Arial"/>
              </a:rPr>
              <a:t>objemu</a:t>
            </a:r>
            <a:r>
              <a:rPr lang="cs-CZ" sz="2200" b="1" dirty="0" smtClean="0">
                <a:solidFill>
                  <a:srgbClr val="FFFFFF"/>
                </a:solidFill>
                <a:latin typeface="Times New Roman"/>
                <a:cs typeface="Times New Roman"/>
              </a:rPr>
              <a:t> </a:t>
            </a:r>
            <a:r>
              <a:rPr lang="cs-CZ" sz="2200" dirty="0" smtClean="0">
                <a:solidFill>
                  <a:srgbClr val="FFFFFF"/>
                </a:solidFill>
                <a:latin typeface="Arial"/>
                <a:cs typeface="Arial"/>
              </a:rPr>
              <a:t>provedených výkonů při konstantním vynaložení ekonomických zdrojů, maximalizace účinků se neprojevuje absolutním, ale pouze </a:t>
            </a:r>
            <a:r>
              <a:rPr lang="cs-CZ" sz="2200" b="1" dirty="0" smtClean="0">
                <a:solidFill>
                  <a:srgbClr val="FFFFFF"/>
                </a:solidFill>
                <a:latin typeface="Arial"/>
                <a:cs typeface="Arial"/>
              </a:rPr>
              <a:t>relativním </a:t>
            </a:r>
            <a:r>
              <a:rPr lang="cs-CZ" sz="2200" dirty="0" smtClean="0">
                <a:solidFill>
                  <a:srgbClr val="FFFFFF"/>
                </a:solidFill>
                <a:latin typeface="Arial"/>
                <a:cs typeface="Arial"/>
              </a:rPr>
              <a:t>snížením nákladů. Vazba na využití kapacity</a:t>
            </a:r>
            <a:endParaRPr lang="cs-CZ" sz="2200" dirty="0">
              <a:latin typeface="Arial"/>
              <a:cs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22401"/>
            <a:ext cx="9102739" cy="1179810"/>
          </a:xfrm>
          <a:prstGeom prst="rect">
            <a:avLst/>
          </a:prstGeom>
        </p:spPr>
        <p:txBody>
          <a:bodyPr vert="horz" wrap="square" lIns="0" tIns="0" rIns="0" bIns="0" rtlCol="0">
            <a:spAutoFit/>
          </a:bodyPr>
          <a:lstStyle/>
          <a:p>
            <a:pPr marL="12700">
              <a:lnSpc>
                <a:spcPts val="4630"/>
              </a:lnSpc>
            </a:pPr>
            <a:r>
              <a:rPr dirty="0"/>
              <a:t>Náklady a základní kategorie</a:t>
            </a:r>
          </a:p>
          <a:p>
            <a:pPr marL="12700">
              <a:lnSpc>
                <a:spcPts val="4590"/>
              </a:lnSpc>
            </a:pPr>
            <a:r>
              <a:rPr dirty="0"/>
              <a:t>ekonomického řízení podniku</a:t>
            </a:r>
          </a:p>
        </p:txBody>
      </p:sp>
      <p:sp>
        <p:nvSpPr>
          <p:cNvPr id="3" name="object 3"/>
          <p:cNvSpPr txBox="1"/>
          <p:nvPr/>
        </p:nvSpPr>
        <p:spPr>
          <a:xfrm>
            <a:off x="595686" y="1821086"/>
            <a:ext cx="8391525" cy="4062651"/>
          </a:xfrm>
          <a:prstGeom prst="rect">
            <a:avLst/>
          </a:prstGeom>
        </p:spPr>
        <p:txBody>
          <a:bodyPr vert="horz" wrap="square" lIns="0" tIns="0" rIns="0" bIns="0" rtlCol="0">
            <a:spAutoFit/>
          </a:bodyPr>
          <a:lstStyle/>
          <a:p>
            <a:pPr marL="12700">
              <a:lnSpc>
                <a:spcPct val="100000"/>
              </a:lnSpc>
            </a:pPr>
            <a:r>
              <a:rPr sz="2400" b="1" dirty="0">
                <a:solidFill>
                  <a:srgbClr val="FFFFFF"/>
                </a:solidFill>
                <a:latin typeface="Arial"/>
                <a:cs typeface="Arial"/>
              </a:rPr>
              <a:t>Ekonomická účinnost</a:t>
            </a:r>
            <a:endParaRPr sz="2400" dirty="0">
              <a:latin typeface="Arial"/>
              <a:cs typeface="Arial"/>
            </a:endParaRPr>
          </a:p>
          <a:p>
            <a:pPr marL="330835" marR="5080" indent="-318135">
              <a:lnSpc>
                <a:spcPts val="2680"/>
              </a:lnSpc>
              <a:spcBef>
                <a:spcPts val="1455"/>
              </a:spcBef>
              <a:buClr>
                <a:srgbClr val="FFFFFF"/>
              </a:buClr>
              <a:buSzPct val="43750"/>
              <a:buFont typeface="Wingdings"/>
              <a:buChar char=""/>
              <a:tabLst>
                <a:tab pos="331470" algn="l"/>
              </a:tabLst>
            </a:pPr>
            <a:r>
              <a:rPr sz="2400" dirty="0">
                <a:solidFill>
                  <a:srgbClr val="FFFFFF"/>
                </a:solidFill>
                <a:latin typeface="Arial"/>
                <a:cs typeface="Arial"/>
              </a:rPr>
              <a:t>je souměření vynaložených nákladů s dosaženým ekonomickým prospěchem. Elementární formou je srovnání nákladů vynaložených v souvislosti</a:t>
            </a:r>
            <a:r>
              <a:rPr sz="2400" dirty="0">
                <a:solidFill>
                  <a:srgbClr val="FFFFFF"/>
                </a:solidFill>
                <a:latin typeface="Times New Roman"/>
                <a:cs typeface="Times New Roman"/>
              </a:rPr>
              <a:t> </a:t>
            </a:r>
            <a:r>
              <a:rPr sz="2400" dirty="0">
                <a:solidFill>
                  <a:srgbClr val="FFFFFF"/>
                </a:solidFill>
                <a:latin typeface="Arial"/>
                <a:cs typeface="Arial"/>
              </a:rPr>
              <a:t>s</a:t>
            </a:r>
            <a:r>
              <a:rPr sz="2400" dirty="0">
                <a:solidFill>
                  <a:srgbClr val="FFFFFF"/>
                </a:solidFill>
                <a:latin typeface="Times New Roman"/>
                <a:cs typeface="Times New Roman"/>
              </a:rPr>
              <a:t> </a:t>
            </a:r>
            <a:r>
              <a:rPr sz="2400" dirty="0">
                <a:solidFill>
                  <a:srgbClr val="FFFFFF"/>
                </a:solidFill>
                <a:latin typeface="Arial"/>
                <a:cs typeface="Arial"/>
              </a:rPr>
              <a:t>prodanými výkony</a:t>
            </a:r>
            <a:endParaRPr sz="2400" dirty="0">
              <a:latin typeface="Arial"/>
              <a:cs typeface="Arial"/>
            </a:endParaRPr>
          </a:p>
          <a:p>
            <a:pPr marL="330835">
              <a:lnSpc>
                <a:spcPts val="2620"/>
              </a:lnSpc>
            </a:pPr>
            <a:r>
              <a:rPr sz="2400" dirty="0">
                <a:solidFill>
                  <a:srgbClr val="FFFFFF"/>
                </a:solidFill>
                <a:latin typeface="Arial"/>
                <a:cs typeface="Arial"/>
              </a:rPr>
              <a:t>s</a:t>
            </a:r>
            <a:r>
              <a:rPr sz="2400" dirty="0">
                <a:solidFill>
                  <a:srgbClr val="FFFFFF"/>
                </a:solidFill>
                <a:latin typeface="Times New Roman"/>
                <a:cs typeface="Times New Roman"/>
              </a:rPr>
              <a:t> </a:t>
            </a:r>
            <a:r>
              <a:rPr sz="2400" dirty="0">
                <a:solidFill>
                  <a:srgbClr val="FFFFFF"/>
                </a:solidFill>
                <a:latin typeface="Arial"/>
                <a:cs typeface="Arial"/>
              </a:rPr>
              <a:t>výnosy z prodeje těchto výkonů.</a:t>
            </a:r>
            <a:endParaRPr sz="2400" dirty="0">
              <a:latin typeface="Arial"/>
              <a:cs typeface="Arial"/>
            </a:endParaRPr>
          </a:p>
          <a:p>
            <a:pPr>
              <a:lnSpc>
                <a:spcPct val="100000"/>
              </a:lnSpc>
            </a:pPr>
            <a:endParaRPr sz="2400" dirty="0">
              <a:latin typeface="Times New Roman"/>
              <a:cs typeface="Times New Roman"/>
            </a:endParaRPr>
          </a:p>
          <a:p>
            <a:pPr>
              <a:lnSpc>
                <a:spcPct val="100000"/>
              </a:lnSpc>
              <a:spcBef>
                <a:spcPts val="50"/>
              </a:spcBef>
            </a:pPr>
            <a:endParaRPr sz="2150" dirty="0">
              <a:latin typeface="Times New Roman"/>
              <a:cs typeface="Times New Roman"/>
            </a:endParaRPr>
          </a:p>
          <a:p>
            <a:pPr marL="12700">
              <a:lnSpc>
                <a:spcPct val="100000"/>
              </a:lnSpc>
            </a:pPr>
            <a:r>
              <a:rPr sz="2400" dirty="0">
                <a:solidFill>
                  <a:srgbClr val="FFFFFF"/>
                </a:solidFill>
                <a:latin typeface="Arial"/>
                <a:cs typeface="Arial"/>
              </a:rPr>
              <a:t>Kvantifikace pomocí zisku</a:t>
            </a:r>
            <a:endParaRPr sz="2400" dirty="0">
              <a:latin typeface="Arial"/>
              <a:cs typeface="Arial"/>
            </a:endParaRPr>
          </a:p>
          <a:p>
            <a:pPr marL="330835" indent="-318135">
              <a:lnSpc>
                <a:spcPct val="100000"/>
              </a:lnSpc>
              <a:spcBef>
                <a:spcPts val="1200"/>
              </a:spcBef>
              <a:buClr>
                <a:srgbClr val="FFFFFF"/>
              </a:buClr>
              <a:buSzPct val="43750"/>
              <a:buFont typeface="Wingdings"/>
              <a:buChar char=""/>
              <a:tabLst>
                <a:tab pos="331470" algn="l"/>
              </a:tabLst>
            </a:pPr>
            <a:r>
              <a:rPr sz="2400" dirty="0">
                <a:solidFill>
                  <a:srgbClr val="FFFFFF"/>
                </a:solidFill>
                <a:latin typeface="Arial"/>
                <a:cs typeface="Arial"/>
              </a:rPr>
              <a:t>Kriteriální a reprodukční funkce zisku</a:t>
            </a:r>
            <a:endParaRPr sz="2400" dirty="0">
              <a:latin typeface="Arial"/>
              <a:cs typeface="Arial"/>
            </a:endParaRPr>
          </a:p>
          <a:p>
            <a:pPr marL="330835" indent="-318135">
              <a:lnSpc>
                <a:spcPct val="100000"/>
              </a:lnSpc>
              <a:spcBef>
                <a:spcPts val="1200"/>
              </a:spcBef>
              <a:buClr>
                <a:srgbClr val="FFFFFF"/>
              </a:buClr>
              <a:buSzPct val="43750"/>
              <a:buFont typeface="Wingdings"/>
              <a:buChar char=""/>
              <a:tabLst>
                <a:tab pos="331470" algn="l"/>
              </a:tabLst>
            </a:pPr>
            <a:r>
              <a:rPr sz="2400" dirty="0">
                <a:solidFill>
                  <a:srgbClr val="FFFFFF"/>
                </a:solidFill>
                <a:latin typeface="Arial"/>
                <a:cs typeface="Arial"/>
              </a:rPr>
              <a:t>Distribuční a stimulační funkce zisku</a:t>
            </a:r>
            <a:endParaRPr sz="2400" dirty="0">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22401"/>
            <a:ext cx="9102739" cy="870488"/>
          </a:xfrm>
          <a:prstGeom prst="rect">
            <a:avLst/>
          </a:prstGeom>
        </p:spPr>
        <p:txBody>
          <a:bodyPr vert="horz" wrap="square" lIns="0" tIns="252469" rIns="0" bIns="0" rtlCol="0">
            <a:spAutoFit/>
          </a:bodyPr>
          <a:lstStyle/>
          <a:p>
            <a:pPr marL="12700">
              <a:lnSpc>
                <a:spcPct val="100000"/>
              </a:lnSpc>
            </a:pPr>
            <a:r>
              <a:rPr dirty="0"/>
              <a:t>Zisk</a:t>
            </a:r>
            <a:r>
              <a:rPr dirty="0">
                <a:latin typeface="Times New Roman"/>
                <a:cs typeface="Times New Roman"/>
              </a:rPr>
              <a:t> </a:t>
            </a:r>
            <a:r>
              <a:rPr dirty="0"/>
              <a:t>– úrovně zisku</a:t>
            </a:r>
          </a:p>
        </p:txBody>
      </p:sp>
      <p:sp>
        <p:nvSpPr>
          <p:cNvPr id="3" name="object 3"/>
          <p:cNvSpPr txBox="1"/>
          <p:nvPr/>
        </p:nvSpPr>
        <p:spPr>
          <a:xfrm>
            <a:off x="490530" y="1815563"/>
            <a:ext cx="6860540" cy="4293483"/>
          </a:xfrm>
          <a:prstGeom prst="rect">
            <a:avLst/>
          </a:prstGeom>
        </p:spPr>
        <p:txBody>
          <a:bodyPr vert="horz" wrap="square" lIns="0" tIns="0" rIns="0" bIns="0" rtlCol="0">
            <a:spAutoFit/>
          </a:bodyPr>
          <a:lstStyle/>
          <a:p>
            <a:pPr marL="692150" indent="-679450">
              <a:lnSpc>
                <a:spcPct val="100000"/>
              </a:lnSpc>
              <a:buClr>
                <a:srgbClr val="FFFFFF"/>
              </a:buClr>
              <a:buFont typeface="Times New Roman"/>
              <a:buChar char="•"/>
              <a:tabLst>
                <a:tab pos="692785" algn="l"/>
              </a:tabLst>
            </a:pPr>
            <a:r>
              <a:rPr sz="3200" b="1" dirty="0">
                <a:solidFill>
                  <a:srgbClr val="FFFFFF"/>
                </a:solidFill>
                <a:latin typeface="Arial"/>
                <a:cs typeface="Arial"/>
              </a:rPr>
              <a:t>Zisk</a:t>
            </a:r>
            <a:r>
              <a:rPr sz="3200" b="1" dirty="0">
                <a:solidFill>
                  <a:srgbClr val="FFFFFF"/>
                </a:solidFill>
                <a:latin typeface="Times New Roman"/>
                <a:cs typeface="Times New Roman"/>
              </a:rPr>
              <a:t> </a:t>
            </a:r>
            <a:r>
              <a:rPr sz="3200" b="1" dirty="0">
                <a:solidFill>
                  <a:srgbClr val="FFFFFF"/>
                </a:solidFill>
                <a:latin typeface="Arial"/>
                <a:cs typeface="Arial"/>
              </a:rPr>
              <a:t>z</a:t>
            </a:r>
            <a:r>
              <a:rPr sz="3200" b="1" dirty="0">
                <a:solidFill>
                  <a:srgbClr val="FFFFFF"/>
                </a:solidFill>
                <a:latin typeface="Times New Roman"/>
                <a:cs typeface="Times New Roman"/>
              </a:rPr>
              <a:t> </a:t>
            </a:r>
            <a:r>
              <a:rPr sz="3200" b="1" dirty="0">
                <a:solidFill>
                  <a:srgbClr val="FFFFFF"/>
                </a:solidFill>
                <a:latin typeface="Arial"/>
                <a:cs typeface="Arial"/>
              </a:rPr>
              <a:t>hlavní výdělečné činnosti</a:t>
            </a:r>
            <a:endParaRPr sz="3200" dirty="0">
              <a:latin typeface="Arial"/>
              <a:cs typeface="Arial"/>
            </a:endParaRPr>
          </a:p>
          <a:p>
            <a:pPr marL="692150" indent="-679450">
              <a:lnSpc>
                <a:spcPct val="100000"/>
              </a:lnSpc>
              <a:spcBef>
                <a:spcPts val="1125"/>
              </a:spcBef>
              <a:buClr>
                <a:srgbClr val="FFFFFF"/>
              </a:buClr>
              <a:buFont typeface="Times New Roman"/>
              <a:buChar char="•"/>
              <a:tabLst>
                <a:tab pos="692785" algn="l"/>
              </a:tabLst>
            </a:pPr>
            <a:r>
              <a:rPr sz="3200" b="1" dirty="0">
                <a:solidFill>
                  <a:srgbClr val="FFFFFF"/>
                </a:solidFill>
                <a:latin typeface="Arial"/>
                <a:cs typeface="Arial"/>
              </a:rPr>
              <a:t>Zisk provozní</a:t>
            </a:r>
            <a:endParaRPr sz="3200" dirty="0">
              <a:latin typeface="Arial"/>
              <a:cs typeface="Arial"/>
            </a:endParaRPr>
          </a:p>
          <a:p>
            <a:pPr marL="692150" indent="-679450">
              <a:lnSpc>
                <a:spcPct val="100000"/>
              </a:lnSpc>
              <a:spcBef>
                <a:spcPts val="1125"/>
              </a:spcBef>
              <a:buClr>
                <a:srgbClr val="FFFFFF"/>
              </a:buClr>
              <a:buFont typeface="Times New Roman"/>
              <a:buChar char="•"/>
              <a:tabLst>
                <a:tab pos="692785" algn="l"/>
              </a:tabLst>
            </a:pPr>
            <a:r>
              <a:rPr sz="3200" b="1" dirty="0">
                <a:solidFill>
                  <a:srgbClr val="FFFFFF"/>
                </a:solidFill>
                <a:latin typeface="Arial"/>
                <a:cs typeface="Arial"/>
              </a:rPr>
              <a:t>Zisk z běžné činnosti podniku</a:t>
            </a:r>
            <a:endParaRPr sz="3200" dirty="0">
              <a:latin typeface="Arial"/>
              <a:cs typeface="Arial"/>
            </a:endParaRPr>
          </a:p>
          <a:p>
            <a:pPr marL="692150" indent="-679450">
              <a:lnSpc>
                <a:spcPct val="100000"/>
              </a:lnSpc>
              <a:spcBef>
                <a:spcPts val="1140"/>
              </a:spcBef>
              <a:buClr>
                <a:srgbClr val="FFFFFF"/>
              </a:buClr>
              <a:buFont typeface="Times New Roman"/>
              <a:buChar char="•"/>
              <a:tabLst>
                <a:tab pos="692785" algn="l"/>
              </a:tabLst>
            </a:pPr>
            <a:r>
              <a:rPr sz="3200" b="1" dirty="0">
                <a:solidFill>
                  <a:srgbClr val="FFFFFF"/>
                </a:solidFill>
                <a:latin typeface="Arial"/>
                <a:cs typeface="Arial"/>
              </a:rPr>
              <a:t>MimoĜádný zisk</a:t>
            </a:r>
            <a:endParaRPr sz="3200" dirty="0">
              <a:latin typeface="Arial"/>
              <a:cs typeface="Arial"/>
            </a:endParaRPr>
          </a:p>
          <a:p>
            <a:pPr marL="692150" indent="-679450">
              <a:lnSpc>
                <a:spcPct val="100000"/>
              </a:lnSpc>
              <a:spcBef>
                <a:spcPts val="1125"/>
              </a:spcBef>
              <a:buClr>
                <a:srgbClr val="FFFFFF"/>
              </a:buClr>
              <a:buFont typeface="Times New Roman"/>
              <a:buChar char="•"/>
              <a:tabLst>
                <a:tab pos="692785" algn="l"/>
              </a:tabLst>
            </a:pPr>
            <a:r>
              <a:rPr sz="3200" b="1" dirty="0">
                <a:solidFill>
                  <a:srgbClr val="FFFFFF"/>
                </a:solidFill>
                <a:latin typeface="Arial"/>
                <a:cs typeface="Arial"/>
              </a:rPr>
              <a:t>Zisk pĜed zdaněním</a:t>
            </a:r>
            <a:endParaRPr sz="3200" dirty="0">
              <a:latin typeface="Arial"/>
              <a:cs typeface="Arial"/>
            </a:endParaRPr>
          </a:p>
          <a:p>
            <a:pPr marL="692150" indent="-679450">
              <a:lnSpc>
                <a:spcPct val="100000"/>
              </a:lnSpc>
              <a:spcBef>
                <a:spcPts val="1130"/>
              </a:spcBef>
              <a:buClr>
                <a:srgbClr val="FFFFFF"/>
              </a:buClr>
              <a:buFont typeface="Times New Roman"/>
              <a:buChar char="•"/>
              <a:tabLst>
                <a:tab pos="692785" algn="l"/>
              </a:tabLst>
            </a:pPr>
            <a:r>
              <a:rPr sz="3200" b="1" dirty="0">
                <a:solidFill>
                  <a:srgbClr val="FFFFFF"/>
                </a:solidFill>
                <a:latin typeface="Arial"/>
                <a:cs typeface="Arial"/>
              </a:rPr>
              <a:t>Zisk po zdanění </a:t>
            </a:r>
            <a:r>
              <a:rPr sz="3200" dirty="0">
                <a:solidFill>
                  <a:srgbClr val="FFFFFF"/>
                </a:solidFill>
                <a:latin typeface="Arial"/>
                <a:cs typeface="Arial"/>
              </a:rPr>
              <a:t>(čistý zisk)</a:t>
            </a:r>
            <a:endParaRPr sz="3200" dirty="0">
              <a:latin typeface="Arial"/>
              <a:cs typeface="Arial"/>
            </a:endParaRPr>
          </a:p>
          <a:p>
            <a:pPr marL="692150" indent="-679450">
              <a:lnSpc>
                <a:spcPct val="100000"/>
              </a:lnSpc>
              <a:spcBef>
                <a:spcPts val="1125"/>
              </a:spcBef>
              <a:buClr>
                <a:srgbClr val="FFFFFF"/>
              </a:buClr>
              <a:buFont typeface="Times New Roman"/>
              <a:buChar char="•"/>
              <a:tabLst>
                <a:tab pos="692785" algn="l"/>
              </a:tabLst>
            </a:pPr>
            <a:r>
              <a:rPr sz="3200" b="1" dirty="0">
                <a:solidFill>
                  <a:srgbClr val="FFFFFF"/>
                </a:solidFill>
                <a:latin typeface="Arial"/>
                <a:cs typeface="Arial"/>
              </a:rPr>
              <a:t>Nerozdělený zisk</a:t>
            </a:r>
            <a:endParaRPr sz="3200" dirty="0">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22401"/>
            <a:ext cx="9102739" cy="1179810"/>
          </a:xfrm>
          <a:prstGeom prst="rect">
            <a:avLst/>
          </a:prstGeom>
        </p:spPr>
        <p:txBody>
          <a:bodyPr vert="horz" wrap="square" lIns="0" tIns="0" rIns="0" bIns="0" rtlCol="0">
            <a:spAutoFit/>
          </a:bodyPr>
          <a:lstStyle/>
          <a:p>
            <a:pPr marL="12700">
              <a:lnSpc>
                <a:spcPts val="4630"/>
              </a:lnSpc>
            </a:pPr>
            <a:r>
              <a:rPr dirty="0"/>
              <a:t>Náklady a základní kategorie</a:t>
            </a:r>
          </a:p>
          <a:p>
            <a:pPr marL="12700">
              <a:lnSpc>
                <a:spcPts val="4590"/>
              </a:lnSpc>
            </a:pPr>
            <a:r>
              <a:rPr dirty="0"/>
              <a:t>ekonomického řízení podniku</a:t>
            </a:r>
          </a:p>
        </p:txBody>
      </p:sp>
      <p:sp>
        <p:nvSpPr>
          <p:cNvPr id="3" name="object 3"/>
          <p:cNvSpPr txBox="1"/>
          <p:nvPr/>
        </p:nvSpPr>
        <p:spPr>
          <a:xfrm>
            <a:off x="490530" y="1821086"/>
            <a:ext cx="8543925" cy="3467424"/>
          </a:xfrm>
          <a:prstGeom prst="rect">
            <a:avLst/>
          </a:prstGeom>
        </p:spPr>
        <p:txBody>
          <a:bodyPr vert="horz" wrap="square" lIns="0" tIns="0" rIns="0" bIns="0" rtlCol="0">
            <a:spAutoFit/>
          </a:bodyPr>
          <a:lstStyle/>
          <a:p>
            <a:pPr marL="12700">
              <a:lnSpc>
                <a:spcPct val="100000"/>
              </a:lnSpc>
            </a:pPr>
            <a:r>
              <a:rPr sz="2400" dirty="0">
                <a:solidFill>
                  <a:srgbClr val="FFFFFF"/>
                </a:solidFill>
                <a:latin typeface="Arial"/>
                <a:cs typeface="Arial"/>
              </a:rPr>
              <a:t>Ekonomická efektivnost</a:t>
            </a:r>
            <a:endParaRPr sz="2400" dirty="0">
              <a:latin typeface="Arial"/>
              <a:cs typeface="Arial"/>
            </a:endParaRPr>
          </a:p>
          <a:p>
            <a:pPr marL="12700" marR="1145540">
              <a:lnSpc>
                <a:spcPct val="141300"/>
              </a:lnSpc>
              <a:spcBef>
                <a:spcPts val="10"/>
              </a:spcBef>
            </a:pPr>
            <a:r>
              <a:rPr sz="2400" dirty="0">
                <a:solidFill>
                  <a:srgbClr val="FFFFFF"/>
                </a:solidFill>
                <a:latin typeface="Arial"/>
                <a:cs typeface="Arial"/>
              </a:rPr>
              <a:t>Vrcholovým kritériem racionality vynaložených nákladů Úroveň vychází ze souměření zisku k celkové úrovni</a:t>
            </a:r>
            <a:endParaRPr sz="2400" dirty="0">
              <a:latin typeface="Arial"/>
              <a:cs typeface="Arial"/>
            </a:endParaRPr>
          </a:p>
          <a:p>
            <a:pPr marL="12700" marR="5080">
              <a:lnSpc>
                <a:spcPct val="93000"/>
              </a:lnSpc>
              <a:spcBef>
                <a:spcPts val="10"/>
              </a:spcBef>
            </a:pPr>
            <a:r>
              <a:rPr sz="2400" dirty="0">
                <a:solidFill>
                  <a:srgbClr val="FFFFFF"/>
                </a:solidFill>
                <a:latin typeface="Arial"/>
                <a:cs typeface="Arial"/>
              </a:rPr>
              <a:t>ekonomických zdrojů (aktiv), které jsou v podniku vázány, nebo k</a:t>
            </a:r>
            <a:r>
              <a:rPr sz="2400" dirty="0">
                <a:solidFill>
                  <a:srgbClr val="FFFFFF"/>
                </a:solidFill>
                <a:latin typeface="Times New Roman"/>
                <a:cs typeface="Times New Roman"/>
              </a:rPr>
              <a:t> </a:t>
            </a:r>
            <a:r>
              <a:rPr sz="2400" dirty="0">
                <a:solidFill>
                  <a:srgbClr val="FFFFFF"/>
                </a:solidFill>
                <a:latin typeface="Arial"/>
                <a:cs typeface="Arial"/>
              </a:rPr>
              <a:t>vymezené části vlastního a cizího kapitálu, který se podílí na tvorbě, ale i čerpání zisku.</a:t>
            </a:r>
            <a:endParaRPr sz="2400" dirty="0">
              <a:latin typeface="Arial"/>
              <a:cs typeface="Arial"/>
            </a:endParaRPr>
          </a:p>
          <a:p>
            <a:pPr marL="12700">
              <a:lnSpc>
                <a:spcPct val="100000"/>
              </a:lnSpc>
              <a:spcBef>
                <a:spcPts val="1200"/>
              </a:spcBef>
            </a:pPr>
            <a:r>
              <a:rPr sz="2400" dirty="0">
                <a:solidFill>
                  <a:srgbClr val="FFFFFF"/>
                </a:solidFill>
                <a:latin typeface="Arial"/>
                <a:cs typeface="Arial"/>
              </a:rPr>
              <a:t>Schopnost podniku zhodnotit zdroje vložené do podnikání.</a:t>
            </a:r>
            <a:endParaRPr sz="2400" dirty="0">
              <a:latin typeface="Arial"/>
              <a:cs typeface="Arial"/>
            </a:endParaRPr>
          </a:p>
          <a:p>
            <a:pPr marL="12700">
              <a:lnSpc>
                <a:spcPts val="2855"/>
              </a:lnSpc>
              <a:spcBef>
                <a:spcPts val="1200"/>
              </a:spcBef>
            </a:pPr>
            <a:r>
              <a:rPr sz="2400" dirty="0">
                <a:solidFill>
                  <a:srgbClr val="FFFFFF"/>
                </a:solidFill>
                <a:latin typeface="Arial"/>
                <a:cs typeface="Arial"/>
              </a:rPr>
              <a:t>Pyramidový rozklad ...</a:t>
            </a:r>
            <a:endParaRPr sz="2400" dirty="0">
              <a:latin typeface="Arial"/>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22401"/>
            <a:ext cx="9102739" cy="1179810"/>
          </a:xfrm>
          <a:prstGeom prst="rect">
            <a:avLst/>
          </a:prstGeom>
        </p:spPr>
        <p:txBody>
          <a:bodyPr vert="horz" wrap="square" lIns="0" tIns="0" rIns="0" bIns="0" rtlCol="0">
            <a:spAutoFit/>
          </a:bodyPr>
          <a:lstStyle/>
          <a:p>
            <a:pPr marL="12700">
              <a:lnSpc>
                <a:spcPts val="4630"/>
              </a:lnSpc>
            </a:pPr>
            <a:r>
              <a:rPr dirty="0"/>
              <a:t>Náklady a základní kategorie</a:t>
            </a:r>
          </a:p>
          <a:p>
            <a:pPr marL="12700">
              <a:lnSpc>
                <a:spcPts val="4590"/>
              </a:lnSpc>
            </a:pPr>
            <a:r>
              <a:rPr dirty="0"/>
              <a:t>ekonomického řízení podniku</a:t>
            </a:r>
          </a:p>
        </p:txBody>
      </p:sp>
      <p:sp>
        <p:nvSpPr>
          <p:cNvPr id="3" name="object 3"/>
          <p:cNvSpPr txBox="1"/>
          <p:nvPr/>
        </p:nvSpPr>
        <p:spPr>
          <a:xfrm>
            <a:off x="595686" y="1821086"/>
            <a:ext cx="8865235" cy="2805896"/>
          </a:xfrm>
          <a:prstGeom prst="rect">
            <a:avLst/>
          </a:prstGeom>
        </p:spPr>
        <p:txBody>
          <a:bodyPr vert="horz" wrap="square" lIns="0" tIns="0" rIns="0" bIns="0" rtlCol="0">
            <a:spAutoFit/>
          </a:bodyPr>
          <a:lstStyle/>
          <a:p>
            <a:pPr marL="330835" indent="-318135">
              <a:lnSpc>
                <a:spcPct val="100000"/>
              </a:lnSpc>
              <a:buClr>
                <a:srgbClr val="FFFFFF"/>
              </a:buClr>
              <a:buSzPct val="43750"/>
              <a:buFont typeface="Wingdings"/>
              <a:buChar char=""/>
              <a:tabLst>
                <a:tab pos="331470" algn="l"/>
              </a:tabLst>
            </a:pPr>
            <a:r>
              <a:rPr sz="2400" dirty="0">
                <a:solidFill>
                  <a:srgbClr val="FFFFFF"/>
                </a:solidFill>
                <a:latin typeface="Arial"/>
                <a:cs typeface="Arial"/>
              </a:rPr>
              <a:t>Náklad, výdaj – výnos, příjem</a:t>
            </a:r>
            <a:endParaRPr sz="2400" dirty="0">
              <a:latin typeface="Arial"/>
              <a:cs typeface="Arial"/>
            </a:endParaRPr>
          </a:p>
          <a:p>
            <a:pPr marL="330835" marR="5080" indent="-318770">
              <a:lnSpc>
                <a:spcPts val="2680"/>
              </a:lnSpc>
              <a:spcBef>
                <a:spcPts val="1455"/>
              </a:spcBef>
              <a:tabLst>
                <a:tab pos="5854065" algn="l"/>
              </a:tabLst>
            </a:pPr>
            <a:r>
              <a:rPr sz="2400" dirty="0">
                <a:solidFill>
                  <a:srgbClr val="FFFFFF"/>
                </a:solidFill>
                <a:latin typeface="Arial"/>
                <a:cs typeface="Arial"/>
              </a:rPr>
              <a:t>Vedle řízení efektivnosti, účinnosti a hospodárnosti je třeba také formulovat a informačně zajistit rozhodovací úlohy, které vycházejí ze souměření příjmů a výdajů	a které jsou zaměřeny na řízení tzv. </a:t>
            </a:r>
            <a:r>
              <a:rPr sz="2400" b="1" dirty="0">
                <a:solidFill>
                  <a:srgbClr val="FFFFFF"/>
                </a:solidFill>
                <a:latin typeface="Arial"/>
                <a:cs typeface="Arial"/>
              </a:rPr>
              <a:t>finanční pozice </a:t>
            </a:r>
            <a:r>
              <a:rPr sz="2400" dirty="0">
                <a:solidFill>
                  <a:srgbClr val="FFFFFF"/>
                </a:solidFill>
                <a:latin typeface="Arial"/>
                <a:cs typeface="Arial"/>
              </a:rPr>
              <a:t>(situace)</a:t>
            </a:r>
            <a:r>
              <a:rPr sz="2400" dirty="0">
                <a:solidFill>
                  <a:srgbClr val="FFFFFF"/>
                </a:solidFill>
                <a:latin typeface="Times New Roman"/>
                <a:cs typeface="Times New Roman"/>
              </a:rPr>
              <a:t> </a:t>
            </a:r>
            <a:r>
              <a:rPr sz="2400" dirty="0">
                <a:solidFill>
                  <a:srgbClr val="FFFFFF"/>
                </a:solidFill>
                <a:latin typeface="Arial"/>
                <a:cs typeface="Arial"/>
              </a:rPr>
              <a:t>podniku.</a:t>
            </a:r>
            <a:endParaRPr sz="2400" dirty="0">
              <a:latin typeface="Arial"/>
              <a:cs typeface="Arial"/>
            </a:endParaRPr>
          </a:p>
          <a:p>
            <a:pPr marL="12700">
              <a:lnSpc>
                <a:spcPts val="2780"/>
              </a:lnSpc>
              <a:spcBef>
                <a:spcPts val="1145"/>
              </a:spcBef>
            </a:pPr>
            <a:r>
              <a:rPr sz="2400" b="1" dirty="0">
                <a:solidFill>
                  <a:srgbClr val="FFFFFF"/>
                </a:solidFill>
                <a:latin typeface="Arial"/>
                <a:cs typeface="Arial"/>
              </a:rPr>
              <a:t>ěízení peněžních toků </a:t>
            </a:r>
            <a:r>
              <a:rPr sz="2400" dirty="0">
                <a:solidFill>
                  <a:srgbClr val="FFFFFF"/>
                </a:solidFill>
                <a:latin typeface="Arial"/>
                <a:cs typeface="Arial"/>
              </a:rPr>
              <a:t>(tzv.</a:t>
            </a:r>
            <a:r>
              <a:rPr sz="2400" dirty="0">
                <a:solidFill>
                  <a:srgbClr val="FFFFFF"/>
                </a:solidFill>
                <a:latin typeface="Times New Roman"/>
                <a:cs typeface="Times New Roman"/>
              </a:rPr>
              <a:t> </a:t>
            </a:r>
            <a:r>
              <a:rPr sz="2400" dirty="0">
                <a:solidFill>
                  <a:srgbClr val="FFFFFF"/>
                </a:solidFill>
                <a:latin typeface="Arial"/>
                <a:cs typeface="Arial"/>
              </a:rPr>
              <a:t>Cash</a:t>
            </a:r>
            <a:r>
              <a:rPr sz="2400" dirty="0">
                <a:solidFill>
                  <a:srgbClr val="FFFFFF"/>
                </a:solidFill>
                <a:latin typeface="Times New Roman"/>
                <a:cs typeface="Times New Roman"/>
              </a:rPr>
              <a:t> </a:t>
            </a:r>
            <a:r>
              <a:rPr sz="2400" dirty="0">
                <a:solidFill>
                  <a:srgbClr val="FFFFFF"/>
                </a:solidFill>
                <a:latin typeface="Arial"/>
                <a:cs typeface="Arial"/>
              </a:rPr>
              <a:t>Flow),</a:t>
            </a:r>
            <a:r>
              <a:rPr sz="2400" dirty="0">
                <a:solidFill>
                  <a:srgbClr val="FFFFFF"/>
                </a:solidFill>
                <a:latin typeface="Times New Roman"/>
                <a:cs typeface="Times New Roman"/>
              </a:rPr>
              <a:t> </a:t>
            </a:r>
            <a:r>
              <a:rPr sz="2400" b="1" dirty="0">
                <a:solidFill>
                  <a:srgbClr val="FFFFFF"/>
                </a:solidFill>
                <a:latin typeface="Arial"/>
                <a:cs typeface="Arial"/>
              </a:rPr>
              <a:t>likvidity</a:t>
            </a:r>
            <a:r>
              <a:rPr sz="2400" b="1" dirty="0">
                <a:solidFill>
                  <a:srgbClr val="FFFFFF"/>
                </a:solidFill>
                <a:latin typeface="Times New Roman"/>
                <a:cs typeface="Times New Roman"/>
              </a:rPr>
              <a:t> </a:t>
            </a:r>
            <a:r>
              <a:rPr sz="2400" dirty="0">
                <a:solidFill>
                  <a:srgbClr val="FFFFFF"/>
                </a:solidFill>
                <a:latin typeface="Arial"/>
                <a:cs typeface="Arial"/>
              </a:rPr>
              <a:t>a</a:t>
            </a:r>
            <a:endParaRPr sz="2400" dirty="0">
              <a:latin typeface="Arial"/>
              <a:cs typeface="Arial"/>
            </a:endParaRPr>
          </a:p>
          <a:p>
            <a:pPr marL="330835">
              <a:lnSpc>
                <a:spcPts val="2755"/>
              </a:lnSpc>
            </a:pPr>
            <a:r>
              <a:rPr sz="2400" b="1" dirty="0">
                <a:solidFill>
                  <a:srgbClr val="FFFFFF"/>
                </a:solidFill>
                <a:latin typeface="Arial"/>
                <a:cs typeface="Arial"/>
              </a:rPr>
              <a:t>solventnosti</a:t>
            </a:r>
            <a:r>
              <a:rPr sz="2400" dirty="0">
                <a:solidFill>
                  <a:srgbClr val="FFFFFF"/>
                </a:solidFill>
                <a:latin typeface="Arial"/>
                <a:cs typeface="Arial"/>
              </a:rPr>
              <a:t>.</a:t>
            </a:r>
            <a:endParaRPr sz="2400" dirty="0">
              <a:latin typeface="Arial"/>
              <a:cs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TotalTime>
  <Words>859</Words>
  <Application>Microsoft Office PowerPoint</Application>
  <PresentationFormat>Vlastní</PresentationFormat>
  <Paragraphs>128</Paragraphs>
  <Slides>17</Slides>
  <Notes>17</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17</vt:i4>
      </vt:variant>
    </vt:vector>
  </HeadingPairs>
  <TitlesOfParts>
    <vt:vector size="22" baseType="lpstr">
      <vt:lpstr>Arial</vt:lpstr>
      <vt:lpstr>Calibri</vt:lpstr>
      <vt:lpstr>Times New Roman</vt:lpstr>
      <vt:lpstr>Wingdings</vt:lpstr>
      <vt:lpstr>Office Theme</vt:lpstr>
      <vt:lpstr>2 - ZÁKLADNÍ POJMY A KRITÉRIA MANAŽERSKÉHO ÚČETNICTVÍ</vt:lpstr>
      <vt:lpstr>Náklady – základní pojem manažerského účetnictví</vt:lpstr>
      <vt:lpstr>Náklady – základní pojem manažerského účetnictví II</vt:lpstr>
      <vt:lpstr>Časová dimenze nákladů manažerského účetnictví</vt:lpstr>
      <vt:lpstr>Náklady a základní kategorie ekonomického řízení podniku</vt:lpstr>
      <vt:lpstr>Náklady a základní kategorie ekonomického řízení podniku</vt:lpstr>
      <vt:lpstr>Zisk – úrovně zisku</vt:lpstr>
      <vt:lpstr>Náklady a základní kategorie ekonomického řízení podniku</vt:lpstr>
      <vt:lpstr>Náklady a základní kategorie ekonomického řízení podniku</vt:lpstr>
      <vt:lpstr>Náklady a základní kategorie ekonomického řízení podniku</vt:lpstr>
      <vt:lpstr>Náklady a základní kategorie ekonomického řízení podniku</vt:lpstr>
      <vt:lpstr>Náklady a základní kategorie ekonomického řízení podniku</vt:lpstr>
      <vt:lpstr>Náklady a základní kategorie ekonomického řízení podniku</vt:lpstr>
      <vt:lpstr>Způsob vyjádření a ocenění nákladů v manažerském účetnictví</vt:lpstr>
      <vt:lpstr>Způsob vyjádření a ocenění nákladů v manažerském účetnictví</vt:lpstr>
      <vt:lpstr>Způsob vyjádření a ocenění nákladů v manažerském účetnictví</vt:lpstr>
      <vt:lpstr>Shrnutí kapitoly 2</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 ZÁKLADNÍ POJMY A KRITÉRIA MANAŽERSKÉHO ÚČETNICTVÍ</dc:title>
  <dc:creator>Online2PDF.com</dc:creator>
  <cp:lastModifiedBy>Menšík Michal</cp:lastModifiedBy>
  <cp:revision>4</cp:revision>
  <dcterms:created xsi:type="dcterms:W3CDTF">2018-02-08T09:14:10Z</dcterms:created>
  <dcterms:modified xsi:type="dcterms:W3CDTF">2018-02-08T11:19:12Z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2018-02-08T00:00:00Z</vt:filetime>
  </property>
  <property fmtid="{D5CDD505-2E9C-101B-9397-08002B2CF9AE}" pid="3" name="LastSaved">
    <vt:filetime>2018-02-08T00:00:00Z</vt:filetime>
  </property>
</Properties>
</file>