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575" r:id="rId4"/>
    <p:sldId id="565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577" r:id="rId21"/>
    <p:sldId id="578" r:id="rId22"/>
    <p:sldId id="580" r:id="rId23"/>
    <p:sldId id="579" r:id="rId24"/>
    <p:sldId id="576" r:id="rId25"/>
  </p:sldIdLst>
  <p:sldSz cx="9144000" cy="6858000" type="screen4x3"/>
  <p:notesSz cx="6797675" cy="9928225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CCFFFF"/>
    <a:srgbClr val="CCFF99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8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8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7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7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1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2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8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16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23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5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86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18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8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7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0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34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51" y="2591177"/>
            <a:ext cx="6718685" cy="2491462"/>
          </a:xfrm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  </a:t>
            </a: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(YMAR</a:t>
            </a: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2. </a:t>
            </a: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přednáška</a:t>
            </a:r>
            <a:b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Marketingový informační systém a CRM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18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ZS </a:t>
            </a:r>
            <a:r>
              <a:rPr lang="cs-CZ" sz="1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2022/2023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4551" y="5688281"/>
            <a:ext cx="4432109" cy="3954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PhDr. Ing</a:t>
            </a:r>
            <a:r>
              <a:rPr lang="cs-CZ" sz="16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Mgr. Renáta Pavlíčková, MBA</a:t>
            </a:r>
            <a:endParaRPr lang="en-US" sz="1600" i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45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500"/>
            <a:ext cx="8229600" cy="817137"/>
          </a:xfrm>
        </p:spPr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Některé typy externích informací</a:t>
            </a:r>
          </a:p>
          <a:p>
            <a:pPr lvl="1"/>
            <a:r>
              <a:rPr lang="cs-CZ" sz="2400" dirty="0"/>
              <a:t>Vývoj hospodářství</a:t>
            </a:r>
          </a:p>
          <a:p>
            <a:pPr lvl="1"/>
            <a:r>
              <a:rPr lang="cs-CZ" sz="2400" dirty="0"/>
              <a:t>Postavení a vývoj odvětví resp. oboru</a:t>
            </a:r>
          </a:p>
          <a:p>
            <a:pPr lvl="1"/>
            <a:r>
              <a:rPr lang="cs-CZ" sz="2400" dirty="0"/>
              <a:t>Postavení a vývoj odběratelských odvětví</a:t>
            </a:r>
          </a:p>
          <a:p>
            <a:pPr lvl="1"/>
            <a:r>
              <a:rPr lang="cs-CZ" sz="2400" dirty="0"/>
              <a:t>Úroveň, struktura a trendy výdajů obyvatelstva</a:t>
            </a:r>
          </a:p>
          <a:p>
            <a:pPr lvl="1"/>
            <a:r>
              <a:rPr lang="cs-CZ" sz="2400" dirty="0"/>
              <a:t>Vývoj exportu a importu v oblasti firmy</a:t>
            </a:r>
          </a:p>
          <a:p>
            <a:pPr lvl="1"/>
            <a:r>
              <a:rPr lang="cs-CZ" sz="2400" dirty="0"/>
              <a:t>Měnové kurzy a očekávaný vývoj</a:t>
            </a:r>
          </a:p>
          <a:p>
            <a:pPr lvl="1"/>
            <a:r>
              <a:rPr lang="cs-CZ" sz="2400" dirty="0"/>
              <a:t>Ochranná opatření v exportních zemích</a:t>
            </a:r>
          </a:p>
          <a:p>
            <a:pPr lvl="1"/>
            <a:r>
              <a:rPr lang="cs-CZ" sz="2400" dirty="0"/>
              <a:t>Nové technologie, výzkum a vývoj</a:t>
            </a:r>
          </a:p>
          <a:p>
            <a:pPr lvl="1"/>
            <a:r>
              <a:rPr lang="cs-CZ" sz="2400" dirty="0"/>
              <a:t>Celkový tržní potenciál odvětví, tržní podíly</a:t>
            </a:r>
          </a:p>
          <a:p>
            <a:pPr lvl="1"/>
            <a:r>
              <a:rPr lang="cs-CZ" sz="2400" dirty="0"/>
              <a:t>Konkurence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Kde hledat </a:t>
            </a:r>
            <a:r>
              <a:rPr lang="sv-SE" dirty="0" smtClean="0"/>
              <a:t>rel</a:t>
            </a:r>
            <a:r>
              <a:rPr lang="cs-CZ" dirty="0" err="1" smtClean="0"/>
              <a:t>evantní</a:t>
            </a:r>
            <a:r>
              <a:rPr lang="cs-CZ" dirty="0" smtClean="0"/>
              <a:t> </a:t>
            </a:r>
            <a:r>
              <a:rPr lang="sv-SE" dirty="0" smtClean="0"/>
              <a:t>externí </a:t>
            </a:r>
            <a:r>
              <a:rPr lang="sv-SE" dirty="0"/>
              <a:t>informace?</a:t>
            </a:r>
            <a:endParaRPr lang="cs-CZ" sz="2000" dirty="0"/>
          </a:p>
          <a:p>
            <a:pPr lvl="1"/>
            <a:r>
              <a:rPr lang="cs-CZ" sz="2000" dirty="0"/>
              <a:t>Statistické publikace</a:t>
            </a:r>
          </a:p>
          <a:p>
            <a:pPr lvl="1"/>
            <a:r>
              <a:rPr lang="cs-CZ" sz="2000" dirty="0"/>
              <a:t>Výzkumné zprávy</a:t>
            </a:r>
          </a:p>
          <a:p>
            <a:pPr lvl="1"/>
            <a:r>
              <a:rPr lang="cs-CZ" sz="2000" dirty="0"/>
              <a:t>Vládní publikace</a:t>
            </a:r>
          </a:p>
          <a:p>
            <a:pPr lvl="1"/>
            <a:r>
              <a:rPr lang="cs-CZ" sz="2000" dirty="0"/>
              <a:t>Odborné časopisy, knihovny</a:t>
            </a:r>
          </a:p>
          <a:p>
            <a:pPr lvl="1"/>
            <a:r>
              <a:rPr lang="cs-CZ" sz="2000" dirty="0"/>
              <a:t>Údaje marketingových organizací (panely domácností </a:t>
            </a:r>
            <a:br>
              <a:rPr lang="cs-CZ" sz="2000" dirty="0"/>
            </a:br>
            <a:r>
              <a:rPr lang="cs-CZ" sz="2000" dirty="0"/>
              <a:t>a prodejen)</a:t>
            </a:r>
          </a:p>
          <a:p>
            <a:pPr lvl="1"/>
            <a:r>
              <a:rPr lang="cs-CZ" sz="2000" dirty="0"/>
              <a:t>Marketingové databáze</a:t>
            </a:r>
          </a:p>
          <a:p>
            <a:pPr lvl="1"/>
            <a:r>
              <a:rPr lang="cs-CZ" sz="2000" dirty="0"/>
              <a:t>Katalogy firem</a:t>
            </a:r>
          </a:p>
          <a:p>
            <a:pPr lvl="1"/>
            <a:r>
              <a:rPr lang="cs-CZ" sz="2000" dirty="0"/>
              <a:t>Česká národní banka (ČNB) www.</a:t>
            </a:r>
            <a:r>
              <a:rPr lang="cs-CZ" sz="2000" dirty="0" err="1"/>
              <a:t>cnb.cz</a:t>
            </a:r>
            <a:endParaRPr lang="cs-CZ" sz="2000" dirty="0"/>
          </a:p>
          <a:p>
            <a:pPr lvl="1"/>
            <a:r>
              <a:rPr lang="cs-CZ" sz="2000" dirty="0"/>
              <a:t>Český statistický úřad www.</a:t>
            </a:r>
            <a:r>
              <a:rPr lang="cs-CZ" sz="2000" dirty="0" err="1"/>
              <a:t>czso.cz</a:t>
            </a:r>
            <a:endParaRPr lang="cs-CZ" sz="2000" dirty="0"/>
          </a:p>
          <a:p>
            <a:pPr lvl="1"/>
            <a:r>
              <a:rPr lang="cs-CZ" sz="2000" dirty="0"/>
              <a:t>Ministerstvo financí České </a:t>
            </a:r>
            <a:r>
              <a:rPr lang="cs-CZ" sz="2000" dirty="0" smtClean="0"/>
              <a:t>republiky </a:t>
            </a:r>
            <a:r>
              <a:rPr lang="cs-CZ" sz="2000" dirty="0"/>
              <a:t>www.mfcr.cz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3. Marketingový výzkumný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Marketingový výzkum</a:t>
            </a:r>
            <a:r>
              <a:rPr lang="cs-CZ" dirty="0"/>
              <a:t> zaměřený na specifické problémy a příležitosti firmy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4. Marketingový systém na podporu rozhodování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Snaha využít statistické nástroje, modely, optimalizační postupy pro podporu rozhodnutí</a:t>
            </a:r>
          </a:p>
          <a:p>
            <a:endParaRPr lang="cs-CZ" sz="1800" dirty="0"/>
          </a:p>
          <a:p>
            <a:r>
              <a:rPr lang="cs-CZ" sz="2800" dirty="0"/>
              <a:t>Některé nástroje a prostředky:</a:t>
            </a:r>
          </a:p>
          <a:p>
            <a:pPr lvl="1"/>
            <a:r>
              <a:rPr lang="cs-CZ" sz="2400" dirty="0"/>
              <a:t>Vícenásobná regresní analýza</a:t>
            </a:r>
          </a:p>
          <a:p>
            <a:pPr lvl="1"/>
            <a:r>
              <a:rPr lang="cs-CZ" sz="2400" dirty="0"/>
              <a:t>Faktorová analýza</a:t>
            </a:r>
          </a:p>
          <a:p>
            <a:pPr lvl="1"/>
            <a:r>
              <a:rPr lang="cs-CZ" sz="2400" dirty="0"/>
              <a:t>Shluková analýza</a:t>
            </a:r>
          </a:p>
          <a:p>
            <a:pPr lvl="1"/>
            <a:r>
              <a:rPr lang="cs-CZ" sz="2400" dirty="0"/>
              <a:t>Modely testování nových výrobků</a:t>
            </a:r>
          </a:p>
          <a:p>
            <a:pPr lvl="1"/>
            <a:r>
              <a:rPr lang="cs-CZ" sz="2400" dirty="0"/>
              <a:t>Modely prodejní odezvy</a:t>
            </a:r>
          </a:p>
          <a:p>
            <a:pPr lvl="1"/>
            <a:r>
              <a:rPr lang="cs-CZ" sz="2400" dirty="0"/>
              <a:t>Teorie her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Zpracování získaných informací</a:t>
            </a:r>
          </a:p>
        </p:txBody>
      </p:sp>
      <p:pic>
        <p:nvPicPr>
          <p:cNvPr id="4" name="Zástupný symbol pro obsah 3" descr="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941" y="1495325"/>
            <a:ext cx="8210117" cy="452596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3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(ERP)</a:t>
            </a:r>
          </a:p>
          <a:p>
            <a:pPr lvl="1"/>
            <a:r>
              <a:rPr lang="cs-CZ" dirty="0"/>
              <a:t>je informační systém, který integruje a automatizuje velké množství procesů souvisejících s produkčními činnostmi podniku.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Altus</a:t>
            </a:r>
            <a:r>
              <a:rPr lang="cs-CZ" sz="1600" dirty="0"/>
              <a:t> VARIO</a:t>
            </a:r>
          </a:p>
          <a:p>
            <a:r>
              <a:rPr lang="cs-CZ" sz="1600" dirty="0"/>
              <a:t>Byznys</a:t>
            </a:r>
          </a:p>
          <a:p>
            <a:r>
              <a:rPr lang="cs-CZ" sz="1600" dirty="0" err="1"/>
              <a:t>Orashei</a:t>
            </a:r>
            <a:endParaRPr lang="cs-CZ" sz="1600" dirty="0"/>
          </a:p>
          <a:p>
            <a:r>
              <a:rPr lang="cs-CZ" sz="1600" dirty="0"/>
              <a:t>DIALOG 3000S</a:t>
            </a:r>
          </a:p>
          <a:p>
            <a:r>
              <a:rPr lang="cs-CZ" sz="1600" dirty="0"/>
              <a:t>ERP systém ABRA G4</a:t>
            </a:r>
          </a:p>
          <a:p>
            <a:r>
              <a:rPr lang="cs-CZ" sz="1600" dirty="0"/>
              <a:t>MS Dynamics NAV</a:t>
            </a:r>
          </a:p>
          <a:p>
            <a:r>
              <a:rPr lang="cs-CZ" sz="1600" dirty="0"/>
              <a:t>HELIOS</a:t>
            </a:r>
          </a:p>
          <a:p>
            <a:r>
              <a:rPr lang="cs-CZ" sz="1600" dirty="0"/>
              <a:t>IMES</a:t>
            </a:r>
          </a:p>
          <a:p>
            <a:r>
              <a:rPr lang="cs-CZ" sz="1600" dirty="0"/>
              <a:t>Integrovaný Ekonomický Systém - IES</a:t>
            </a:r>
          </a:p>
          <a:p>
            <a:r>
              <a:rPr lang="cs-CZ" sz="1600" dirty="0"/>
              <a:t>IS COMPEKON</a:t>
            </a:r>
          </a:p>
          <a:p>
            <a:r>
              <a:rPr lang="cs-CZ" sz="1600" dirty="0"/>
              <a:t>ABRA G3</a:t>
            </a:r>
          </a:p>
          <a:p>
            <a:r>
              <a:rPr lang="cs-CZ" sz="1600" dirty="0"/>
              <a:t>SYSEL</a:t>
            </a:r>
          </a:p>
          <a:p>
            <a:r>
              <a:rPr lang="cs-CZ" sz="1600" dirty="0"/>
              <a:t>WAK INTRA</a:t>
            </a:r>
          </a:p>
          <a:p>
            <a:r>
              <a:rPr lang="cs-CZ" sz="1600" dirty="0" err="1"/>
              <a:t>WinStrom</a:t>
            </a:r>
            <a:r>
              <a:rPr lang="cs-CZ" sz="1600" dirty="0"/>
              <a:t> SQL</a:t>
            </a:r>
          </a:p>
          <a:p>
            <a:r>
              <a:rPr lang="cs-CZ" sz="1600" dirty="0"/>
              <a:t>a mnoho dalších…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je MIS důležitý?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 smtClean="0"/>
              <a:t>Účelné </a:t>
            </a:r>
            <a:r>
              <a:rPr lang="cs-CZ" sz="2000" dirty="0"/>
              <a:t>a aktuální informace jsou </a:t>
            </a:r>
            <a:r>
              <a:rPr lang="cs-CZ" sz="2000" dirty="0" smtClean="0"/>
              <a:t>předpokladem </a:t>
            </a:r>
            <a:r>
              <a:rPr lang="cs-CZ" sz="2000" dirty="0"/>
              <a:t>úspěšného </a:t>
            </a:r>
            <a:r>
              <a:rPr lang="cs-CZ" sz="2000" dirty="0" smtClean="0"/>
              <a:t>řízení.</a:t>
            </a:r>
            <a:endParaRPr lang="cs-CZ" sz="2000" dirty="0"/>
          </a:p>
          <a:p>
            <a:pPr algn="just">
              <a:lnSpc>
                <a:spcPct val="150000"/>
              </a:lnSpc>
            </a:pPr>
            <a:r>
              <a:rPr lang="cs-CZ" sz="2000" dirty="0" smtClean="0"/>
              <a:t>Bez </a:t>
            </a:r>
            <a:r>
              <a:rPr lang="cs-CZ" sz="2000" dirty="0"/>
              <a:t>informací je marketing slepý!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 – </a:t>
            </a:r>
            <a:r>
              <a:rPr 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Řízení vztahů se zákazníky. </a:t>
            </a:r>
            <a:endParaRPr lang="cs-CZ" sz="2400" dirty="0" smtClean="0"/>
          </a:p>
          <a:p>
            <a:r>
              <a:rPr lang="cs-CZ" sz="2400" dirty="0" smtClean="0"/>
              <a:t>Její </a:t>
            </a:r>
            <a:r>
              <a:rPr lang="cs-CZ" sz="2400" dirty="0"/>
              <a:t>základní filozofií je získávat a udržovat </a:t>
            </a:r>
            <a:r>
              <a:rPr lang="cs-CZ" sz="2400" dirty="0" smtClean="0"/>
              <a:t>co nejlepší a</a:t>
            </a:r>
            <a:r>
              <a:rPr lang="cs-CZ" sz="2400" dirty="0"/>
              <a:t> nejhodnotnější vztahy se zákazníky. </a:t>
            </a:r>
            <a:endParaRPr lang="cs-CZ" sz="2400" dirty="0" smtClean="0"/>
          </a:p>
          <a:p>
            <a:r>
              <a:rPr lang="cs-CZ" sz="2400" dirty="0" smtClean="0"/>
              <a:t>Snaží </a:t>
            </a:r>
            <a:r>
              <a:rPr lang="cs-CZ" sz="2400" dirty="0"/>
              <a:t>se o přístup, který co možná nejvíce respektuje zákazníka, cílem je vytvořit pevný, na důvěře založený vztah, které vytvářejí pro obě dvě strany vysokou hodnotu. </a:t>
            </a:r>
            <a:endParaRPr lang="cs-CZ" sz="2400" dirty="0" smtClean="0"/>
          </a:p>
          <a:p>
            <a:r>
              <a:rPr lang="cs-CZ" sz="2400" dirty="0" smtClean="0"/>
              <a:t>Důvodem </a:t>
            </a:r>
            <a:r>
              <a:rPr lang="cs-CZ" sz="2400" dirty="0"/>
              <a:t>pro řízení vztahů se zákazníky a generování výnosů z něho je levnější než získávání zákazníků nových.</a:t>
            </a:r>
          </a:p>
          <a:p>
            <a:r>
              <a:rPr lang="cs-CZ" sz="2400" dirty="0"/>
              <a:t>CRM vyžaduje zákaznicky orientovanou podnikatelskou kulturu pro podporu efektivních marketingových, obchodních a servisních procesů.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229600" cy="545912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2749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Někteří dodavatelé též používají tyto </a:t>
            </a:r>
            <a:r>
              <a:rPr lang="cs-CZ" sz="2400" b="1" dirty="0"/>
              <a:t>definice </a:t>
            </a:r>
            <a:r>
              <a:rPr lang="cs-CZ" sz="2400" b="1" dirty="0" smtClean="0"/>
              <a:t>CRM</a:t>
            </a:r>
            <a:r>
              <a:rPr lang="cs-CZ" sz="2400" dirty="0" smtClean="0"/>
              <a:t>: 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systémy podporující řízení celého cyklu kontaktu se zákazníkem,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systémy podporující efektivní koordinaci vazeb na zákazníka,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systémy pro správu obchodních případů a klientů,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systémy podporující péči o zákazníka.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(37)	Marketingový výzkum, jeho podstata a formy. Proces, příprava a realizace marketingového výzkumu. Marketingový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4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229600" cy="545912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60310"/>
            <a:ext cx="8427494" cy="4665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Každá </a:t>
            </a:r>
            <a:r>
              <a:rPr lang="cs-CZ" sz="2400" dirty="0"/>
              <a:t>společnost se zabývá těmito problémy: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udržení </a:t>
            </a:r>
            <a:r>
              <a:rPr lang="cs-CZ" sz="2400" dirty="0"/>
              <a:t>stávajících </a:t>
            </a:r>
            <a:r>
              <a:rPr lang="cs-CZ" sz="2400" dirty="0" smtClean="0"/>
              <a:t>zákazníků,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porozumění zákazníkům,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schopnost </a:t>
            </a:r>
            <a:r>
              <a:rPr lang="cs-CZ" sz="2400" dirty="0"/>
              <a:t>jim </a:t>
            </a:r>
            <a:r>
              <a:rPr lang="cs-CZ" sz="2400" dirty="0" smtClean="0"/>
              <a:t>naslouchat,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identifikace </a:t>
            </a:r>
            <a:r>
              <a:rPr lang="cs-CZ" sz="2400" dirty="0"/>
              <a:t>klíčových </a:t>
            </a:r>
            <a:r>
              <a:rPr lang="cs-CZ" sz="2400" dirty="0" smtClean="0"/>
              <a:t>procesů,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zvyšování </a:t>
            </a:r>
            <a:r>
              <a:rPr lang="cs-CZ" sz="2400" dirty="0"/>
              <a:t>spokojenosti zákazníků při zlepšování klíčových </a:t>
            </a:r>
            <a:r>
              <a:rPr lang="cs-CZ" sz="2400" dirty="0" smtClean="0"/>
              <a:t>procesů,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tvorba marketingové strategie </a:t>
            </a:r>
            <a:r>
              <a:rPr lang="cs-CZ" sz="2400" dirty="0"/>
              <a:t>k udržení stávajících </a:t>
            </a:r>
            <a:r>
              <a:rPr lang="cs-CZ" sz="2400" dirty="0" smtClean="0"/>
              <a:t>zákazníků </a:t>
            </a:r>
            <a:r>
              <a:rPr lang="cs-CZ" sz="2400" dirty="0"/>
              <a:t>a získání zákazníků </a:t>
            </a:r>
            <a:r>
              <a:rPr lang="cs-CZ" sz="2400" dirty="0" smtClean="0"/>
              <a:t>nových,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schopnost </a:t>
            </a:r>
            <a:r>
              <a:rPr lang="cs-CZ" sz="2400" dirty="0"/>
              <a:t>oslovit nové </a:t>
            </a:r>
            <a:r>
              <a:rPr lang="cs-CZ" sz="2400" dirty="0" smtClean="0"/>
              <a:t>zákazníky.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6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655093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43856"/>
            <a:ext cx="7045657" cy="45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3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/>
          </a:bodyPr>
          <a:lstStyle/>
          <a:p>
            <a:r>
              <a:rPr lang="cs-CZ" sz="4000" dirty="0"/>
              <a:t>Marketingový informační systém</a:t>
            </a:r>
          </a:p>
        </p:txBody>
      </p:sp>
    </p:spTree>
    <p:extLst>
      <p:ext uri="{BB962C8B-B14F-4D97-AF65-F5344CB8AC3E}">
        <p14:creationId xmlns:p14="http://schemas.microsoft.com/office/powerpoint/2010/main" val="108103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/>
          <a:lstStyle/>
          <a:p>
            <a:r>
              <a:rPr lang="cs-CZ" sz="3200" dirty="0"/>
              <a:t>Marketingový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3 základní pojmy: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Marketing</a:t>
            </a:r>
            <a:endParaRPr lang="cs-CZ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Informace</a:t>
            </a:r>
            <a:endParaRPr lang="cs-CZ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Systém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a cíle MIS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Výchozí stav: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informační společnost</a:t>
            </a:r>
            <a:r>
              <a:rPr lang="cs-CZ" dirty="0"/>
              <a:t>“</a:t>
            </a:r>
          </a:p>
          <a:p>
            <a:pPr lvl="1"/>
            <a:endParaRPr lang="cs-CZ" dirty="0"/>
          </a:p>
          <a:p>
            <a:r>
              <a:rPr lang="cs-CZ" dirty="0"/>
              <a:t>Definice:</a:t>
            </a:r>
          </a:p>
          <a:p>
            <a:pPr lvl="1"/>
            <a:r>
              <a:rPr lang="cs-CZ" i="1" dirty="0"/>
              <a:t>Marketingový informační systém (MIS) </a:t>
            </a:r>
            <a:r>
              <a:rPr lang="cs-CZ" dirty="0"/>
              <a:t>= informační systém, který umožňuje </a:t>
            </a:r>
            <a:r>
              <a:rPr lang="cs-CZ" b="1" dirty="0"/>
              <a:t>získávat</a:t>
            </a:r>
            <a:r>
              <a:rPr lang="cs-CZ" dirty="0"/>
              <a:t>, </a:t>
            </a:r>
            <a:r>
              <a:rPr lang="cs-CZ" b="1" dirty="0"/>
              <a:t>třídit</a:t>
            </a:r>
            <a:r>
              <a:rPr lang="cs-CZ" dirty="0"/>
              <a:t>, </a:t>
            </a:r>
            <a:r>
              <a:rPr lang="cs-CZ" b="1" dirty="0"/>
              <a:t>analyzovat</a:t>
            </a:r>
            <a:r>
              <a:rPr lang="cs-CZ" dirty="0"/>
              <a:t>, </a:t>
            </a:r>
            <a:r>
              <a:rPr lang="cs-CZ" b="1" dirty="0"/>
              <a:t>vyhodnocovat</a:t>
            </a:r>
            <a:r>
              <a:rPr lang="cs-CZ" dirty="0"/>
              <a:t>, </a:t>
            </a:r>
            <a:r>
              <a:rPr lang="cs-CZ" b="1" dirty="0"/>
              <a:t>uchovávat </a:t>
            </a:r>
            <a:r>
              <a:rPr lang="cs-CZ" dirty="0"/>
              <a:t>a </a:t>
            </a:r>
            <a:r>
              <a:rPr lang="cs-CZ" b="1" dirty="0"/>
              <a:t>poskytovat</a:t>
            </a:r>
            <a:r>
              <a:rPr lang="cs-CZ" dirty="0"/>
              <a:t> potřebné </a:t>
            </a:r>
            <a:r>
              <a:rPr lang="cs-CZ" b="1" dirty="0"/>
              <a:t>informace</a:t>
            </a:r>
            <a:r>
              <a:rPr lang="cs-CZ" dirty="0"/>
              <a:t> pro </a:t>
            </a:r>
            <a:r>
              <a:rPr lang="cs-CZ" b="1" dirty="0"/>
              <a:t>rozhodování managementu.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4148"/>
            <a:ext cx="8229600" cy="803489"/>
          </a:xfrm>
        </p:spPr>
        <p:txBody>
          <a:bodyPr/>
          <a:lstStyle/>
          <a:p>
            <a:r>
              <a:rPr lang="cs-CZ" dirty="0"/>
              <a:t>Složky MIS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Využití:</a:t>
            </a:r>
          </a:p>
          <a:p>
            <a:pPr lvl="1"/>
            <a:r>
              <a:rPr lang="cs-CZ" i="1" dirty="0"/>
              <a:t>Marketingové orientovaná organizace</a:t>
            </a:r>
          </a:p>
          <a:p>
            <a:pPr lvl="1"/>
            <a:endParaRPr lang="cs-CZ" sz="1200" i="1" dirty="0"/>
          </a:p>
          <a:p>
            <a:r>
              <a:rPr lang="cs-CZ" dirty="0"/>
              <a:t>Složky MIS: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Podnikový (vnitřní) informační systém (PIS)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zpravodajský systém (MZS)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výzkumný systém (MVS)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Marketingový systém na podporu rozhodování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MIS</a:t>
            </a:r>
          </a:p>
        </p:txBody>
      </p:sp>
      <p:pic>
        <p:nvPicPr>
          <p:cNvPr id="4" name="Zástupný symbol pro obsah 3" descr="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411002" cy="529019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1. Podnikový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Základní informace o zákaznících (velikost, poloha, velikost </a:t>
            </a:r>
            <a:br>
              <a:rPr lang="cs-CZ" sz="2200" dirty="0"/>
            </a:br>
            <a:r>
              <a:rPr lang="cs-CZ" sz="2200" dirty="0"/>
              <a:t>a struktura nákupu, nároky na kvalitu, platební schopnost</a:t>
            </a:r>
          </a:p>
          <a:p>
            <a:r>
              <a:rPr lang="cs-CZ" sz="2200" dirty="0"/>
              <a:t>Struktura prodeje</a:t>
            </a:r>
          </a:p>
          <a:p>
            <a:r>
              <a:rPr lang="cs-CZ" sz="2200" dirty="0"/>
              <a:t>Objednávky, prodeje, ceny, pohledávky, dluhy</a:t>
            </a:r>
          </a:p>
          <a:p>
            <a:r>
              <a:rPr lang="cs-CZ" sz="2200" dirty="0"/>
              <a:t>Náklady na výrobky v členění fixní, variabilní, přímé, nepřímé, dynamické kalkulace</a:t>
            </a:r>
          </a:p>
          <a:p>
            <a:r>
              <a:rPr lang="cs-CZ" sz="2200" dirty="0"/>
              <a:t>Náklady na marketing</a:t>
            </a:r>
          </a:p>
          <a:p>
            <a:r>
              <a:rPr lang="cs-CZ" sz="2200" dirty="0"/>
              <a:t>Výsledky reklamy a podpory prodeje</a:t>
            </a:r>
          </a:p>
          <a:p>
            <a:r>
              <a:rPr lang="cs-CZ" sz="2200" dirty="0"/>
              <a:t>Náklady na prodej</a:t>
            </a:r>
          </a:p>
          <a:p>
            <a:r>
              <a:rPr lang="cs-CZ" sz="2200" dirty="0"/>
              <a:t>Reklamace</a:t>
            </a:r>
          </a:p>
          <a:p>
            <a:r>
              <a:rPr lang="cs-CZ" sz="2200" dirty="0"/>
              <a:t>Zprávy z jednání se zákazníky, partnery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Informace o vývoji v okolí (</a:t>
            </a:r>
            <a:r>
              <a:rPr lang="cs-CZ" sz="3000" i="1" dirty="0"/>
              <a:t>externí informace</a:t>
            </a:r>
            <a:r>
              <a:rPr lang="cs-CZ" sz="3000" dirty="0"/>
              <a:t>)</a:t>
            </a:r>
          </a:p>
          <a:p>
            <a:pPr lvl="1"/>
            <a:r>
              <a:rPr lang="cs-CZ" sz="2600" dirty="0"/>
              <a:t>Konkurence</a:t>
            </a:r>
          </a:p>
          <a:p>
            <a:pPr lvl="1"/>
            <a:r>
              <a:rPr lang="cs-CZ" sz="2600" dirty="0"/>
              <a:t>Zákazníci</a:t>
            </a:r>
          </a:p>
          <a:p>
            <a:pPr lvl="1"/>
            <a:r>
              <a:rPr lang="cs-CZ" sz="2600" dirty="0"/>
              <a:t>Distribuční cesty</a:t>
            </a:r>
          </a:p>
          <a:p>
            <a:pPr lvl="1"/>
            <a:r>
              <a:rPr lang="cs-CZ" sz="2600" dirty="0"/>
              <a:t>Hospodářského - legislativní prostředí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8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506</Words>
  <Application>Microsoft Office PowerPoint</Application>
  <PresentationFormat>Předvádění na obrazovce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MARKETING  (YMAR)  2. přednáška Téma: Marketingový informační systém a CRM   ZS 2022/2023 </vt:lpstr>
      <vt:lpstr>MARKETING</vt:lpstr>
      <vt:lpstr>Marketingový informační systém</vt:lpstr>
      <vt:lpstr>Marketingový informační systém</vt:lpstr>
      <vt:lpstr>Pojem a cíle MIS</vt:lpstr>
      <vt:lpstr>Složky MIS</vt:lpstr>
      <vt:lpstr>Struktura MIS</vt:lpstr>
      <vt:lpstr>1. Podnikový informační systém</vt:lpstr>
      <vt:lpstr>2. Marketingový zpravodajský systém</vt:lpstr>
      <vt:lpstr>2. Marketingový zpravodajský systém</vt:lpstr>
      <vt:lpstr>2. Marketingový zpravodajský systém</vt:lpstr>
      <vt:lpstr>3. Marketingový výzkumný systém</vt:lpstr>
      <vt:lpstr>4. Marketingový systém na podporu rozhodování</vt:lpstr>
      <vt:lpstr>Zpracování získaných informací</vt:lpstr>
      <vt:lpstr>Počítačový software</vt:lpstr>
      <vt:lpstr>Počítačový software</vt:lpstr>
      <vt:lpstr>Proč je MIS důležitý?</vt:lpstr>
      <vt:lpstr>CRM – Customer Relationship Management</vt:lpstr>
      <vt:lpstr>CRM</vt:lpstr>
      <vt:lpstr>CRM</vt:lpstr>
      <vt:lpstr>CRM</vt:lpstr>
      <vt:lpstr>Děkuji vám za pozornost a těším se na příště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88</cp:revision>
  <cp:lastPrinted>2022-04-05T10:39:19Z</cp:lastPrinted>
  <dcterms:created xsi:type="dcterms:W3CDTF">2012-07-19T22:32:54Z</dcterms:created>
  <dcterms:modified xsi:type="dcterms:W3CDTF">2022-11-11T08:12:47Z</dcterms:modified>
</cp:coreProperties>
</file>