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4" r:id="rId2"/>
    <p:sldMasterId id="2147483780" r:id="rId3"/>
    <p:sldMasterId id="2147483804" r:id="rId4"/>
  </p:sldMasterIdLst>
  <p:notesMasterIdLst>
    <p:notesMasterId r:id="rId31"/>
  </p:notesMasterIdLst>
  <p:sldIdLst>
    <p:sldId id="346" r:id="rId5"/>
    <p:sldId id="359" r:id="rId6"/>
    <p:sldId id="377" r:id="rId7"/>
    <p:sldId id="365" r:id="rId8"/>
    <p:sldId id="394" r:id="rId9"/>
    <p:sldId id="398" r:id="rId10"/>
    <p:sldId id="369" r:id="rId11"/>
    <p:sldId id="395" r:id="rId12"/>
    <p:sldId id="379" r:id="rId13"/>
    <p:sldId id="366" r:id="rId14"/>
    <p:sldId id="397" r:id="rId15"/>
    <p:sldId id="368" r:id="rId16"/>
    <p:sldId id="367" r:id="rId17"/>
    <p:sldId id="363" r:id="rId18"/>
    <p:sldId id="362" r:id="rId19"/>
    <p:sldId id="381" r:id="rId20"/>
    <p:sldId id="385" r:id="rId21"/>
    <p:sldId id="384" r:id="rId22"/>
    <p:sldId id="383" r:id="rId23"/>
    <p:sldId id="382" r:id="rId24"/>
    <p:sldId id="387" r:id="rId25"/>
    <p:sldId id="396" r:id="rId26"/>
    <p:sldId id="399" r:id="rId27"/>
    <p:sldId id="361" r:id="rId28"/>
    <p:sldId id="392" r:id="rId29"/>
    <p:sldId id="38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91EA"/>
    <a:srgbClr val="FF0000"/>
    <a:srgbClr val="00B41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8" autoAdjust="0"/>
    <p:restoredTop sz="94660"/>
  </p:normalViewPr>
  <p:slideViewPr>
    <p:cSldViewPr>
      <p:cViewPr>
        <p:scale>
          <a:sx n="60" d="100"/>
          <a:sy n="60" d="100"/>
        </p:scale>
        <p:origin x="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146133-C2C6-42E5-9F03-188AA2A4A162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11/11/2022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61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11/11/2022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94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11/11/2022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53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11/11/2022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726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11/11/2022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751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11/11/2022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338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11/11/2022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856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11/11/2022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21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11/11/2022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71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11/11/2022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90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11/11/2022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7956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11/11/2022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61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11/11/2022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94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11/11/2022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536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11/11/2022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7267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11/11/2022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7510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11/11/2022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3383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11/11/2022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85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11/11/2022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219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11/11/2022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716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11/11/2022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900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11/11/2022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7956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11/11/2022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886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11/11/2022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603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11/11/2022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0264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11/11/2022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7678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11/11/2022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5685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11/11/2022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07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11/11/2022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592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11/11/2022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462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11/11/2022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1128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11/11/2022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7814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11/11/2022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415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11/11/2022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25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11/11/2022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25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11/11/2022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24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52400" y="609600"/>
            <a:ext cx="5638800" cy="704850"/>
          </a:xfrm>
          <a:effectLst>
            <a:outerShdw dist="17961" dir="2700000" sx="1000" sy="1000" algn="ctr" rotWithShape="0">
              <a:schemeClr val="bg2"/>
            </a:outerShdw>
          </a:effectLst>
        </p:spPr>
        <p:txBody>
          <a:bodyPr>
            <a:normAutofit/>
          </a:bodyPr>
          <a:lstStyle/>
          <a:p>
            <a:pPr algn="l">
              <a:defRPr/>
            </a:pPr>
            <a:r>
              <a:rPr lang="cs-CZ" sz="3200" b="1" dirty="0" smtClean="0"/>
              <a:t>MARKETING</a:t>
            </a:r>
            <a:endParaRPr lang="en-US" sz="3200" b="1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600200"/>
            <a:ext cx="4953000" cy="685800"/>
          </a:xfrm>
          <a:effectLst>
            <a:outerShdw dist="17961" dir="2700000" sx="1000" sy="1000" algn="ctr" rotWithShape="0">
              <a:schemeClr val="bg2"/>
            </a:outerShdw>
          </a:effectLst>
        </p:spPr>
        <p:txBody>
          <a:bodyPr>
            <a:normAutofit/>
          </a:bodyPr>
          <a:lstStyle/>
          <a:p>
            <a:pPr algn="l">
              <a:defRPr/>
            </a:pPr>
            <a:r>
              <a:rPr lang="cs-CZ" sz="3000" b="1" dirty="0" smtClean="0">
                <a:solidFill>
                  <a:schemeClr val="tx1"/>
                </a:solidFill>
              </a:rPr>
              <a:t>Nákupní rozhodovací proces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304800" y="6019800"/>
            <a:ext cx="2514600" cy="533400"/>
          </a:xfrm>
          <a:prstGeom prst="rect">
            <a:avLst/>
          </a:prstGeom>
          <a:effectLst>
            <a:outerShdw dist="17961" dir="2700000" sx="1000" sy="1000" algn="ctr" rotWithShape="0">
              <a:schemeClr val="bg2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400" i="1" dirty="0" smtClean="0"/>
              <a:t>Renáta Pavlíčková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cs-CZ" sz="2000" dirty="0" smtClean="0">
                <a:solidFill>
                  <a:srgbClr val="262626"/>
                </a:solidFill>
                <a:ea typeface="굴림" pitchFamily="34" charset="-127"/>
              </a:rPr>
              <a:t>Členění dle zainteresovanosti spotřebitele:</a:t>
            </a:r>
            <a:endParaRPr lang="cs-CZ" sz="2000" dirty="0">
              <a:solidFill>
                <a:srgbClr val="000000"/>
              </a:solidFill>
            </a:endParaRP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cs-CZ" sz="2000" dirty="0" smtClean="0">
                <a:solidFill>
                  <a:srgbClr val="000000"/>
                </a:solidFill>
              </a:rPr>
              <a:t>zvykové,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cs-CZ" sz="2000" dirty="0" smtClean="0">
                <a:solidFill>
                  <a:srgbClr val="000000"/>
                </a:solidFill>
              </a:rPr>
              <a:t>komplexní,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cs-CZ" sz="2000" dirty="0" smtClean="0">
                <a:solidFill>
                  <a:srgbClr val="000000"/>
                </a:solidFill>
              </a:rPr>
              <a:t>variantní, 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cs-CZ" sz="2000" dirty="0" smtClean="0">
                <a:solidFill>
                  <a:srgbClr val="000000"/>
                </a:solidFill>
              </a:rPr>
              <a:t>disonančně-redukční.</a:t>
            </a:r>
            <a:endParaRPr lang="cs-CZ" sz="2000" dirty="0">
              <a:solidFill>
                <a:srgbClr val="000000"/>
              </a:solidFill>
            </a:endParaRPr>
          </a:p>
          <a:p>
            <a:pPr algn="just">
              <a:lnSpc>
                <a:spcPct val="160000"/>
              </a:lnSpc>
            </a:pPr>
            <a:endParaRPr lang="en-US" altLang="ko-KR" sz="2000" dirty="0" smtClean="0">
              <a:solidFill>
                <a:srgbClr val="262626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Typy nákupního chování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533" y="2438400"/>
            <a:ext cx="3928281" cy="2631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63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en-US" altLang="ko-KR" sz="1800" dirty="0" smtClean="0">
              <a:solidFill>
                <a:srgbClr val="262626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Typy nákupního chování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864" y="2711667"/>
            <a:ext cx="5242272" cy="3841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04800" y="3233410"/>
            <a:ext cx="15108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57200"/>
            <a:r>
              <a:rPr lang="cs-CZ" sz="1400" kern="0" dirty="0" smtClean="0">
                <a:solidFill>
                  <a:srgbClr val="000000"/>
                </a:solidFill>
              </a:rPr>
              <a:t>Významné rozdíly </a:t>
            </a:r>
            <a:br>
              <a:rPr lang="cs-CZ" sz="1400" kern="0" dirty="0" smtClean="0">
                <a:solidFill>
                  <a:srgbClr val="000000"/>
                </a:solidFill>
              </a:rPr>
            </a:br>
            <a:r>
              <a:rPr lang="cs-CZ" sz="1400" kern="0" dirty="0" smtClean="0">
                <a:solidFill>
                  <a:srgbClr val="000000"/>
                </a:solidFill>
              </a:rPr>
              <a:t>mezi značkami</a:t>
            </a:r>
            <a:endParaRPr lang="en-US" sz="1400" kern="0" dirty="0" smtClean="0">
              <a:solidFill>
                <a:srgbClr val="000000"/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04800" y="5105400"/>
            <a:ext cx="14845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57200"/>
            <a:r>
              <a:rPr lang="cs-CZ" sz="1400" kern="0" dirty="0" smtClean="0">
                <a:solidFill>
                  <a:srgbClr val="000000"/>
                </a:solidFill>
              </a:rPr>
              <a:t>Minimální rozdíly </a:t>
            </a:r>
            <a:br>
              <a:rPr lang="cs-CZ" sz="1400" kern="0" dirty="0" smtClean="0">
                <a:solidFill>
                  <a:srgbClr val="000000"/>
                </a:solidFill>
              </a:rPr>
            </a:br>
            <a:r>
              <a:rPr lang="cs-CZ" sz="1400" kern="0" dirty="0" smtClean="0">
                <a:solidFill>
                  <a:srgbClr val="000000"/>
                </a:solidFill>
              </a:rPr>
              <a:t>mezi značkami</a:t>
            </a:r>
            <a:endParaRPr lang="en-US" sz="1400" kern="0" dirty="0" smtClean="0">
              <a:solidFill>
                <a:srgbClr val="000000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438400" y="1975890"/>
            <a:ext cx="153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57200"/>
            <a:r>
              <a:rPr lang="cs-CZ" sz="1400" kern="0" dirty="0" smtClean="0">
                <a:solidFill>
                  <a:srgbClr val="000000"/>
                </a:solidFill>
              </a:rPr>
              <a:t>Vysoká </a:t>
            </a:r>
            <a:br>
              <a:rPr lang="cs-CZ" sz="1400" kern="0" dirty="0" smtClean="0">
                <a:solidFill>
                  <a:srgbClr val="000000"/>
                </a:solidFill>
              </a:rPr>
            </a:br>
            <a:r>
              <a:rPr lang="cs-CZ" sz="1400" kern="0" dirty="0" smtClean="0">
                <a:solidFill>
                  <a:srgbClr val="000000"/>
                </a:solidFill>
              </a:rPr>
              <a:t>zainteresovanost</a:t>
            </a:r>
            <a:endParaRPr lang="en-US" sz="1400" kern="0" dirty="0" smtClean="0">
              <a:solidFill>
                <a:srgbClr val="000000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029200" y="2036818"/>
            <a:ext cx="153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57200"/>
            <a:r>
              <a:rPr lang="cs-CZ" sz="1400" kern="0" dirty="0" smtClean="0">
                <a:solidFill>
                  <a:srgbClr val="000000"/>
                </a:solidFill>
              </a:rPr>
              <a:t>Nízká </a:t>
            </a:r>
            <a:br>
              <a:rPr lang="cs-CZ" sz="1400" kern="0" dirty="0" smtClean="0">
                <a:solidFill>
                  <a:srgbClr val="000000"/>
                </a:solidFill>
              </a:rPr>
            </a:br>
            <a:r>
              <a:rPr lang="cs-CZ" sz="1400" kern="0" dirty="0" smtClean="0">
                <a:solidFill>
                  <a:srgbClr val="000000"/>
                </a:solidFill>
              </a:rPr>
              <a:t>zainteresovanost</a:t>
            </a:r>
            <a:endParaRPr lang="en-US" sz="1400" kern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87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výrobky </a:t>
            </a:r>
            <a:r>
              <a:rPr lang="cs-CZ" sz="2000" dirty="0">
                <a:solidFill>
                  <a:srgbClr val="000000"/>
                </a:solidFill>
              </a:rPr>
              <a:t>krátkodobé a každodenní spotřeby,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nakupování </a:t>
            </a:r>
            <a:r>
              <a:rPr lang="cs-CZ" sz="2000" dirty="0">
                <a:solidFill>
                  <a:srgbClr val="000000"/>
                </a:solidFill>
              </a:rPr>
              <a:t>stejné značky,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zákazník </a:t>
            </a:r>
            <a:r>
              <a:rPr lang="cs-CZ" sz="2000" dirty="0">
                <a:solidFill>
                  <a:srgbClr val="000000"/>
                </a:solidFill>
              </a:rPr>
              <a:t>ze </a:t>
            </a:r>
            <a:r>
              <a:rPr lang="cs-CZ" sz="2000" dirty="0" smtClean="0">
                <a:solidFill>
                  <a:srgbClr val="000000"/>
                </a:solidFill>
              </a:rPr>
              <a:t>zvyku,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nakupuje </a:t>
            </a:r>
            <a:r>
              <a:rPr lang="cs-CZ" sz="2000" dirty="0">
                <a:solidFill>
                  <a:srgbClr val="000000"/>
                </a:solidFill>
              </a:rPr>
              <a:t>automaticky,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potřebuje </a:t>
            </a:r>
            <a:r>
              <a:rPr lang="cs-CZ" sz="2000" dirty="0">
                <a:solidFill>
                  <a:srgbClr val="000000"/>
                </a:solidFill>
              </a:rPr>
              <a:t>výrobek,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toto </a:t>
            </a:r>
            <a:r>
              <a:rPr lang="cs-CZ" sz="2000" dirty="0">
                <a:solidFill>
                  <a:srgbClr val="000000"/>
                </a:solidFill>
              </a:rPr>
              <a:t>zboží se prodává bez dodatečných služeb, servisu,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jde </a:t>
            </a:r>
            <a:r>
              <a:rPr lang="cs-CZ" sz="2000" dirty="0">
                <a:solidFill>
                  <a:srgbClr val="000000"/>
                </a:solidFill>
              </a:rPr>
              <a:t>o zboží nižší cenové </a:t>
            </a:r>
            <a:r>
              <a:rPr lang="cs-CZ" sz="2000" dirty="0" smtClean="0">
                <a:solidFill>
                  <a:srgbClr val="000000"/>
                </a:solidFill>
              </a:rPr>
              <a:t>skupiny.</a:t>
            </a:r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1. Zvykové nákupní chování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1863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nákladnější</a:t>
            </a:r>
            <a:r>
              <a:rPr lang="cs-CZ" sz="2000" dirty="0">
                <a:solidFill>
                  <a:srgbClr val="000000"/>
                </a:solidFill>
              </a:rPr>
              <a:t>, občasné,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nedostatečné </a:t>
            </a:r>
            <a:r>
              <a:rPr lang="cs-CZ" sz="2000" dirty="0">
                <a:solidFill>
                  <a:srgbClr val="000000"/>
                </a:solidFill>
              </a:rPr>
              <a:t>znalosti o značkách,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získávání informací,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zákazník </a:t>
            </a:r>
            <a:r>
              <a:rPr lang="cs-CZ" sz="2000" dirty="0">
                <a:solidFill>
                  <a:srgbClr val="000000"/>
                </a:solidFill>
              </a:rPr>
              <a:t>má zájem na koupi výrobku,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zboží </a:t>
            </a:r>
            <a:r>
              <a:rPr lang="cs-CZ" sz="2000" dirty="0">
                <a:solidFill>
                  <a:srgbClr val="000000"/>
                </a:solidFill>
              </a:rPr>
              <a:t>je cenově vyšší kategorie, dlouhodobější spotřeby,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výrobky </a:t>
            </a:r>
            <a:r>
              <a:rPr lang="cs-CZ" sz="2000" dirty="0">
                <a:solidFill>
                  <a:srgbClr val="000000"/>
                </a:solidFill>
              </a:rPr>
              <a:t>jsou technicky složitější, u kterých je třeba uvažovat o dalších doplňujících službách,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produkty jsou dražší </a:t>
            </a:r>
            <a:r>
              <a:rPr lang="cs-CZ" sz="2000" dirty="0">
                <a:solidFill>
                  <a:srgbClr val="000000"/>
                </a:solidFill>
              </a:rPr>
              <a:t>(auta, nábytek, spotřebiče, značkové oděvy),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koupě </a:t>
            </a:r>
            <a:r>
              <a:rPr lang="cs-CZ" sz="2000" dirty="0">
                <a:solidFill>
                  <a:srgbClr val="000000"/>
                </a:solidFill>
              </a:rPr>
              <a:t>tohoto zboží znamená dost velký zásah do rozpočtu peněženky</a:t>
            </a:r>
            <a:r>
              <a:rPr lang="cs-CZ" sz="2000" dirty="0" smtClean="0">
                <a:solidFill>
                  <a:srgbClr val="000000"/>
                </a:solidFill>
              </a:rPr>
              <a:t>).</a:t>
            </a:r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2. Komplexní nákupní </a:t>
            </a:r>
            <a:r>
              <a:rPr kumimoji="1" lang="cs-CZ" altLang="ko-KR" sz="32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chování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1863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většinou </a:t>
            </a:r>
            <a:r>
              <a:rPr lang="cs-CZ" sz="2000" dirty="0">
                <a:solidFill>
                  <a:srgbClr val="000000"/>
                </a:solidFill>
              </a:rPr>
              <a:t>u výrobků krátkodobé </a:t>
            </a:r>
            <a:r>
              <a:rPr lang="cs-CZ" sz="2000" dirty="0" smtClean="0">
                <a:solidFill>
                  <a:srgbClr val="000000"/>
                </a:solidFill>
              </a:rPr>
              <a:t>spotřeby a </a:t>
            </a:r>
            <a:r>
              <a:rPr lang="cs-CZ" sz="2000" dirty="0">
                <a:solidFill>
                  <a:srgbClr val="000000"/>
                </a:solidFill>
              </a:rPr>
              <a:t>rozmanitosti značek,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snaha </a:t>
            </a:r>
            <a:r>
              <a:rPr lang="cs-CZ" sz="2000" dirty="0">
                <a:solidFill>
                  <a:srgbClr val="000000"/>
                </a:solidFill>
              </a:rPr>
              <a:t>vyzkoušet něco nového,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zákazník </a:t>
            </a:r>
            <a:r>
              <a:rPr lang="cs-CZ" sz="2000" dirty="0">
                <a:solidFill>
                  <a:srgbClr val="000000"/>
                </a:solidFill>
              </a:rPr>
              <a:t>střídá </a:t>
            </a:r>
            <a:r>
              <a:rPr lang="cs-CZ" sz="2000" dirty="0" smtClean="0">
                <a:solidFill>
                  <a:srgbClr val="000000"/>
                </a:solidFill>
              </a:rPr>
              <a:t>značky,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zákazník hodnotí produkt následně </a:t>
            </a:r>
            <a:r>
              <a:rPr lang="cs-CZ" sz="2000" dirty="0">
                <a:solidFill>
                  <a:srgbClr val="000000"/>
                </a:solidFill>
              </a:rPr>
              <a:t>po </a:t>
            </a:r>
            <a:r>
              <a:rPr lang="cs-CZ" sz="2000" dirty="0" smtClean="0">
                <a:solidFill>
                  <a:srgbClr val="000000"/>
                </a:solidFill>
              </a:rPr>
              <a:t>koupi.</a:t>
            </a:r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3. Variantní nákupní chování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866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označuje se </a:t>
            </a:r>
            <a:r>
              <a:rPr lang="cs-CZ" sz="2000" dirty="0">
                <a:solidFill>
                  <a:srgbClr val="000000"/>
                </a:solidFill>
              </a:rPr>
              <a:t>také </a:t>
            </a:r>
            <a:r>
              <a:rPr lang="cs-CZ" sz="2000" dirty="0" smtClean="0">
                <a:solidFill>
                  <a:srgbClr val="000000"/>
                </a:solidFill>
              </a:rPr>
              <a:t>jako nákupní chování disonančně-redukční, 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spotřebitel </a:t>
            </a:r>
            <a:r>
              <a:rPr lang="cs-CZ" sz="2000" dirty="0">
                <a:solidFill>
                  <a:srgbClr val="000000"/>
                </a:solidFill>
              </a:rPr>
              <a:t>má velký zájem, ale mezi značkami nevidí rozdíl,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k </a:t>
            </a:r>
            <a:r>
              <a:rPr lang="cs-CZ" sz="2000" dirty="0">
                <a:solidFill>
                  <a:srgbClr val="000000"/>
                </a:solidFill>
              </a:rPr>
              <a:t>hodnocení výrobku dochází po koupi při jeho užívání.</a:t>
            </a:r>
          </a:p>
          <a:p>
            <a:pPr algn="just">
              <a:lnSpc>
                <a:spcPct val="160000"/>
              </a:lnSpc>
            </a:pPr>
            <a:endParaRPr lang="en-US" altLang="ko-KR" sz="2000" dirty="0" smtClean="0">
              <a:solidFill>
                <a:srgbClr val="262626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4. Nákupní chování snižující nesoulad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866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533400"/>
            <a:ext cx="7250275" cy="715963"/>
          </a:xfrm>
        </p:spPr>
        <p:txBody>
          <a:bodyPr>
            <a:normAutofit/>
          </a:bodyPr>
          <a:lstStyle/>
          <a:p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Faktory ovlivňující spotřebitelské chování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413" y="2514600"/>
            <a:ext cx="7134663" cy="344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56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Kultura</a:t>
            </a:r>
          </a:p>
          <a:p>
            <a:pPr marL="800100" lvl="1" indent="-342900" algn="just" defTabSz="457200">
              <a:buFont typeface="Calibri" panose="020F0502020204030204" pitchFamily="34" charset="0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naučená</a:t>
            </a:r>
          </a:p>
          <a:p>
            <a:pPr marL="800100" lvl="1" indent="-342900" algn="just" defTabSz="457200">
              <a:buFont typeface="Calibri" panose="020F0502020204030204" pitchFamily="34" charset="0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určuje hodnoty společnosti</a:t>
            </a:r>
          </a:p>
          <a:p>
            <a:pPr marL="800100" lvl="1" indent="-342900" algn="just" defTabSz="457200">
              <a:buFont typeface="Calibri" panose="020F0502020204030204" pitchFamily="34" charset="0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„</a:t>
            </a:r>
            <a:r>
              <a:rPr lang="cs-CZ" sz="2000" i="1" dirty="0">
                <a:solidFill>
                  <a:prstClr val="black"/>
                </a:solidFill>
              </a:rPr>
              <a:t>mentální program, respektive kolektivní programování mysli, jenž odlišuje příslušníky jedné skupiny/kategorie lidí od příslušníků jiné skupiny/kategorie lidí</a:t>
            </a:r>
            <a:r>
              <a:rPr lang="cs-CZ" sz="2000" dirty="0">
                <a:solidFill>
                  <a:prstClr val="black"/>
                </a:solidFill>
              </a:rPr>
              <a:t>“ </a:t>
            </a:r>
          </a:p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Subkultura</a:t>
            </a:r>
          </a:p>
          <a:p>
            <a:pPr marL="800100" lvl="1" indent="-342900" algn="just" defTabSz="457200">
              <a:buFont typeface="Calibri" panose="020F0502020204030204" pitchFamily="34" charset="0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menšinová kultura v rámci kultury většinové</a:t>
            </a:r>
          </a:p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Sociální vrstva (třída)</a:t>
            </a:r>
          </a:p>
          <a:p>
            <a:pPr marL="800100" lvl="1" indent="-342900" algn="just" defTabSz="457200">
              <a:buFont typeface="Calibri" panose="020F0502020204030204" pitchFamily="34" charset="0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kategorie lidí, kteří mají stejné společenské postavení</a:t>
            </a: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Kulturní faktory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056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Skupiny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touha zařadit se, být součástí celku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členské skupiny (rodina, přátelé, spolupracovníci)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sekundární skupiny (formálnější - profesní asociace, náboženské skupiny)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referenční skupiny - srovnávací body lidského chování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aspirační skupiny - jedinec tam chce patřit</a:t>
            </a:r>
          </a:p>
          <a:p>
            <a:pPr marL="342900" lvl="0" indent="-342900" algn="l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Rodina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neformální skupina se zásadním vlivem</a:t>
            </a:r>
          </a:p>
          <a:p>
            <a:pPr marL="342900" lvl="0" indent="-342900" algn="l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Role a společenský status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v každé skupině hraje jedinec roli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roli od jedince očekává jeho okolí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status = obecná úcta, kterou jedinec ve společnosti vzbuzuje</a:t>
            </a: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Společenské faktory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056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Věk a fáze života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s věkem se mění preference a vkus při nákupu potravin, oblečení, nábytku či dovolených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životní cyklus rodiny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psychologické fáze životního cyklu</a:t>
            </a:r>
          </a:p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Zaměstnání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nezaměstnaný vs. zaměstnaný člověk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typ zaměstnání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Ekonomická situace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majetkové poměry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důležitá veličina pro tvorbu marketingových akcí</a:t>
            </a: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Osobní faktory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056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s-CZ" sz="2000" b="1" dirty="0" smtClean="0">
                <a:solidFill>
                  <a:schemeClr val="tx1"/>
                </a:solidFill>
              </a:rPr>
              <a:t>Psychologie – </a:t>
            </a:r>
            <a:r>
              <a:rPr lang="cs-CZ" sz="2000" dirty="0" smtClean="0">
                <a:solidFill>
                  <a:schemeClr val="tx1"/>
                </a:solidFill>
              </a:rPr>
              <a:t>věda, </a:t>
            </a:r>
            <a:r>
              <a:rPr lang="cs-CZ" sz="2000" dirty="0">
                <a:solidFill>
                  <a:schemeClr val="tx1"/>
                </a:solidFill>
              </a:rPr>
              <a:t>která studuje </a:t>
            </a:r>
            <a:r>
              <a:rPr lang="cs-CZ" sz="2000" dirty="0" smtClean="0">
                <a:solidFill>
                  <a:schemeClr val="tx1"/>
                </a:solidFill>
              </a:rPr>
              <a:t>lidské chování, mentální procesy </a:t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a tělesné dění včetně </a:t>
            </a:r>
            <a:r>
              <a:rPr lang="cs-CZ" sz="2000" dirty="0">
                <a:solidFill>
                  <a:schemeClr val="tx1"/>
                </a:solidFill>
              </a:rPr>
              <a:t>jejich </a:t>
            </a:r>
            <a:r>
              <a:rPr lang="cs-CZ" sz="2000" dirty="0" smtClean="0">
                <a:solidFill>
                  <a:schemeClr val="tx1"/>
                </a:solidFill>
              </a:rPr>
              <a:t>vzájemných vztahů a interakcí (souhrnně </a:t>
            </a:r>
            <a:r>
              <a:rPr lang="cs-CZ" sz="2000" dirty="0">
                <a:solidFill>
                  <a:schemeClr val="tx1"/>
                </a:solidFill>
              </a:rPr>
              <a:t>označované </a:t>
            </a:r>
            <a:r>
              <a:rPr lang="cs-CZ" sz="2000" dirty="0" smtClean="0">
                <a:solidFill>
                  <a:schemeClr val="tx1"/>
                </a:solidFill>
              </a:rPr>
              <a:t>jako psychika) </a:t>
            </a:r>
            <a:r>
              <a:rPr lang="cs-CZ" sz="2000" dirty="0">
                <a:solidFill>
                  <a:schemeClr val="tx1"/>
                </a:solidFill>
              </a:rPr>
              <a:t>a snaží se je popsat, vysvětlit </a:t>
            </a:r>
            <a:r>
              <a:rPr lang="cs-CZ" sz="2000" dirty="0" smtClean="0">
                <a:solidFill>
                  <a:schemeClr val="tx1"/>
                </a:solidFill>
              </a:rPr>
              <a:t>a predikovat.  </a:t>
            </a:r>
          </a:p>
          <a:p>
            <a:pPr marL="285750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s-CZ" sz="2000" b="1" dirty="0" smtClean="0">
                <a:solidFill>
                  <a:schemeClr val="tx1"/>
                </a:solidFill>
              </a:rPr>
              <a:t>Cílem </a:t>
            </a:r>
            <a:r>
              <a:rPr lang="cs-CZ" sz="2000" b="1" dirty="0">
                <a:solidFill>
                  <a:schemeClr val="tx1"/>
                </a:solidFill>
              </a:rPr>
              <a:t>psychologie </a:t>
            </a:r>
            <a:r>
              <a:rPr lang="cs-CZ" sz="2000" dirty="0">
                <a:solidFill>
                  <a:schemeClr val="tx1"/>
                </a:solidFill>
              </a:rPr>
              <a:t>je také </a:t>
            </a:r>
            <a:r>
              <a:rPr lang="cs-CZ" sz="2000" dirty="0" smtClean="0">
                <a:solidFill>
                  <a:schemeClr val="tx1"/>
                </a:solidFill>
              </a:rPr>
              <a:t>získané poznatky </a:t>
            </a:r>
            <a:r>
              <a:rPr lang="cs-CZ" sz="2000" dirty="0">
                <a:solidFill>
                  <a:schemeClr val="tx1"/>
                </a:solidFill>
              </a:rPr>
              <a:t>využít k zvýšení spokojenosti </a:t>
            </a:r>
            <a:r>
              <a:rPr lang="cs-CZ" sz="2000" dirty="0" smtClean="0">
                <a:solidFill>
                  <a:schemeClr val="tx1"/>
                </a:solidFill>
              </a:rPr>
              <a:t/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a </a:t>
            </a:r>
            <a:r>
              <a:rPr lang="cs-CZ" sz="2000" dirty="0">
                <a:solidFill>
                  <a:schemeClr val="tx1"/>
                </a:solidFill>
              </a:rPr>
              <a:t>zlepšení zdraví člověka</a:t>
            </a:r>
            <a:r>
              <a:rPr lang="cs-CZ" sz="2000" dirty="0" smtClean="0">
                <a:solidFill>
                  <a:schemeClr val="tx1"/>
                </a:solidFill>
              </a:rPr>
              <a:t>, prostřednictvím psychoterapie jich </a:t>
            </a:r>
            <a:r>
              <a:rPr lang="cs-CZ" sz="2000" dirty="0">
                <a:solidFill>
                  <a:schemeClr val="tx1"/>
                </a:solidFill>
              </a:rPr>
              <a:t>navíc lze využít </a:t>
            </a:r>
            <a:r>
              <a:rPr lang="cs-CZ" sz="2000" dirty="0" smtClean="0">
                <a:solidFill>
                  <a:schemeClr val="tx1"/>
                </a:solidFill>
              </a:rPr>
              <a:t>k léčebným účelům.</a:t>
            </a:r>
            <a:endParaRPr lang="en-US" altLang="ko-KR" sz="2000" dirty="0" smtClean="0">
              <a:solidFill>
                <a:schemeClr val="tx1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Psychologie</a:t>
            </a:r>
            <a:endParaRPr kumimoji="1" lang="en-US" altLang="ko-K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Životní styl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zájmy, názory, každodenní aktivity</a:t>
            </a:r>
          </a:p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Osobnost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"Osobnost, to jsou charakteristické vzorce myšlení a chování, které určují osobní styl jedince a ovlivňují jeho interakci s prostředím"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jak spotřebitel vnímá sám sebe, volí také značku či produkt</a:t>
            </a: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Osobní faktory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056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Motivace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motivační teorie - </a:t>
            </a:r>
            <a:r>
              <a:rPr lang="cs-CZ" sz="2000" dirty="0" err="1">
                <a:solidFill>
                  <a:prstClr val="black"/>
                </a:solidFill>
              </a:rPr>
              <a:t>Maslow</a:t>
            </a:r>
            <a:r>
              <a:rPr lang="cs-CZ" sz="2000" dirty="0">
                <a:solidFill>
                  <a:prstClr val="black"/>
                </a:solidFill>
              </a:rPr>
              <a:t>, Freud</a:t>
            </a:r>
          </a:p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Vnímání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vystavení podnětu - selektivní zkreslení, pozornost, paměť</a:t>
            </a:r>
          </a:p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Učení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podmiňované vs. sociální (pozorování a uchovávání informací)</a:t>
            </a:r>
          </a:p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Přesvědčení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víra ve vlastní pravdu (reálné vs. nereálné základy)</a:t>
            </a:r>
          </a:p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Postoje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ovlivňují vztah člověka k určitému produktu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není snadné je měnit</a:t>
            </a: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Psychologické faktory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5141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0" y="533400"/>
            <a:ext cx="6667500" cy="715963"/>
          </a:xfrm>
        </p:spPr>
        <p:txBody>
          <a:bodyPr>
            <a:normAutofit/>
          </a:bodyPr>
          <a:lstStyle/>
          <a:p>
            <a:r>
              <a:rPr lang="cs-CZ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Maslowova</a:t>
            </a:r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pyramida potřeb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C:\Users\Renáta\Desktop\maslowova_pyramida_potre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087" y="2121932"/>
            <a:ext cx="7167617" cy="411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77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 smtClean="0">
                <a:solidFill>
                  <a:srgbClr val="000000"/>
                </a:solidFill>
              </a:rPr>
              <a:t>iniciátor – </a:t>
            </a:r>
            <a:r>
              <a:rPr lang="cs-CZ" sz="2000" dirty="0" smtClean="0">
                <a:solidFill>
                  <a:srgbClr val="000000"/>
                </a:solidFill>
              </a:rPr>
              <a:t>ten</a:t>
            </a:r>
            <a:r>
              <a:rPr lang="cs-CZ" sz="2000" dirty="0">
                <a:solidFill>
                  <a:srgbClr val="000000"/>
                </a:solidFill>
              </a:rPr>
              <a:t>, kdo daný nákup iniciuje (zjistil, že je prázdná lednice </a:t>
            </a:r>
            <a:r>
              <a:rPr lang="cs-CZ" sz="2000" dirty="0" smtClean="0">
                <a:solidFill>
                  <a:srgbClr val="000000"/>
                </a:solidFill>
              </a:rPr>
              <a:t/>
            </a:r>
            <a:br>
              <a:rPr lang="cs-CZ" sz="2000" dirty="0" smtClean="0">
                <a:solidFill>
                  <a:srgbClr val="000000"/>
                </a:solidFill>
              </a:rPr>
            </a:br>
            <a:r>
              <a:rPr lang="cs-CZ" sz="2000" dirty="0" smtClean="0">
                <a:solidFill>
                  <a:srgbClr val="000000"/>
                </a:solidFill>
              </a:rPr>
              <a:t>a </a:t>
            </a:r>
            <a:r>
              <a:rPr lang="cs-CZ" sz="2000" dirty="0">
                <a:solidFill>
                  <a:srgbClr val="000000"/>
                </a:solidFill>
              </a:rPr>
              <a:t>chce ji </a:t>
            </a:r>
            <a:r>
              <a:rPr lang="cs-CZ" sz="2000" dirty="0" smtClean="0">
                <a:solidFill>
                  <a:srgbClr val="000000"/>
                </a:solidFill>
              </a:rPr>
              <a:t>doplnit),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 err="1" smtClean="0">
                <a:solidFill>
                  <a:srgbClr val="000000"/>
                </a:solidFill>
              </a:rPr>
              <a:t>ovlivňovatel</a:t>
            </a:r>
            <a:r>
              <a:rPr lang="cs-CZ" sz="2000" b="1" dirty="0" smtClean="0">
                <a:solidFill>
                  <a:srgbClr val="000000"/>
                </a:solidFill>
              </a:rPr>
              <a:t> – </a:t>
            </a:r>
            <a:r>
              <a:rPr lang="cs-CZ" sz="2000" dirty="0" smtClean="0">
                <a:solidFill>
                  <a:srgbClr val="000000"/>
                </a:solidFill>
              </a:rPr>
              <a:t>může </a:t>
            </a:r>
            <a:r>
              <a:rPr lang="cs-CZ" sz="2000" dirty="0">
                <a:solidFill>
                  <a:srgbClr val="000000"/>
                </a:solidFill>
              </a:rPr>
              <a:t>ovlivnit konečnou koupi (konečné rozhodnutí</a:t>
            </a:r>
            <a:r>
              <a:rPr lang="cs-CZ" sz="2000" dirty="0" smtClean="0">
                <a:solidFill>
                  <a:srgbClr val="000000"/>
                </a:solidFill>
              </a:rPr>
              <a:t>),</a:t>
            </a:r>
            <a:endParaRPr lang="cs-CZ" sz="2000" dirty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 err="1" smtClean="0">
                <a:solidFill>
                  <a:srgbClr val="000000"/>
                </a:solidFill>
              </a:rPr>
              <a:t>rozhodovatel</a:t>
            </a:r>
            <a:r>
              <a:rPr lang="cs-CZ" sz="2000" b="1" dirty="0" smtClean="0">
                <a:solidFill>
                  <a:srgbClr val="000000"/>
                </a:solidFill>
              </a:rPr>
              <a:t> – </a:t>
            </a:r>
            <a:r>
              <a:rPr lang="cs-CZ" sz="2000" dirty="0" smtClean="0">
                <a:solidFill>
                  <a:srgbClr val="000000"/>
                </a:solidFill>
              </a:rPr>
              <a:t>učiní </a:t>
            </a:r>
            <a:r>
              <a:rPr lang="cs-CZ" sz="2000" dirty="0">
                <a:solidFill>
                  <a:srgbClr val="000000"/>
                </a:solidFill>
              </a:rPr>
              <a:t>konečné rozhodnutí (kde, jak, co se koupí, jak se zaplatí</a:t>
            </a:r>
            <a:r>
              <a:rPr lang="cs-CZ" sz="2000" dirty="0" smtClean="0">
                <a:solidFill>
                  <a:srgbClr val="000000"/>
                </a:solidFill>
              </a:rPr>
              <a:t>),</a:t>
            </a:r>
            <a:endParaRPr lang="cs-CZ" sz="2000" dirty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 smtClean="0">
                <a:solidFill>
                  <a:srgbClr val="000000"/>
                </a:solidFill>
              </a:rPr>
              <a:t>kupující – </a:t>
            </a:r>
            <a:r>
              <a:rPr lang="cs-CZ" sz="2000" dirty="0" smtClean="0">
                <a:solidFill>
                  <a:srgbClr val="000000"/>
                </a:solidFill>
              </a:rPr>
              <a:t>ten </a:t>
            </a:r>
            <a:r>
              <a:rPr lang="cs-CZ" sz="2000" dirty="0">
                <a:solidFill>
                  <a:srgbClr val="000000"/>
                </a:solidFill>
              </a:rPr>
              <a:t>co vykonává daný </a:t>
            </a:r>
            <a:r>
              <a:rPr lang="cs-CZ" sz="2000" dirty="0" smtClean="0">
                <a:solidFill>
                  <a:srgbClr val="000000"/>
                </a:solidFill>
              </a:rPr>
              <a:t>nákup,</a:t>
            </a:r>
            <a:endParaRPr lang="cs-CZ" sz="2000" dirty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 smtClean="0">
                <a:solidFill>
                  <a:srgbClr val="000000"/>
                </a:solidFill>
              </a:rPr>
              <a:t>uživatel – </a:t>
            </a:r>
            <a:r>
              <a:rPr lang="cs-CZ" sz="2000" dirty="0" smtClean="0">
                <a:solidFill>
                  <a:srgbClr val="000000"/>
                </a:solidFill>
              </a:rPr>
              <a:t>ten </a:t>
            </a:r>
            <a:r>
              <a:rPr lang="cs-CZ" sz="2000" dirty="0">
                <a:solidFill>
                  <a:srgbClr val="000000"/>
                </a:solidFill>
              </a:rPr>
              <a:t>kdo daný výrobek užívá a uspokojuje svou </a:t>
            </a:r>
            <a:r>
              <a:rPr lang="cs-CZ" sz="2000" dirty="0" smtClean="0">
                <a:solidFill>
                  <a:srgbClr val="000000"/>
                </a:solidFill>
              </a:rPr>
              <a:t>potřebu.</a:t>
            </a:r>
            <a:endParaRPr lang="en-US" altLang="ko-KR" sz="2000" dirty="0" smtClean="0">
              <a:solidFill>
                <a:srgbClr val="262626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Role kupujících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2840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vytvoření pozice výrobku, 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změna pozice výrobku, 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vytvoření pozice služeb, 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vnímání ceny, 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vnímání kvality, 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vztah mezi cenou a kvalitou, 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pověst maloobchodní prodejny, 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pověst výrobce,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vnímání rizika.</a:t>
            </a: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Spotřebitelovo vnímání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234" y="2468624"/>
            <a:ext cx="2514600" cy="213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66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6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altLang="ko-KR" sz="1800" dirty="0" smtClean="0">
                <a:solidFill>
                  <a:srgbClr val="262626"/>
                </a:solidFill>
                <a:ea typeface="굴림" pitchFamily="34" charset="-127"/>
              </a:rPr>
              <a:t>Faktory: humor, strach, erotika, emoce</a:t>
            </a:r>
          </a:p>
          <a:p>
            <a:pPr marL="285750" indent="-285750" algn="just">
              <a:lnSpc>
                <a:spcPct val="16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altLang="ko-KR" sz="1800" dirty="0" smtClean="0">
                <a:solidFill>
                  <a:srgbClr val="262626"/>
                </a:solidFill>
                <a:ea typeface="굴림" pitchFamily="34" charset="-127"/>
              </a:rPr>
              <a:t>Vůňový marketing</a:t>
            </a:r>
          </a:p>
          <a:p>
            <a:pPr marL="285750" indent="-285750" algn="just">
              <a:lnSpc>
                <a:spcPct val="16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altLang="ko-KR" sz="1800" dirty="0" smtClean="0">
                <a:solidFill>
                  <a:srgbClr val="262626"/>
                </a:solidFill>
                <a:ea typeface="굴림" pitchFamily="34" charset="-127"/>
              </a:rPr>
              <a:t>Vizualizace, design, světlo</a:t>
            </a:r>
          </a:p>
          <a:p>
            <a:pPr marL="285750" indent="-285750" algn="just">
              <a:lnSpc>
                <a:spcPct val="16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altLang="ko-KR" sz="1800" dirty="0" err="1" smtClean="0">
                <a:solidFill>
                  <a:srgbClr val="262626"/>
                </a:solidFill>
                <a:ea typeface="굴림" pitchFamily="34" charset="-127"/>
              </a:rPr>
              <a:t>Category</a:t>
            </a:r>
            <a:r>
              <a:rPr lang="cs-CZ" altLang="ko-KR" sz="1800" dirty="0" smtClean="0">
                <a:solidFill>
                  <a:srgbClr val="262626"/>
                </a:solidFill>
                <a:ea typeface="굴림" pitchFamily="34" charset="-127"/>
              </a:rPr>
              <a:t> management</a:t>
            </a:r>
          </a:p>
          <a:p>
            <a:pPr marL="285750" indent="-285750" algn="just">
              <a:lnSpc>
                <a:spcPct val="16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altLang="ko-KR" sz="1800" dirty="0" smtClean="0">
                <a:solidFill>
                  <a:srgbClr val="262626"/>
                </a:solidFill>
                <a:ea typeface="굴림" pitchFamily="34" charset="-127"/>
              </a:rPr>
              <a:t>Guerilla marketing</a:t>
            </a:r>
          </a:p>
          <a:p>
            <a:pPr marL="285750" indent="-285750" algn="just">
              <a:lnSpc>
                <a:spcPct val="16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altLang="ko-KR" sz="1800" dirty="0" smtClean="0">
                <a:solidFill>
                  <a:srgbClr val="262626"/>
                </a:solidFill>
                <a:ea typeface="굴림" pitchFamily="34" charset="-127"/>
              </a:rPr>
              <a:t>Digitalizace v retailu</a:t>
            </a:r>
          </a:p>
          <a:p>
            <a:pPr algn="just">
              <a:lnSpc>
                <a:spcPct val="160000"/>
              </a:lnSpc>
            </a:pPr>
            <a:endParaRPr lang="en-US" altLang="ko-KR" sz="1800" dirty="0" smtClean="0">
              <a:solidFill>
                <a:srgbClr val="262626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Marketing a psychologie zákazníka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392"/>
            <a:ext cx="5791200" cy="214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32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cs-CZ" altLang="ko-KR" sz="1800" dirty="0" smtClean="0">
              <a:solidFill>
                <a:srgbClr val="262626"/>
              </a:solidFill>
              <a:ea typeface="굴림" pitchFamily="34" charset="-127"/>
            </a:endParaRPr>
          </a:p>
          <a:p>
            <a:pPr algn="just">
              <a:lnSpc>
                <a:spcPct val="160000"/>
              </a:lnSpc>
            </a:pPr>
            <a:endParaRPr lang="en-US" altLang="ko-KR" sz="1800" dirty="0" smtClean="0">
              <a:solidFill>
                <a:srgbClr val="262626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Děkuji </a:t>
            </a:r>
            <a:r>
              <a:rPr kumimoji="1" lang="cs-CZ" altLang="ko-KR" sz="32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vám za </a:t>
            </a: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pozornost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38400"/>
            <a:ext cx="5486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32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0" y="533400"/>
            <a:ext cx="6667500" cy="715963"/>
          </a:xfrm>
        </p:spPr>
        <p:txBody>
          <a:bodyPr>
            <a:normAutofit/>
          </a:bodyPr>
          <a:lstStyle/>
          <a:p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Spotřebitel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Renáta\Desktop\MVŠO\IMG_20200110_0857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69088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8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prstClr val="black"/>
                </a:solidFill>
              </a:rPr>
              <a:t>týká se </a:t>
            </a:r>
            <a:r>
              <a:rPr lang="cs-CZ" sz="2000" dirty="0">
                <a:solidFill>
                  <a:prstClr val="black"/>
                </a:solidFill>
              </a:rPr>
              <a:t>konečných spotřebitelů - jednotlivců a domácností, kteří nakupují zboží a služeb pro osobní </a:t>
            </a:r>
            <a:r>
              <a:rPr lang="cs-CZ" sz="2000" dirty="0" smtClean="0">
                <a:solidFill>
                  <a:prstClr val="black"/>
                </a:solidFill>
              </a:rPr>
              <a:t>spotřebu; všichni </a:t>
            </a:r>
            <a:r>
              <a:rPr lang="cs-CZ" sz="2000" dirty="0">
                <a:solidFill>
                  <a:prstClr val="black"/>
                </a:solidFill>
              </a:rPr>
              <a:t>dohromady tvoří spotřební </a:t>
            </a:r>
            <a:r>
              <a:rPr lang="cs-CZ" sz="2000" dirty="0" smtClean="0">
                <a:solidFill>
                  <a:prstClr val="black"/>
                </a:solidFill>
              </a:rPr>
              <a:t>trh;</a:t>
            </a:r>
            <a:endParaRPr lang="cs-CZ" sz="2000" dirty="0">
              <a:solidFill>
                <a:prstClr val="black"/>
              </a:solidFill>
            </a:endParaRP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prstClr val="black"/>
                </a:solidFill>
              </a:rPr>
              <a:t>chování</a:t>
            </a:r>
            <a:r>
              <a:rPr lang="cs-CZ" sz="2000" dirty="0">
                <a:solidFill>
                  <a:prstClr val="black"/>
                </a:solidFill>
              </a:rPr>
              <a:t>, kterým se spotřebitelé projevují při hledání, nakupování, užívání, hodnocení a nakládání s výrobky a službami, od nichž očekávají uspokojení svých </a:t>
            </a:r>
            <a:r>
              <a:rPr lang="cs-CZ" sz="2000" dirty="0" smtClean="0">
                <a:solidFill>
                  <a:prstClr val="black"/>
                </a:solidFill>
              </a:rPr>
              <a:t>potřeb;</a:t>
            </a:r>
            <a:endParaRPr lang="cs-CZ" sz="2000" dirty="0">
              <a:solidFill>
                <a:prstClr val="black"/>
              </a:solidFill>
            </a:endParaRP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nákupní chování se zaměřuje na rozhodování jednotlivců při </a:t>
            </a:r>
            <a:r>
              <a:rPr lang="cs-CZ" sz="2000" b="1" dirty="0">
                <a:solidFill>
                  <a:prstClr val="black"/>
                </a:solidFill>
              </a:rPr>
              <a:t>vynakládání vlastních zdrojů (peníze, čas, úsilí)</a:t>
            </a:r>
            <a:r>
              <a:rPr lang="cs-CZ" sz="2000" dirty="0">
                <a:solidFill>
                  <a:prstClr val="black"/>
                </a:solidFill>
              </a:rPr>
              <a:t> na položky související se spotřebou.</a:t>
            </a:r>
          </a:p>
          <a:p>
            <a:pPr algn="just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ko-KR" sz="1800" dirty="0" smtClean="0">
              <a:solidFill>
                <a:srgbClr val="262626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Nákupní chování spotřebitelů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4473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0" y="533400"/>
            <a:ext cx="6667500" cy="715963"/>
          </a:xfrm>
        </p:spPr>
        <p:txBody>
          <a:bodyPr>
            <a:normAutofit/>
          </a:bodyPr>
          <a:lstStyle/>
          <a:p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Chování spotřebitele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Users\Renáta\Desktop\MVŠO\IMG_20200110_0857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634" y="1752599"/>
            <a:ext cx="6904281" cy="496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73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900" dirty="0">
              <a:solidFill>
                <a:srgbClr val="000000"/>
              </a:solidFill>
              <a:latin typeface="Century Schoolbook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262626"/>
                </a:solidFill>
              </a:rPr>
              <a:t>studie </a:t>
            </a:r>
            <a:r>
              <a:rPr lang="cs-CZ" sz="2000" dirty="0">
                <a:solidFill>
                  <a:srgbClr val="262626"/>
                </a:solidFill>
              </a:rPr>
              <a:t>chování zákazníků je založena na chování spotřebitele při nákupu, kde zákazník hraje různé </a:t>
            </a:r>
            <a:r>
              <a:rPr lang="cs-CZ" sz="2000" dirty="0" smtClean="0">
                <a:solidFill>
                  <a:srgbClr val="262626"/>
                </a:solidFill>
              </a:rPr>
              <a:t>role: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262626"/>
                </a:solidFill>
              </a:rPr>
              <a:t>iniciátor</a:t>
            </a:r>
            <a:r>
              <a:rPr lang="cs-CZ" sz="2000" dirty="0">
                <a:solidFill>
                  <a:srgbClr val="262626"/>
                </a:solidFill>
              </a:rPr>
              <a:t>, </a:t>
            </a:r>
            <a:endParaRPr lang="cs-CZ" sz="2000" dirty="0" smtClean="0">
              <a:solidFill>
                <a:srgbClr val="262626"/>
              </a:solidFill>
            </a:endParaRP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err="1" smtClean="0">
                <a:solidFill>
                  <a:srgbClr val="262626"/>
                </a:solidFill>
              </a:rPr>
              <a:t>ovlivňovatel</a:t>
            </a:r>
            <a:r>
              <a:rPr lang="cs-CZ" sz="2000" dirty="0">
                <a:solidFill>
                  <a:srgbClr val="262626"/>
                </a:solidFill>
              </a:rPr>
              <a:t>, </a:t>
            </a:r>
            <a:endParaRPr lang="cs-CZ" sz="2000" dirty="0" smtClean="0">
              <a:solidFill>
                <a:srgbClr val="262626"/>
              </a:solidFill>
            </a:endParaRP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err="1" smtClean="0">
                <a:solidFill>
                  <a:srgbClr val="262626"/>
                </a:solidFill>
              </a:rPr>
              <a:t>rozhodovatel</a:t>
            </a:r>
            <a:r>
              <a:rPr lang="cs-CZ" sz="2000" dirty="0">
                <a:solidFill>
                  <a:srgbClr val="262626"/>
                </a:solidFill>
              </a:rPr>
              <a:t>, </a:t>
            </a:r>
            <a:endParaRPr lang="cs-CZ" sz="2000" dirty="0" smtClean="0">
              <a:solidFill>
                <a:srgbClr val="262626"/>
              </a:solidFill>
            </a:endParaRP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262626"/>
                </a:solidFill>
              </a:rPr>
              <a:t>kupující,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262626"/>
                </a:solidFill>
              </a:rPr>
              <a:t>uživatel.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Nákupní chování spotřebitele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6398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r>
              <a:rPr lang="cs-CZ" altLang="ko-KR" sz="2000" dirty="0" smtClean="0">
                <a:solidFill>
                  <a:srgbClr val="262626"/>
                </a:solidFill>
                <a:ea typeface="굴림" pitchFamily="34" charset="-127"/>
              </a:rPr>
              <a:t>Marketéři se zabývají základními otázkami:</a:t>
            </a:r>
            <a:endParaRPr lang="cs-CZ" altLang="ko-KR" sz="2000" dirty="0">
              <a:solidFill>
                <a:srgbClr val="262626"/>
              </a:solidFill>
              <a:ea typeface="굴림" pitchFamily="34" charset="-127"/>
            </a:endParaRPr>
          </a:p>
          <a:p>
            <a:pPr marL="742950" lvl="1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s-CZ" altLang="ko-KR" sz="2000" dirty="0" smtClean="0">
                <a:solidFill>
                  <a:srgbClr val="262626"/>
                </a:solidFill>
                <a:ea typeface="굴림" pitchFamily="34" charset="-127"/>
              </a:rPr>
              <a:t>Kdo? (Kdo je zákazníkem?)</a:t>
            </a:r>
          </a:p>
          <a:p>
            <a:pPr marL="742950" lvl="1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s-CZ" altLang="ko-KR" sz="2000" dirty="0" smtClean="0">
                <a:solidFill>
                  <a:srgbClr val="262626"/>
                </a:solidFill>
                <a:ea typeface="굴림" pitchFamily="34" charset="-127"/>
              </a:rPr>
              <a:t>Co? (Co trh kupuje?)</a:t>
            </a:r>
          </a:p>
          <a:p>
            <a:pPr marL="742950" lvl="1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s-CZ" altLang="ko-KR" sz="2000" dirty="0" smtClean="0">
                <a:solidFill>
                  <a:srgbClr val="262626"/>
                </a:solidFill>
                <a:ea typeface="굴림" pitchFamily="34" charset="-127"/>
              </a:rPr>
              <a:t>Proč? (Proč trh kupuje?)</a:t>
            </a:r>
          </a:p>
          <a:p>
            <a:pPr marL="742950" lvl="1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s-CZ" altLang="ko-KR" sz="2000" dirty="0" smtClean="0">
                <a:solidFill>
                  <a:srgbClr val="262626"/>
                </a:solidFill>
                <a:ea typeface="굴림" pitchFamily="34" charset="-127"/>
              </a:rPr>
              <a:t>Jak? (Jak trh kupuje?)</a:t>
            </a:r>
          </a:p>
          <a:p>
            <a:pPr marL="742950" lvl="1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s-CZ" altLang="ko-KR" sz="2000" dirty="0" smtClean="0">
                <a:solidFill>
                  <a:srgbClr val="262626"/>
                </a:solidFill>
                <a:ea typeface="굴림" pitchFamily="34" charset="-127"/>
              </a:rPr>
              <a:t>Kdy? (Kdy trh kupuje?)</a:t>
            </a:r>
          </a:p>
          <a:p>
            <a:pPr marL="742950" lvl="1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s-CZ" altLang="ko-KR" sz="2000" dirty="0" smtClean="0">
                <a:solidFill>
                  <a:srgbClr val="262626"/>
                </a:solidFill>
                <a:ea typeface="굴림" pitchFamily="34" charset="-127"/>
              </a:rPr>
              <a:t>Kde? (Kde trh kupuje?)</a:t>
            </a:r>
          </a:p>
          <a:p>
            <a:pPr marL="742950" lvl="1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endParaRPr lang="cs-CZ" altLang="ko-KR" sz="2000" dirty="0" smtClean="0">
              <a:solidFill>
                <a:srgbClr val="262626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Pochopení nákupního chování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743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0" y="533400"/>
            <a:ext cx="6667500" cy="715963"/>
          </a:xfrm>
        </p:spPr>
        <p:txBody>
          <a:bodyPr>
            <a:normAutofit/>
          </a:bodyPr>
          <a:lstStyle/>
          <a:p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Nákupní rozhodovací proces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17033"/>
            <a:ext cx="8077200" cy="461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92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0" y="533400"/>
            <a:ext cx="6667500" cy="715963"/>
          </a:xfrm>
        </p:spPr>
        <p:txBody>
          <a:bodyPr>
            <a:normAutofit/>
          </a:bodyPr>
          <a:lstStyle/>
          <a:p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spotřebního chování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707" y="2724807"/>
            <a:ext cx="7284038" cy="301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46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Другая 0">
      <a:dk1>
        <a:srgbClr val="262626"/>
      </a:dk1>
      <a:lt1>
        <a:srgbClr val="FFFFFF"/>
      </a:lt1>
      <a:dk2>
        <a:srgbClr val="4E4E4E"/>
      </a:dk2>
      <a:lt2>
        <a:srgbClr val="FFFFFF"/>
      </a:lt2>
      <a:accent1>
        <a:srgbClr val="794D29"/>
      </a:accent1>
      <a:accent2>
        <a:srgbClr val="CE7B36"/>
      </a:accent2>
      <a:accent3>
        <a:srgbClr val="EEAE7E"/>
      </a:accent3>
      <a:accent4>
        <a:srgbClr val="548ADA"/>
      </a:accent4>
      <a:accent5>
        <a:srgbClr val="794D29"/>
      </a:accent5>
      <a:accent6>
        <a:srgbClr val="CE7B36"/>
      </a:accent6>
      <a:hlink>
        <a:srgbClr val="EEAE7E"/>
      </a:hlink>
      <a:folHlink>
        <a:srgbClr val="B8B8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Другая 0">
      <a:dk1>
        <a:srgbClr val="262626"/>
      </a:dk1>
      <a:lt1>
        <a:srgbClr val="FFFFFF"/>
      </a:lt1>
      <a:dk2>
        <a:srgbClr val="4E4E4E"/>
      </a:dk2>
      <a:lt2>
        <a:srgbClr val="FFFFFF"/>
      </a:lt2>
      <a:accent1>
        <a:srgbClr val="794D29"/>
      </a:accent1>
      <a:accent2>
        <a:srgbClr val="CE7B36"/>
      </a:accent2>
      <a:accent3>
        <a:srgbClr val="EEAE7E"/>
      </a:accent3>
      <a:accent4>
        <a:srgbClr val="548ADA"/>
      </a:accent4>
      <a:accent5>
        <a:srgbClr val="794D29"/>
      </a:accent5>
      <a:accent6>
        <a:srgbClr val="CE7B36"/>
      </a:accent6>
      <a:hlink>
        <a:srgbClr val="EEAE7E"/>
      </a:hlink>
      <a:folHlink>
        <a:srgbClr val="B8B8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Theme">
  <a:themeElements>
    <a:clrScheme name="Другая 0">
      <a:dk1>
        <a:srgbClr val="262626"/>
      </a:dk1>
      <a:lt1>
        <a:srgbClr val="FFFFFF"/>
      </a:lt1>
      <a:dk2>
        <a:srgbClr val="4E4E4E"/>
      </a:dk2>
      <a:lt2>
        <a:srgbClr val="FFFFFF"/>
      </a:lt2>
      <a:accent1>
        <a:srgbClr val="794D29"/>
      </a:accent1>
      <a:accent2>
        <a:srgbClr val="CE7B36"/>
      </a:accent2>
      <a:accent3>
        <a:srgbClr val="EEAE7E"/>
      </a:accent3>
      <a:accent4>
        <a:srgbClr val="548ADA"/>
      </a:accent4>
      <a:accent5>
        <a:srgbClr val="794D29"/>
      </a:accent5>
      <a:accent6>
        <a:srgbClr val="CE7B36"/>
      </a:accent6>
      <a:hlink>
        <a:srgbClr val="EEAE7E"/>
      </a:hlink>
      <a:folHlink>
        <a:srgbClr val="B8B8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Другая 0">
      <a:dk1>
        <a:srgbClr val="262626"/>
      </a:dk1>
      <a:lt1>
        <a:srgbClr val="FFFFFF"/>
      </a:lt1>
      <a:dk2>
        <a:srgbClr val="4E4E4E"/>
      </a:dk2>
      <a:lt2>
        <a:srgbClr val="FFFFFF"/>
      </a:lt2>
      <a:accent1>
        <a:srgbClr val="794D29"/>
      </a:accent1>
      <a:accent2>
        <a:srgbClr val="CE7B36"/>
      </a:accent2>
      <a:accent3>
        <a:srgbClr val="EEAE7E"/>
      </a:accent3>
      <a:accent4>
        <a:srgbClr val="548ADA"/>
      </a:accent4>
      <a:accent5>
        <a:srgbClr val="794D29"/>
      </a:accent5>
      <a:accent6>
        <a:srgbClr val="CE7B36"/>
      </a:accent6>
      <a:hlink>
        <a:srgbClr val="EEAE7E"/>
      </a:hlink>
      <a:folHlink>
        <a:srgbClr val="B8B8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2926</TotalTime>
  <Words>752</Words>
  <Application>Microsoft Office PowerPoint</Application>
  <PresentationFormat>Předvádění na obrazovce (4:3)</PresentationFormat>
  <Paragraphs>145</Paragraphs>
  <Slides>26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4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1_Office Theme</vt:lpstr>
      <vt:lpstr>2_Office Theme</vt:lpstr>
      <vt:lpstr>8_Office Theme</vt:lpstr>
      <vt:lpstr>4_Office Theme</vt:lpstr>
      <vt:lpstr>MARKETING</vt:lpstr>
      <vt:lpstr>Prezentace aplikace PowerPoint</vt:lpstr>
      <vt:lpstr>Spotřebitel</vt:lpstr>
      <vt:lpstr>Prezentace aplikace PowerPoint</vt:lpstr>
      <vt:lpstr>Chování spotřebitele</vt:lpstr>
      <vt:lpstr>Prezentace aplikace PowerPoint</vt:lpstr>
      <vt:lpstr>Prezentace aplikace PowerPoint</vt:lpstr>
      <vt:lpstr>Nákupní rozhodovací proces</vt:lpstr>
      <vt:lpstr>Model spotřebního chování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Faktory ovlivňující spotřebitelské chování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Maslowova pyramida potřeb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Renáta</cp:lastModifiedBy>
  <cp:revision>257</cp:revision>
  <dcterms:created xsi:type="dcterms:W3CDTF">2012-04-26T17:06:14Z</dcterms:created>
  <dcterms:modified xsi:type="dcterms:W3CDTF">2022-11-11T07:57:08Z</dcterms:modified>
</cp:coreProperties>
</file>