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8.xml" ContentType="application/vnd.openxmlformats-officedocument.theme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9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10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11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12.xml" ContentType="application/vnd.openxmlformats-officedocument.theme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theme/theme13.xml" ContentType="application/vnd.openxmlformats-officedocument.theme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theme/theme14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theme/theme15.xml" ContentType="application/vnd.openxmlformats-officedocument.theme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theme/theme16.xml" ContentType="application/vnd.openxmlformats-officedocument.theme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theme/theme17.xml" ContentType="application/vnd.openxmlformats-officedocument.theme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theme/theme18.xml" ContentType="application/vnd.openxmlformats-officedocument.theme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theme/theme19.xml" ContentType="application/vnd.openxmlformats-officedocument.theme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theme/theme20.xml" ContentType="application/vnd.openxmlformats-officedocument.theme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theme/theme21.xml" ContentType="application/vnd.openxmlformats-officedocument.theme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  <p:sldMasterId id="2147483797" r:id="rId2"/>
    <p:sldMasterId id="2147483809" r:id="rId3"/>
    <p:sldMasterId id="2147484469" r:id="rId4"/>
    <p:sldMasterId id="2147484481" r:id="rId5"/>
    <p:sldMasterId id="2147484493" r:id="rId6"/>
    <p:sldMasterId id="2147484505" r:id="rId7"/>
    <p:sldMasterId id="2147484517" r:id="rId8"/>
    <p:sldMasterId id="2147484529" r:id="rId9"/>
    <p:sldMasterId id="2147484541" r:id="rId10"/>
    <p:sldMasterId id="2147484553" r:id="rId11"/>
    <p:sldMasterId id="2147484565" r:id="rId12"/>
    <p:sldMasterId id="2147484577" r:id="rId13"/>
    <p:sldMasterId id="2147484589" r:id="rId14"/>
    <p:sldMasterId id="2147484601" r:id="rId15"/>
    <p:sldMasterId id="2147484613" r:id="rId16"/>
    <p:sldMasterId id="2147484625" r:id="rId17"/>
    <p:sldMasterId id="2147484637" r:id="rId18"/>
    <p:sldMasterId id="2147484649" r:id="rId19"/>
    <p:sldMasterId id="2147484661" r:id="rId20"/>
    <p:sldMasterId id="2147484673" r:id="rId21"/>
    <p:sldMasterId id="2147484685" r:id="rId22"/>
  </p:sldMasterIdLst>
  <p:notesMasterIdLst>
    <p:notesMasterId r:id="rId49"/>
  </p:notesMasterIdLst>
  <p:sldIdLst>
    <p:sldId id="640" r:id="rId23"/>
    <p:sldId id="641" r:id="rId24"/>
    <p:sldId id="708" r:id="rId25"/>
    <p:sldId id="709" r:id="rId26"/>
    <p:sldId id="710" r:id="rId27"/>
    <p:sldId id="711" r:id="rId28"/>
    <p:sldId id="712" r:id="rId29"/>
    <p:sldId id="713" r:id="rId30"/>
    <p:sldId id="714" r:id="rId31"/>
    <p:sldId id="715" r:id="rId32"/>
    <p:sldId id="716" r:id="rId33"/>
    <p:sldId id="717" r:id="rId34"/>
    <p:sldId id="718" r:id="rId35"/>
    <p:sldId id="719" r:id="rId36"/>
    <p:sldId id="720" r:id="rId37"/>
    <p:sldId id="721" r:id="rId38"/>
    <p:sldId id="722" r:id="rId39"/>
    <p:sldId id="723" r:id="rId40"/>
    <p:sldId id="724" r:id="rId41"/>
    <p:sldId id="725" r:id="rId42"/>
    <p:sldId id="726" r:id="rId43"/>
    <p:sldId id="646" r:id="rId44"/>
    <p:sldId id="727" r:id="rId45"/>
    <p:sldId id="729" r:id="rId46"/>
    <p:sldId id="728" r:id="rId47"/>
    <p:sldId id="614" r:id="rId48"/>
  </p:sldIdLst>
  <p:sldSz cx="9144000" cy="6858000" type="screen4x3"/>
  <p:notesSz cx="6858000" cy="9144000"/>
  <p:custDataLst>
    <p:tags r:id="rId5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CCFFFF"/>
    <a:srgbClr val="66CCFF"/>
    <a:srgbClr val="CCFF99"/>
    <a:srgbClr val="66FFFF"/>
    <a:srgbClr val="FFFF99"/>
    <a:srgbClr val="000000"/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9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2.xml"/><Relationship Id="rId42" Type="http://schemas.openxmlformats.org/officeDocument/2006/relationships/slide" Target="slides/slide20.xml"/><Relationship Id="rId47" Type="http://schemas.openxmlformats.org/officeDocument/2006/relationships/slide" Target="slides/slide25.xml"/><Relationship Id="rId50" Type="http://schemas.openxmlformats.org/officeDocument/2006/relationships/tags" Target="tags/tag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slide" Target="slides/slide16.xml"/><Relationship Id="rId46" Type="http://schemas.openxmlformats.org/officeDocument/2006/relationships/slide" Target="slides/slide24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7.xml"/><Relationship Id="rId41" Type="http://schemas.openxmlformats.org/officeDocument/2006/relationships/slide" Target="slides/slide1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slide" Target="slides/slide15.xml"/><Relationship Id="rId40" Type="http://schemas.openxmlformats.org/officeDocument/2006/relationships/slide" Target="slides/slide18.xml"/><Relationship Id="rId45" Type="http://schemas.openxmlformats.org/officeDocument/2006/relationships/slide" Target="slides/slide23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slide" Target="slides/slide14.xml"/><Relationship Id="rId49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9.xml"/><Relationship Id="rId44" Type="http://schemas.openxmlformats.org/officeDocument/2006/relationships/slide" Target="slides/slide22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43" Type="http://schemas.openxmlformats.org/officeDocument/2006/relationships/slide" Target="slides/slide21.xml"/><Relationship Id="rId48" Type="http://schemas.openxmlformats.org/officeDocument/2006/relationships/slide" Target="slides/slide26.xml"/><Relationship Id="rId8" Type="http://schemas.openxmlformats.org/officeDocument/2006/relationships/slideMaster" Target="slideMasters/slideMaster8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02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11325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78446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92836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59535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8776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84218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20762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616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76191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31810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2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34096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99450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47391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93312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49905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2098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02942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66588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3927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66520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27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92FB-9B8A-44CA-B8DE-05DA603AE6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EEECE1"/>
                </a:solidFill>
              </a:rPr>
              <a:t>www.</a:t>
            </a:r>
            <a:r>
              <a:rPr lang="cs-CZ" dirty="0" err="1" smtClean="0">
                <a:solidFill>
                  <a:srgbClr val="EEECE1"/>
                </a:solidFill>
              </a:rPr>
              <a:t>hgf</a:t>
            </a:r>
            <a:r>
              <a:rPr lang="cs-CZ" dirty="0" smtClean="0">
                <a:solidFill>
                  <a:srgbClr val="EEECE1"/>
                </a:solidFill>
              </a:rPr>
              <a:t>.</a:t>
            </a:r>
            <a:r>
              <a:rPr lang="en-US" dirty="0" smtClean="0">
                <a:solidFill>
                  <a:srgbClr val="EEECE1"/>
                </a:solidFill>
              </a:rPr>
              <a:t>vsb.cz</a:t>
            </a:r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9938" y="142875"/>
            <a:ext cx="7304087" cy="857250"/>
          </a:xfrm>
        </p:spPr>
        <p:txBody>
          <a:bodyPr/>
          <a:lstStyle/>
          <a:p>
            <a:r>
              <a:rPr lang="cs-CZ" noProof="0" smtClean="0"/>
              <a:t>Klepnutím lze upravit styl předlohy nadpisů.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2465653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65466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2050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69590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7104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12644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87417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679474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783443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29631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983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37674"/>
            <a:ext cx="4038600" cy="48884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37674"/>
            <a:ext cx="4038600" cy="48884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1D911-A658-4A87-A520-AD91C445479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EEECE1"/>
                </a:solidFill>
              </a:rPr>
              <a:t>www.</a:t>
            </a:r>
            <a:r>
              <a:rPr lang="cs-CZ" dirty="0" err="1" smtClean="0">
                <a:solidFill>
                  <a:srgbClr val="EEECE1"/>
                </a:solidFill>
              </a:rPr>
              <a:t>hgf</a:t>
            </a:r>
            <a:r>
              <a:rPr lang="cs-CZ" dirty="0" smtClean="0">
                <a:solidFill>
                  <a:srgbClr val="EEECE1"/>
                </a:solidFill>
              </a:rPr>
              <a:t>.</a:t>
            </a:r>
            <a:r>
              <a:rPr lang="en-US" dirty="0" smtClean="0">
                <a:solidFill>
                  <a:srgbClr val="EEECE1"/>
                </a:solidFill>
              </a:rPr>
              <a:t>vsb.cz</a:t>
            </a:r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712619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68976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98889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04170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33495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72232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315841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53205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971202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792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525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B35-22ED-48E6-915F-C973C6F10F3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EEECE1"/>
                </a:solidFill>
              </a:rPr>
              <a:t>www.</a:t>
            </a:r>
            <a:r>
              <a:rPr lang="cs-CZ" dirty="0" err="1" smtClean="0">
                <a:solidFill>
                  <a:srgbClr val="EEECE1"/>
                </a:solidFill>
              </a:rPr>
              <a:t>hgf</a:t>
            </a:r>
            <a:r>
              <a:rPr lang="cs-CZ" dirty="0" smtClean="0">
                <a:solidFill>
                  <a:srgbClr val="EEECE1"/>
                </a:solidFill>
              </a:rPr>
              <a:t>.</a:t>
            </a:r>
            <a:r>
              <a:rPr lang="en-US" dirty="0" smtClean="0">
                <a:solidFill>
                  <a:srgbClr val="EEECE1"/>
                </a:solidFill>
              </a:rPr>
              <a:t>vsb.cz</a:t>
            </a:r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957545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528850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478868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07619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58279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110636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12382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87178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84508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049325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481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noProof="0" dirty="0" smtClean="0"/>
              <a:t>Klepnutím lze upravit styl předlohy nadpisů.</a:t>
            </a:r>
            <a:endParaRPr lang="en-US" noProof="0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19075" y="1247775"/>
            <a:ext cx="8686800" cy="5262561"/>
          </a:xfrm>
        </p:spPr>
        <p:txBody>
          <a:bodyPr/>
          <a:lstStyle>
            <a:lvl1pPr marL="342900" indent="-342900">
              <a:buClr>
                <a:schemeClr val="tx2"/>
              </a:buClr>
              <a:buFont typeface="Wingdings" pitchFamily="2" charset="2"/>
              <a:buChar char="§"/>
              <a:defRPr sz="2200"/>
            </a:lvl1pPr>
            <a:lvl2pPr marL="742950" indent="-285750">
              <a:buClr>
                <a:schemeClr val="tx2"/>
              </a:buClr>
              <a:buFont typeface="Wingdings" pitchFamily="2" charset="2"/>
              <a:buChar char="§"/>
              <a:defRPr sz="2000"/>
            </a:lvl2pPr>
            <a:lvl3pPr marL="1143000" indent="-228600">
              <a:buClr>
                <a:schemeClr val="bg2"/>
              </a:buClr>
              <a:buFont typeface="Wingdings" pitchFamily="2" charset="2"/>
              <a:buChar char="§"/>
              <a:defRPr sz="1800"/>
            </a:lvl3pPr>
            <a:lvl4pPr>
              <a:defRPr sz="1600"/>
            </a:lvl4pPr>
            <a:lvl5pPr marL="2057400" indent="-228600">
              <a:buFont typeface="Arial" pitchFamily="34" charset="0"/>
              <a:buChar char="-"/>
              <a:defRPr sz="14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1FBC6-613F-4BB9-A596-5FA19D65414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EEECE1"/>
                </a:solidFill>
              </a:rPr>
              <a:t>www.</a:t>
            </a:r>
            <a:r>
              <a:rPr lang="cs-CZ" dirty="0" err="1" smtClean="0">
                <a:solidFill>
                  <a:srgbClr val="EEECE1"/>
                </a:solidFill>
              </a:rPr>
              <a:t>hgf</a:t>
            </a:r>
            <a:r>
              <a:rPr lang="cs-CZ" dirty="0" smtClean="0">
                <a:solidFill>
                  <a:srgbClr val="EEECE1"/>
                </a:solidFill>
              </a:rPr>
              <a:t>.</a:t>
            </a:r>
            <a:r>
              <a:rPr lang="en-US" dirty="0" smtClean="0">
                <a:solidFill>
                  <a:srgbClr val="EEECE1"/>
                </a:solidFill>
              </a:rPr>
              <a:t>vsb.cz</a:t>
            </a:r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91122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606324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0819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203385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079774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720052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180884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895592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922953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23388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304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903757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731181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7397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430829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677616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52686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824276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45765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64780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968018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279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32265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414967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991182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565528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059346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55898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604803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294785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77076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988240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776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612877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202581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48892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814164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67736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625736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732973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65191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725640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44282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068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427928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30092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158029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930924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92649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189016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5035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828271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10055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502398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575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8916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24134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151451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386682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163917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162736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00680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10929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184761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655727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589677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9265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141288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33757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19801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938306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797837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42738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79337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227718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344426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793756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602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560422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992140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179649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223053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42370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576853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909467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19344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07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610270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7776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726696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047908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57391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426666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948954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228577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145817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209332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441081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465355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7062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1156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671421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483570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858351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277355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31904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786724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4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2206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7047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284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188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0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57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3766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0878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322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8551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5971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987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8635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66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3775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7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0155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0478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7315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772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6218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062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1532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5358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3192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9208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94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7106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7640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5380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4977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21187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7158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24226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43692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7871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9772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55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8349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23217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7714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5194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69384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44655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2471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44930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9108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03511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13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7001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02935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8807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8331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9771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04977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5391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39731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43599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7177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82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6003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25827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0123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49878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68798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52292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62305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3692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9685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50481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8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86029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96636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86682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63880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6968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73728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45586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43221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99682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90293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4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132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11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35.xml"/><Relationship Id="rId4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4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9.xml"/><Relationship Id="rId7" Type="http://schemas.openxmlformats.org/officeDocument/2006/relationships/slideLayout" Target="../slideLayouts/slideLayout143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8.xml"/><Relationship Id="rId1" Type="http://schemas.openxmlformats.org/officeDocument/2006/relationships/slideLayout" Target="../slideLayouts/slideLayout137.xml"/><Relationship Id="rId6" Type="http://schemas.openxmlformats.org/officeDocument/2006/relationships/slideLayout" Target="../slideLayouts/slideLayout142.xml"/><Relationship Id="rId11" Type="http://schemas.openxmlformats.org/officeDocument/2006/relationships/slideLayout" Target="../slideLayouts/slideLayout147.xml"/><Relationship Id="rId5" Type="http://schemas.openxmlformats.org/officeDocument/2006/relationships/slideLayout" Target="../slideLayouts/slideLayout141.xml"/><Relationship Id="rId10" Type="http://schemas.openxmlformats.org/officeDocument/2006/relationships/slideLayout" Target="../slideLayouts/slideLayout146.xml"/><Relationship Id="rId4" Type="http://schemas.openxmlformats.org/officeDocument/2006/relationships/slideLayout" Target="../slideLayouts/slideLayout140.xml"/><Relationship Id="rId9" Type="http://schemas.openxmlformats.org/officeDocument/2006/relationships/slideLayout" Target="../slideLayouts/slideLayout145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0.xml"/><Relationship Id="rId7" Type="http://schemas.openxmlformats.org/officeDocument/2006/relationships/slideLayout" Target="../slideLayouts/slideLayout154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9.xml"/><Relationship Id="rId1" Type="http://schemas.openxmlformats.org/officeDocument/2006/relationships/slideLayout" Target="../slideLayouts/slideLayout148.xml"/><Relationship Id="rId6" Type="http://schemas.openxmlformats.org/officeDocument/2006/relationships/slideLayout" Target="../slideLayouts/slideLayout153.xml"/><Relationship Id="rId11" Type="http://schemas.openxmlformats.org/officeDocument/2006/relationships/slideLayout" Target="../slideLayouts/slideLayout158.xml"/><Relationship Id="rId5" Type="http://schemas.openxmlformats.org/officeDocument/2006/relationships/slideLayout" Target="../slideLayouts/slideLayout152.xml"/><Relationship Id="rId10" Type="http://schemas.openxmlformats.org/officeDocument/2006/relationships/slideLayout" Target="../slideLayouts/slideLayout157.xml"/><Relationship Id="rId4" Type="http://schemas.openxmlformats.org/officeDocument/2006/relationships/slideLayout" Target="../slideLayouts/slideLayout151.xml"/><Relationship Id="rId9" Type="http://schemas.openxmlformats.org/officeDocument/2006/relationships/slideLayout" Target="../slideLayouts/slideLayout156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1.xml"/><Relationship Id="rId7" Type="http://schemas.openxmlformats.org/officeDocument/2006/relationships/slideLayout" Target="../slideLayouts/slideLayout165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60.xml"/><Relationship Id="rId1" Type="http://schemas.openxmlformats.org/officeDocument/2006/relationships/slideLayout" Target="../slideLayouts/slideLayout159.xml"/><Relationship Id="rId6" Type="http://schemas.openxmlformats.org/officeDocument/2006/relationships/slideLayout" Target="../slideLayouts/slideLayout164.xml"/><Relationship Id="rId11" Type="http://schemas.openxmlformats.org/officeDocument/2006/relationships/slideLayout" Target="../slideLayouts/slideLayout169.xml"/><Relationship Id="rId5" Type="http://schemas.openxmlformats.org/officeDocument/2006/relationships/slideLayout" Target="../slideLayouts/slideLayout163.xml"/><Relationship Id="rId10" Type="http://schemas.openxmlformats.org/officeDocument/2006/relationships/slideLayout" Target="../slideLayouts/slideLayout168.xml"/><Relationship Id="rId4" Type="http://schemas.openxmlformats.org/officeDocument/2006/relationships/slideLayout" Target="../slideLayouts/slideLayout162.xml"/><Relationship Id="rId9" Type="http://schemas.openxmlformats.org/officeDocument/2006/relationships/slideLayout" Target="../slideLayouts/slideLayout167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72.xml"/><Relationship Id="rId7" Type="http://schemas.openxmlformats.org/officeDocument/2006/relationships/slideLayout" Target="../slideLayouts/slideLayout176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71.xml"/><Relationship Id="rId1" Type="http://schemas.openxmlformats.org/officeDocument/2006/relationships/slideLayout" Target="../slideLayouts/slideLayout170.xml"/><Relationship Id="rId6" Type="http://schemas.openxmlformats.org/officeDocument/2006/relationships/slideLayout" Target="../slideLayouts/slideLayout175.xml"/><Relationship Id="rId11" Type="http://schemas.openxmlformats.org/officeDocument/2006/relationships/slideLayout" Target="../slideLayouts/slideLayout180.xml"/><Relationship Id="rId5" Type="http://schemas.openxmlformats.org/officeDocument/2006/relationships/slideLayout" Target="../slideLayouts/slideLayout174.xml"/><Relationship Id="rId10" Type="http://schemas.openxmlformats.org/officeDocument/2006/relationships/slideLayout" Target="../slideLayouts/slideLayout179.xml"/><Relationship Id="rId4" Type="http://schemas.openxmlformats.org/officeDocument/2006/relationships/slideLayout" Target="../slideLayouts/slideLayout173.xml"/><Relationship Id="rId9" Type="http://schemas.openxmlformats.org/officeDocument/2006/relationships/slideLayout" Target="../slideLayouts/slideLayout178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3.xml"/><Relationship Id="rId7" Type="http://schemas.openxmlformats.org/officeDocument/2006/relationships/slideLayout" Target="../slideLayouts/slideLayout187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82.xml"/><Relationship Id="rId1" Type="http://schemas.openxmlformats.org/officeDocument/2006/relationships/slideLayout" Target="../slideLayouts/slideLayout181.xml"/><Relationship Id="rId6" Type="http://schemas.openxmlformats.org/officeDocument/2006/relationships/slideLayout" Target="../slideLayouts/slideLayout186.xml"/><Relationship Id="rId11" Type="http://schemas.openxmlformats.org/officeDocument/2006/relationships/slideLayout" Target="../slideLayouts/slideLayout191.xml"/><Relationship Id="rId5" Type="http://schemas.openxmlformats.org/officeDocument/2006/relationships/slideLayout" Target="../slideLayouts/slideLayout185.xml"/><Relationship Id="rId10" Type="http://schemas.openxmlformats.org/officeDocument/2006/relationships/slideLayout" Target="../slideLayouts/slideLayout190.xml"/><Relationship Id="rId4" Type="http://schemas.openxmlformats.org/officeDocument/2006/relationships/slideLayout" Target="../slideLayouts/slideLayout184.xml"/><Relationship Id="rId9" Type="http://schemas.openxmlformats.org/officeDocument/2006/relationships/slideLayout" Target="../slideLayouts/slideLayout189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4.xml"/><Relationship Id="rId7" Type="http://schemas.openxmlformats.org/officeDocument/2006/relationships/slideLayout" Target="../slideLayouts/slideLayout198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93.xml"/><Relationship Id="rId1" Type="http://schemas.openxmlformats.org/officeDocument/2006/relationships/slideLayout" Target="../slideLayouts/slideLayout192.xml"/><Relationship Id="rId6" Type="http://schemas.openxmlformats.org/officeDocument/2006/relationships/slideLayout" Target="../slideLayouts/slideLayout197.xml"/><Relationship Id="rId11" Type="http://schemas.openxmlformats.org/officeDocument/2006/relationships/slideLayout" Target="../slideLayouts/slideLayout202.xml"/><Relationship Id="rId5" Type="http://schemas.openxmlformats.org/officeDocument/2006/relationships/slideLayout" Target="../slideLayouts/slideLayout196.xml"/><Relationship Id="rId10" Type="http://schemas.openxmlformats.org/officeDocument/2006/relationships/slideLayout" Target="../slideLayouts/slideLayout201.xml"/><Relationship Id="rId4" Type="http://schemas.openxmlformats.org/officeDocument/2006/relationships/slideLayout" Target="../slideLayouts/slideLayout195.xml"/><Relationship Id="rId9" Type="http://schemas.openxmlformats.org/officeDocument/2006/relationships/slideLayout" Target="../slideLayouts/slideLayout200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05.xml"/><Relationship Id="rId7" Type="http://schemas.openxmlformats.org/officeDocument/2006/relationships/slideLayout" Target="../slideLayouts/slideLayout209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4.xml"/><Relationship Id="rId1" Type="http://schemas.openxmlformats.org/officeDocument/2006/relationships/slideLayout" Target="../slideLayouts/slideLayout203.xml"/><Relationship Id="rId6" Type="http://schemas.openxmlformats.org/officeDocument/2006/relationships/slideLayout" Target="../slideLayouts/slideLayout208.xml"/><Relationship Id="rId11" Type="http://schemas.openxmlformats.org/officeDocument/2006/relationships/slideLayout" Target="../slideLayouts/slideLayout213.xml"/><Relationship Id="rId5" Type="http://schemas.openxmlformats.org/officeDocument/2006/relationships/slideLayout" Target="../slideLayouts/slideLayout207.xml"/><Relationship Id="rId10" Type="http://schemas.openxmlformats.org/officeDocument/2006/relationships/slideLayout" Target="../slideLayouts/slideLayout212.xml"/><Relationship Id="rId4" Type="http://schemas.openxmlformats.org/officeDocument/2006/relationships/slideLayout" Target="../slideLayouts/slideLayout206.xml"/><Relationship Id="rId9" Type="http://schemas.openxmlformats.org/officeDocument/2006/relationships/slideLayout" Target="../slideLayouts/slideLayout21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16.xml"/><Relationship Id="rId7" Type="http://schemas.openxmlformats.org/officeDocument/2006/relationships/slideLayout" Target="../slideLayouts/slideLayout220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5.xml"/><Relationship Id="rId1" Type="http://schemas.openxmlformats.org/officeDocument/2006/relationships/slideLayout" Target="../slideLayouts/slideLayout214.xml"/><Relationship Id="rId6" Type="http://schemas.openxmlformats.org/officeDocument/2006/relationships/slideLayout" Target="../slideLayouts/slideLayout219.xml"/><Relationship Id="rId11" Type="http://schemas.openxmlformats.org/officeDocument/2006/relationships/slideLayout" Target="../slideLayouts/slideLayout224.xml"/><Relationship Id="rId5" Type="http://schemas.openxmlformats.org/officeDocument/2006/relationships/slideLayout" Target="../slideLayouts/slideLayout218.xml"/><Relationship Id="rId10" Type="http://schemas.openxmlformats.org/officeDocument/2006/relationships/slideLayout" Target="../slideLayouts/slideLayout223.xml"/><Relationship Id="rId4" Type="http://schemas.openxmlformats.org/officeDocument/2006/relationships/slideLayout" Target="../slideLayouts/slideLayout217.xml"/><Relationship Id="rId9" Type="http://schemas.openxmlformats.org/officeDocument/2006/relationships/slideLayout" Target="../slideLayouts/slideLayout222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27.xml"/><Relationship Id="rId7" Type="http://schemas.openxmlformats.org/officeDocument/2006/relationships/slideLayout" Target="../slideLayouts/slideLayout231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6.xml"/><Relationship Id="rId1" Type="http://schemas.openxmlformats.org/officeDocument/2006/relationships/slideLayout" Target="../slideLayouts/slideLayout225.xml"/><Relationship Id="rId6" Type="http://schemas.openxmlformats.org/officeDocument/2006/relationships/slideLayout" Target="../slideLayouts/slideLayout230.xml"/><Relationship Id="rId11" Type="http://schemas.openxmlformats.org/officeDocument/2006/relationships/slideLayout" Target="../slideLayouts/slideLayout235.xml"/><Relationship Id="rId5" Type="http://schemas.openxmlformats.org/officeDocument/2006/relationships/slideLayout" Target="../slideLayouts/slideLayout229.xml"/><Relationship Id="rId10" Type="http://schemas.openxmlformats.org/officeDocument/2006/relationships/slideLayout" Target="../slideLayouts/slideLayout234.xml"/><Relationship Id="rId4" Type="http://schemas.openxmlformats.org/officeDocument/2006/relationships/slideLayout" Target="../slideLayouts/slideLayout228.xml"/><Relationship Id="rId9" Type="http://schemas.openxmlformats.org/officeDocument/2006/relationships/slideLayout" Target="../slideLayouts/slideLayout233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38.xml"/><Relationship Id="rId7" Type="http://schemas.openxmlformats.org/officeDocument/2006/relationships/slideLayout" Target="../slideLayouts/slideLayout242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37.xml"/><Relationship Id="rId1" Type="http://schemas.openxmlformats.org/officeDocument/2006/relationships/slideLayout" Target="../slideLayouts/slideLayout236.xml"/><Relationship Id="rId6" Type="http://schemas.openxmlformats.org/officeDocument/2006/relationships/slideLayout" Target="../slideLayouts/slideLayout241.xml"/><Relationship Id="rId11" Type="http://schemas.openxmlformats.org/officeDocument/2006/relationships/slideLayout" Target="../slideLayouts/slideLayout246.xml"/><Relationship Id="rId5" Type="http://schemas.openxmlformats.org/officeDocument/2006/relationships/slideLayout" Target="../slideLayouts/slideLayout240.xml"/><Relationship Id="rId10" Type="http://schemas.openxmlformats.org/officeDocument/2006/relationships/slideLayout" Target="../slideLayouts/slideLayout245.xml"/><Relationship Id="rId4" Type="http://schemas.openxmlformats.org/officeDocument/2006/relationships/slideLayout" Target="../slideLayouts/slideLayout239.xml"/><Relationship Id="rId9" Type="http://schemas.openxmlformats.org/officeDocument/2006/relationships/slideLayout" Target="../slideLayouts/slideLayout24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9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4.xml"/><Relationship Id="rId1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96.xml"/><Relationship Id="rId9" Type="http://schemas.openxmlformats.org/officeDocument/2006/relationships/slideLayout" Target="../slideLayouts/slideLayout10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6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D1020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15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2" r:id="rId1"/>
    <p:sldLayoutId id="2147484543" r:id="rId2"/>
    <p:sldLayoutId id="2147484544" r:id="rId3"/>
    <p:sldLayoutId id="2147484545" r:id="rId4"/>
    <p:sldLayoutId id="2147484546" r:id="rId5"/>
    <p:sldLayoutId id="2147484547" r:id="rId6"/>
    <p:sldLayoutId id="2147484548" r:id="rId7"/>
    <p:sldLayoutId id="2147484549" r:id="rId8"/>
    <p:sldLayoutId id="2147484550" r:id="rId9"/>
    <p:sldLayoutId id="2147484551" r:id="rId10"/>
    <p:sldLayoutId id="2147484552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27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4" r:id="rId1"/>
    <p:sldLayoutId id="2147484555" r:id="rId2"/>
    <p:sldLayoutId id="2147484556" r:id="rId3"/>
    <p:sldLayoutId id="2147484557" r:id="rId4"/>
    <p:sldLayoutId id="2147484558" r:id="rId5"/>
    <p:sldLayoutId id="2147484559" r:id="rId6"/>
    <p:sldLayoutId id="2147484560" r:id="rId7"/>
    <p:sldLayoutId id="2147484561" r:id="rId8"/>
    <p:sldLayoutId id="2147484562" r:id="rId9"/>
    <p:sldLayoutId id="2147484563" r:id="rId10"/>
    <p:sldLayoutId id="214748456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00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6" r:id="rId1"/>
    <p:sldLayoutId id="2147484567" r:id="rId2"/>
    <p:sldLayoutId id="2147484568" r:id="rId3"/>
    <p:sldLayoutId id="2147484569" r:id="rId4"/>
    <p:sldLayoutId id="2147484570" r:id="rId5"/>
    <p:sldLayoutId id="2147484571" r:id="rId6"/>
    <p:sldLayoutId id="2147484572" r:id="rId7"/>
    <p:sldLayoutId id="2147484573" r:id="rId8"/>
    <p:sldLayoutId id="2147484574" r:id="rId9"/>
    <p:sldLayoutId id="2147484575" r:id="rId10"/>
    <p:sldLayoutId id="214748457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7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8" r:id="rId1"/>
    <p:sldLayoutId id="2147484579" r:id="rId2"/>
    <p:sldLayoutId id="2147484580" r:id="rId3"/>
    <p:sldLayoutId id="2147484581" r:id="rId4"/>
    <p:sldLayoutId id="2147484582" r:id="rId5"/>
    <p:sldLayoutId id="2147484583" r:id="rId6"/>
    <p:sldLayoutId id="2147484584" r:id="rId7"/>
    <p:sldLayoutId id="2147484585" r:id="rId8"/>
    <p:sldLayoutId id="2147484586" r:id="rId9"/>
    <p:sldLayoutId id="2147484587" r:id="rId10"/>
    <p:sldLayoutId id="214748458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32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0" r:id="rId1"/>
    <p:sldLayoutId id="2147484591" r:id="rId2"/>
    <p:sldLayoutId id="2147484592" r:id="rId3"/>
    <p:sldLayoutId id="2147484593" r:id="rId4"/>
    <p:sldLayoutId id="2147484594" r:id="rId5"/>
    <p:sldLayoutId id="2147484595" r:id="rId6"/>
    <p:sldLayoutId id="2147484596" r:id="rId7"/>
    <p:sldLayoutId id="2147484597" r:id="rId8"/>
    <p:sldLayoutId id="2147484598" r:id="rId9"/>
    <p:sldLayoutId id="2147484599" r:id="rId10"/>
    <p:sldLayoutId id="2147484600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58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2" r:id="rId1"/>
    <p:sldLayoutId id="2147484603" r:id="rId2"/>
    <p:sldLayoutId id="2147484604" r:id="rId3"/>
    <p:sldLayoutId id="2147484605" r:id="rId4"/>
    <p:sldLayoutId id="2147484606" r:id="rId5"/>
    <p:sldLayoutId id="2147484607" r:id="rId6"/>
    <p:sldLayoutId id="2147484608" r:id="rId7"/>
    <p:sldLayoutId id="2147484609" r:id="rId8"/>
    <p:sldLayoutId id="2147484610" r:id="rId9"/>
    <p:sldLayoutId id="2147484611" r:id="rId10"/>
    <p:sldLayoutId id="2147484612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0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14" r:id="rId1"/>
    <p:sldLayoutId id="2147484615" r:id="rId2"/>
    <p:sldLayoutId id="2147484616" r:id="rId3"/>
    <p:sldLayoutId id="2147484617" r:id="rId4"/>
    <p:sldLayoutId id="2147484618" r:id="rId5"/>
    <p:sldLayoutId id="2147484619" r:id="rId6"/>
    <p:sldLayoutId id="2147484620" r:id="rId7"/>
    <p:sldLayoutId id="2147484621" r:id="rId8"/>
    <p:sldLayoutId id="2147484622" r:id="rId9"/>
    <p:sldLayoutId id="2147484623" r:id="rId10"/>
    <p:sldLayoutId id="21474846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76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26" r:id="rId1"/>
    <p:sldLayoutId id="2147484627" r:id="rId2"/>
    <p:sldLayoutId id="2147484628" r:id="rId3"/>
    <p:sldLayoutId id="2147484629" r:id="rId4"/>
    <p:sldLayoutId id="2147484630" r:id="rId5"/>
    <p:sldLayoutId id="2147484631" r:id="rId6"/>
    <p:sldLayoutId id="2147484632" r:id="rId7"/>
    <p:sldLayoutId id="2147484633" r:id="rId8"/>
    <p:sldLayoutId id="2147484634" r:id="rId9"/>
    <p:sldLayoutId id="2147484635" r:id="rId10"/>
    <p:sldLayoutId id="214748463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92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8" r:id="rId1"/>
    <p:sldLayoutId id="2147484639" r:id="rId2"/>
    <p:sldLayoutId id="2147484640" r:id="rId3"/>
    <p:sldLayoutId id="2147484641" r:id="rId4"/>
    <p:sldLayoutId id="2147484642" r:id="rId5"/>
    <p:sldLayoutId id="2147484643" r:id="rId6"/>
    <p:sldLayoutId id="2147484644" r:id="rId7"/>
    <p:sldLayoutId id="2147484645" r:id="rId8"/>
    <p:sldLayoutId id="2147484646" r:id="rId9"/>
    <p:sldLayoutId id="2147484647" r:id="rId10"/>
    <p:sldLayoutId id="214748464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15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50" r:id="rId1"/>
    <p:sldLayoutId id="2147484651" r:id="rId2"/>
    <p:sldLayoutId id="2147484652" r:id="rId3"/>
    <p:sldLayoutId id="2147484653" r:id="rId4"/>
    <p:sldLayoutId id="2147484654" r:id="rId5"/>
    <p:sldLayoutId id="2147484655" r:id="rId6"/>
    <p:sldLayoutId id="2147484656" r:id="rId7"/>
    <p:sldLayoutId id="2147484657" r:id="rId8"/>
    <p:sldLayoutId id="2147484658" r:id="rId9"/>
    <p:sldLayoutId id="2147484659" r:id="rId10"/>
    <p:sldLayoutId id="2147484660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06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63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2" r:id="rId1"/>
    <p:sldLayoutId id="2147484663" r:id="rId2"/>
    <p:sldLayoutId id="2147484664" r:id="rId3"/>
    <p:sldLayoutId id="2147484665" r:id="rId4"/>
    <p:sldLayoutId id="2147484666" r:id="rId5"/>
    <p:sldLayoutId id="2147484667" r:id="rId6"/>
    <p:sldLayoutId id="2147484668" r:id="rId7"/>
    <p:sldLayoutId id="2147484669" r:id="rId8"/>
    <p:sldLayoutId id="2147484670" r:id="rId9"/>
    <p:sldLayoutId id="2147484671" r:id="rId10"/>
    <p:sldLayoutId id="2147484672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26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74" r:id="rId1"/>
    <p:sldLayoutId id="2147484675" r:id="rId2"/>
    <p:sldLayoutId id="2147484676" r:id="rId3"/>
    <p:sldLayoutId id="2147484677" r:id="rId4"/>
    <p:sldLayoutId id="2147484678" r:id="rId5"/>
    <p:sldLayoutId id="2147484679" r:id="rId6"/>
    <p:sldLayoutId id="2147484680" r:id="rId7"/>
    <p:sldLayoutId id="2147484681" r:id="rId8"/>
    <p:sldLayoutId id="2147484682" r:id="rId9"/>
    <p:sldLayoutId id="2147484683" r:id="rId10"/>
    <p:sldLayoutId id="214748468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66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86" r:id="rId1"/>
    <p:sldLayoutId id="2147484687" r:id="rId2"/>
    <p:sldLayoutId id="2147484688" r:id="rId3"/>
    <p:sldLayoutId id="2147484689" r:id="rId4"/>
    <p:sldLayoutId id="2147484690" r:id="rId5"/>
    <p:sldLayoutId id="2147484691" r:id="rId6"/>
    <p:sldLayoutId id="2147484692" r:id="rId7"/>
    <p:sldLayoutId id="2147484693" r:id="rId8"/>
    <p:sldLayoutId id="2147484694" r:id="rId9"/>
    <p:sldLayoutId id="2147484695" r:id="rId10"/>
    <p:sldLayoutId id="214748469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74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0" r:id="rId1"/>
    <p:sldLayoutId id="2147484471" r:id="rId2"/>
    <p:sldLayoutId id="2147484472" r:id="rId3"/>
    <p:sldLayoutId id="2147484473" r:id="rId4"/>
    <p:sldLayoutId id="2147484474" r:id="rId5"/>
    <p:sldLayoutId id="2147484475" r:id="rId6"/>
    <p:sldLayoutId id="2147484476" r:id="rId7"/>
    <p:sldLayoutId id="2147484477" r:id="rId8"/>
    <p:sldLayoutId id="2147484478" r:id="rId9"/>
    <p:sldLayoutId id="2147484479" r:id="rId10"/>
    <p:sldLayoutId id="2147484480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15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2" r:id="rId1"/>
    <p:sldLayoutId id="2147484483" r:id="rId2"/>
    <p:sldLayoutId id="2147484484" r:id="rId3"/>
    <p:sldLayoutId id="2147484485" r:id="rId4"/>
    <p:sldLayoutId id="2147484486" r:id="rId5"/>
    <p:sldLayoutId id="2147484487" r:id="rId6"/>
    <p:sldLayoutId id="2147484488" r:id="rId7"/>
    <p:sldLayoutId id="2147484489" r:id="rId8"/>
    <p:sldLayoutId id="2147484490" r:id="rId9"/>
    <p:sldLayoutId id="2147484491" r:id="rId10"/>
    <p:sldLayoutId id="2147484492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88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73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06" r:id="rId1"/>
    <p:sldLayoutId id="2147484507" r:id="rId2"/>
    <p:sldLayoutId id="2147484508" r:id="rId3"/>
    <p:sldLayoutId id="2147484509" r:id="rId4"/>
    <p:sldLayoutId id="2147484510" r:id="rId5"/>
    <p:sldLayoutId id="2147484511" r:id="rId6"/>
    <p:sldLayoutId id="2147484512" r:id="rId7"/>
    <p:sldLayoutId id="2147484513" r:id="rId8"/>
    <p:sldLayoutId id="2147484514" r:id="rId9"/>
    <p:sldLayoutId id="2147484515" r:id="rId10"/>
    <p:sldLayoutId id="214748451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97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8" r:id="rId1"/>
    <p:sldLayoutId id="2147484519" r:id="rId2"/>
    <p:sldLayoutId id="2147484520" r:id="rId3"/>
    <p:sldLayoutId id="2147484521" r:id="rId4"/>
    <p:sldLayoutId id="2147484522" r:id="rId5"/>
    <p:sldLayoutId id="2147484523" r:id="rId6"/>
    <p:sldLayoutId id="2147484524" r:id="rId7"/>
    <p:sldLayoutId id="2147484525" r:id="rId8"/>
    <p:sldLayoutId id="2147484526" r:id="rId9"/>
    <p:sldLayoutId id="2147484527" r:id="rId10"/>
    <p:sldLayoutId id="214748452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02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30" r:id="rId1"/>
    <p:sldLayoutId id="2147484531" r:id="rId2"/>
    <p:sldLayoutId id="2147484532" r:id="rId3"/>
    <p:sldLayoutId id="2147484533" r:id="rId4"/>
    <p:sldLayoutId id="2147484534" r:id="rId5"/>
    <p:sldLayoutId id="2147484535" r:id="rId6"/>
    <p:sldLayoutId id="2147484536" r:id="rId7"/>
    <p:sldLayoutId id="2147484537" r:id="rId8"/>
    <p:sldLayoutId id="2147484538" r:id="rId9"/>
    <p:sldLayoutId id="2147484539" r:id="rId10"/>
    <p:sldLayoutId id="2147484540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940687"/>
            <a:ext cx="6718685" cy="2409630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MARKETING</a:t>
            </a:r>
            <a:r>
              <a:rPr lang="cs-CZ" sz="32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/>
            </a:r>
            <a:br>
              <a:rPr lang="cs-CZ" sz="32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</a:br>
            <a:r>
              <a:rPr lang="cs-CZ" sz="20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                                           </a:t>
            </a:r>
            <a:br>
              <a:rPr lang="cs-CZ" sz="20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</a:br>
            <a:r>
              <a:rPr lang="cs-CZ" sz="32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YMAR/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IV.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blok</a:t>
            </a:r>
            <a:b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</a:br>
            <a:r>
              <a:rPr lang="cs-CZ" sz="3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MARKETING SLUŽEB</a:t>
            </a:r>
            <a:endParaRPr lang="en-US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009145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 smtClean="0">
              <a:solidFill>
                <a:prstClr val="black"/>
              </a:solidFill>
              <a:cs typeface="Arial"/>
            </a:endParaRPr>
          </a:p>
          <a:p>
            <a:pPr algn="l"/>
            <a:endParaRPr lang="cs-CZ" sz="1800" b="1" dirty="0">
              <a:solidFill>
                <a:prstClr val="black"/>
              </a:solidFill>
              <a:cs typeface="Arial"/>
            </a:endParaRPr>
          </a:p>
          <a:p>
            <a:pPr algn="l"/>
            <a:endParaRPr lang="cs-CZ" sz="1900" b="1" dirty="0" smtClean="0">
              <a:solidFill>
                <a:prstClr val="black"/>
              </a:solidFill>
              <a:cs typeface="Arial"/>
            </a:endParaRPr>
          </a:p>
          <a:p>
            <a:pPr algn="l"/>
            <a:r>
              <a:rPr lang="cs-CZ" sz="1900" dirty="0" smtClean="0">
                <a:solidFill>
                  <a:prstClr val="black"/>
                </a:solidFill>
                <a:cs typeface="Arial"/>
              </a:rPr>
              <a:t>PhDr. Ing. Mgr. Renáta Pavlíčková, MBA</a:t>
            </a:r>
            <a:endParaRPr lang="en-US" sz="1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5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4274"/>
            <a:ext cx="8229600" cy="655093"/>
          </a:xfrm>
        </p:spPr>
        <p:txBody>
          <a:bodyPr/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NEHMOTNÁ POVAHA SLUŽEB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služby jsou nehmotné povahy - tzn., že si není možné služby před nákupem prohlédnout, ohmatat, nemůžeme je ochutnat, slyšet ani cítit,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výsledek kosmetické operace,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zákazníci chtějí nejistotu plynoucí z nehmotné povahy služeb omezit, proto sledují "</a:t>
            </a:r>
            <a:r>
              <a:rPr lang="cs-CZ" sz="2000" b="1" dirty="0"/>
              <a:t>signály</a:t>
            </a:r>
            <a:r>
              <a:rPr lang="cs-CZ" sz="2000" dirty="0"/>
              <a:t> </a:t>
            </a:r>
            <a:r>
              <a:rPr lang="cs-CZ" sz="2000" b="1" dirty="0"/>
              <a:t>kvality služeb</a:t>
            </a:r>
            <a:r>
              <a:rPr lang="cs-CZ" sz="2000" dirty="0"/>
              <a:t>".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48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6"/>
            <a:ext cx="8229600" cy="721602"/>
          </a:xfrm>
        </p:spPr>
        <p:txBody>
          <a:bodyPr/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NEDĚLITELNOST SLUŽEB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služby jsou nedělitelné, jsou </a:t>
            </a:r>
            <a:r>
              <a:rPr lang="cs-CZ" sz="1800" dirty="0" smtClean="0"/>
              <a:t>vytvářeny a </a:t>
            </a:r>
            <a:r>
              <a:rPr lang="cs-CZ" sz="1800" dirty="0"/>
              <a:t>spotřebovávány současně,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jsou přímo vázány na poskytovatele služeb,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očekává se spolupráce (zubní lékař),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zaměstnanec, který službu poskytuje</a:t>
            </a:r>
            <a:r>
              <a:rPr lang="cs-CZ" sz="1800" dirty="0" smtClean="0"/>
              <a:t>, je </a:t>
            </a:r>
            <a:r>
              <a:rPr lang="cs-CZ" sz="1800" dirty="0"/>
              <a:t>součástí služby samotné.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68238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Rozmanitost kvality služeb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kvalita služby závisí na tom, kdo, kdy, </a:t>
            </a:r>
            <a:r>
              <a:rPr lang="cs-CZ" sz="1800" dirty="0" smtClean="0"/>
              <a:t>kde a </a:t>
            </a:r>
            <a:r>
              <a:rPr lang="cs-CZ" sz="1800" dirty="0"/>
              <a:t>jakým způsobem službu poskytuje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kvalita je proměnlivá, vysoce závislá na způsobu jejího poskytování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kvalita služby jednoho pracovníka se mění </a:t>
            </a:r>
            <a:r>
              <a:rPr lang="cs-CZ" sz="1800" dirty="0" smtClean="0"/>
              <a:t>v </a:t>
            </a:r>
            <a:r>
              <a:rPr lang="cs-CZ" sz="1800" dirty="0"/>
              <a:t>čase podle jeho únavy a jiných okolností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72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23331"/>
            <a:ext cx="8229600" cy="62779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Pomíjivost služeb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služby nelze skladovat pro následný prodej či užití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jakmile je náplň služby "vyčerpána", je </a:t>
            </a:r>
            <a:r>
              <a:rPr lang="cs-CZ" sz="1800" dirty="0" smtClean="0"/>
              <a:t>nutné/možné </a:t>
            </a:r>
            <a:r>
              <a:rPr lang="cs-CZ" sz="1800" dirty="0"/>
              <a:t>zakoupit službu novou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92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229600" cy="62779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vlastnosti služeb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vysoká pružnost zpětných vazeb</a:t>
            </a:r>
          </a:p>
          <a:p>
            <a:r>
              <a:rPr lang="cs-CZ" sz="2000" dirty="0"/>
              <a:t>jednodušší zavádění nových produktů</a:t>
            </a:r>
          </a:p>
          <a:p>
            <a:r>
              <a:rPr lang="cs-CZ" sz="2000" dirty="0"/>
              <a:t>vázanost na provozovatele, místo a čas</a:t>
            </a:r>
          </a:p>
          <a:p>
            <a:r>
              <a:rPr lang="cs-CZ" sz="2000" dirty="0"/>
              <a:t>vysoký stupeň interakce poskytovatel - zákazník (budování silných vztahů)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55094"/>
            <a:ext cx="7740650" cy="76427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Odlišení služby od konkurence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 smtClean="0"/>
              <a:t>rostoucí </a:t>
            </a:r>
            <a:r>
              <a:rPr lang="cs-CZ" sz="2000" dirty="0"/>
              <a:t>ceny služeb - nutnost odlišit služby v očích zákazníků od produktů konkurenčních</a:t>
            </a:r>
          </a:p>
          <a:p>
            <a:pPr>
              <a:buFont typeface="Wingdings" pitchFamily="2" charset="2"/>
              <a:buNone/>
            </a:pP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00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8"/>
            <a:ext cx="8229600" cy="68065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odlišení služeb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1800" dirty="0" smtClean="0"/>
              <a:t>cenové </a:t>
            </a:r>
            <a:r>
              <a:rPr lang="cs-CZ" sz="1800" dirty="0"/>
              <a:t>konkurenci lze čelit lepší, odlišnou nabídkou (Student </a:t>
            </a:r>
            <a:r>
              <a:rPr lang="cs-CZ" sz="1800" dirty="0" err="1"/>
              <a:t>agency</a:t>
            </a:r>
            <a:r>
              <a:rPr lang="cs-CZ" sz="1800" dirty="0"/>
              <a:t>)</a:t>
            </a:r>
          </a:p>
          <a:p>
            <a:pPr marL="514350" indent="-5143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1800" dirty="0" smtClean="0"/>
              <a:t>odlišení </a:t>
            </a:r>
            <a:r>
              <a:rPr lang="cs-CZ" sz="1800" dirty="0"/>
              <a:t>kvalitou - způsobem, jakým jsou služby poskytovány (školení zaměstnanců, kurzy asertivity, banky - on-line přístup k bankovním službám</a:t>
            </a:r>
            <a:r>
              <a:rPr lang="cs-CZ" sz="1800" dirty="0" smtClean="0"/>
              <a:t>)</a:t>
            </a:r>
          </a:p>
          <a:p>
            <a:pPr marL="514350" indent="-5143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1800" dirty="0" smtClean="0"/>
              <a:t>posílení </a:t>
            </a:r>
            <a:r>
              <a:rPr lang="cs-CZ" sz="1800" dirty="0"/>
              <a:t>a odlišení image firmy, její symboliky a značek (např. Bankovní dům </a:t>
            </a:r>
            <a:r>
              <a:rPr lang="cs-CZ" sz="1800" dirty="0" err="1"/>
              <a:t>Harris</a:t>
            </a:r>
            <a:r>
              <a:rPr lang="cs-CZ" sz="1800" dirty="0"/>
              <a:t> (Chicago) - symbol lva jako symbol síly banky)</a:t>
            </a:r>
          </a:p>
          <a:p>
            <a:pPr marL="514350" indent="-5143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1800" dirty="0" smtClean="0"/>
              <a:t>internet</a:t>
            </a:r>
            <a:endParaRPr lang="cs-CZ" sz="1800" dirty="0"/>
          </a:p>
          <a:p>
            <a:pPr marL="514350" indent="-5143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cs-CZ" sz="1800" dirty="0" smtClean="0"/>
              <a:t>zvýšení </a:t>
            </a:r>
            <a:r>
              <a:rPr lang="cs-CZ" sz="1800" dirty="0"/>
              <a:t>produktivity práce při poskytování služeb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30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8740"/>
            <a:ext cx="8229600" cy="685800"/>
          </a:xfrm>
        </p:spPr>
        <p:txBody>
          <a:bodyPr/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PRVKY K DOSAŽENÍ KVALITY SLUŽEB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strategická koncepce,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trvalá snaha vrcholového vedení o dosahování kvality,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používání vysokých standardů,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systémy pro sledování kvality služeb,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systémy pro uspokojování nespokojených zákazníků,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stejně dobré uspokojování zaměstnanců a zákazníků.</a:t>
            </a:r>
          </a:p>
          <a:p>
            <a:endParaRPr lang="cs-CZ" sz="2400" dirty="0"/>
          </a:p>
          <a:p>
            <a:pPr>
              <a:buFont typeface="Wingdings" pitchFamily="2" charset="2"/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96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0644"/>
            <a:ext cx="8229600" cy="636837"/>
          </a:xfrm>
        </p:spPr>
        <p:txBody>
          <a:bodyPr/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PARAMETRY VNÍMANÍ KVALITY SLUŽEB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osobní přístup,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inovace,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loajalita personálu,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místní image,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zvyšování jakosti,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rychlost dodání,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rychlejší rozhodování,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speciální služby.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3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1570"/>
            <a:ext cx="7283450" cy="55955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ROZPORY NEÚSPĚŠNÉ DODÁVKY SLUŽEB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rozpor mezi očekáváním spotřebitele a vnímáním managementu,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rozpor mezi vnímáním managementu a specifikací služeb (nejasná specifikace),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rozpor mezi specifikací služeb a jejich poskytováním (úroveň personálu),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rozpor mezi poskytovanou službou a vnější komunikací (rozpor mezi prospektem a skutečností),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rozpor mezi vnímanou a očekávanou službou.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92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17561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 (bloková výuka)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60561"/>
            <a:ext cx="3937379" cy="4365602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b="1" dirty="0" smtClean="0"/>
              <a:t>I. BLOK (téma 1.-3.)</a:t>
            </a:r>
          </a:p>
          <a:p>
            <a:pPr marL="0" indent="0">
              <a:buNone/>
            </a:pPr>
            <a:r>
              <a:rPr lang="pl-PL" sz="1800" dirty="0" smtClean="0"/>
              <a:t>1</a:t>
            </a:r>
            <a:r>
              <a:rPr lang="pl-PL" sz="1800" dirty="0"/>
              <a:t>. Úvod do marketingu (význam a vývoj</a:t>
            </a:r>
            <a:r>
              <a:rPr lang="pl-PL" sz="1800" dirty="0" smtClean="0"/>
              <a:t>)</a:t>
            </a:r>
            <a:endParaRPr lang="pl-PL" sz="1800" dirty="0"/>
          </a:p>
          <a:p>
            <a:pPr marL="0" indent="0">
              <a:buNone/>
            </a:pPr>
            <a:r>
              <a:rPr lang="cs-CZ" sz="1800" dirty="0"/>
              <a:t>2. Globální marketing 21. století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(aktuální trendy)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3. Online </a:t>
            </a:r>
            <a:r>
              <a:rPr lang="cs-CZ" sz="1800" dirty="0" smtClean="0"/>
              <a:t>marketing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 smtClean="0"/>
              <a:t>II. BLOK (téma 4.-6.)</a:t>
            </a:r>
            <a:endParaRPr lang="cs-CZ" sz="1800" b="1" dirty="0"/>
          </a:p>
          <a:p>
            <a:pPr marL="0" indent="0">
              <a:buNone/>
            </a:pPr>
            <a:r>
              <a:rPr lang="cs-CZ" sz="1800" dirty="0"/>
              <a:t>4. Trh a marketingové </a:t>
            </a:r>
            <a:r>
              <a:rPr lang="cs-CZ" sz="1800" dirty="0" smtClean="0"/>
              <a:t>prostředí</a:t>
            </a:r>
            <a:endParaRPr lang="cs-CZ" sz="1800" dirty="0"/>
          </a:p>
          <a:p>
            <a:pPr marL="0" indent="0">
              <a:buNone/>
            </a:pPr>
            <a:r>
              <a:rPr lang="pt-BR" sz="1800" dirty="0"/>
              <a:t>5. Marketingový informační systém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</a:t>
            </a:r>
            <a:r>
              <a:rPr lang="pt-BR" sz="1800" dirty="0" smtClean="0"/>
              <a:t>a </a:t>
            </a:r>
            <a:r>
              <a:rPr lang="cs-CZ" sz="1800" dirty="0" smtClean="0"/>
              <a:t>C</a:t>
            </a:r>
            <a:r>
              <a:rPr lang="pt-BR" sz="1800" dirty="0" smtClean="0"/>
              <a:t>RM</a:t>
            </a:r>
            <a:endParaRPr lang="pt-BR" sz="1800" dirty="0"/>
          </a:p>
          <a:p>
            <a:pPr marL="0" indent="0">
              <a:buNone/>
            </a:pPr>
            <a:r>
              <a:rPr lang="cs-CZ" sz="1800" dirty="0"/>
              <a:t>6. Marketingový </a:t>
            </a:r>
            <a:r>
              <a:rPr lang="cs-CZ" sz="1800" dirty="0" smtClean="0"/>
              <a:t>výzkum</a:t>
            </a: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60561"/>
            <a:ext cx="3936242" cy="4365602"/>
          </a:xfrm>
          <a:ln w="31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sz="1800" b="1" dirty="0" smtClean="0"/>
              <a:t>III. </a:t>
            </a:r>
            <a:r>
              <a:rPr lang="cs-CZ" sz="1800" b="1" dirty="0"/>
              <a:t>BLOK (téma </a:t>
            </a:r>
            <a:r>
              <a:rPr lang="cs-CZ" sz="1800" b="1" dirty="0" smtClean="0"/>
              <a:t>7.-9.)</a:t>
            </a:r>
            <a:endParaRPr lang="cs-CZ" sz="1800" b="1" dirty="0"/>
          </a:p>
          <a:p>
            <a:pPr marL="0" lvl="0" indent="0">
              <a:buNone/>
            </a:pPr>
            <a:r>
              <a:rPr lang="cs-CZ" sz="1800" dirty="0" smtClean="0">
                <a:solidFill>
                  <a:prstClr val="black"/>
                </a:solidFill>
              </a:rPr>
              <a:t>7</a:t>
            </a:r>
            <a:r>
              <a:rPr lang="cs-CZ" sz="1800" dirty="0">
                <a:solidFill>
                  <a:prstClr val="black"/>
                </a:solidFill>
              </a:rPr>
              <a:t>. Marketingový mix + řízení </a:t>
            </a:r>
            <a:r>
              <a:rPr lang="cs-CZ" sz="1800" dirty="0" smtClean="0">
                <a:solidFill>
                  <a:prstClr val="black"/>
                </a:solidFill>
              </a:rPr>
              <a:t>produktu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8. Řízení </a:t>
            </a:r>
            <a:r>
              <a:rPr lang="cs-CZ" sz="1800" dirty="0" smtClean="0">
                <a:solidFill>
                  <a:prstClr val="black"/>
                </a:solidFill>
              </a:rPr>
              <a:t>ceny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9. Řízení </a:t>
            </a:r>
            <a:r>
              <a:rPr lang="cs-CZ" sz="1800" dirty="0" smtClean="0">
                <a:solidFill>
                  <a:prstClr val="black"/>
                </a:solidFill>
              </a:rPr>
              <a:t>distribuce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sz="1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sz="1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sz="1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1800" b="1" dirty="0" smtClean="0"/>
              <a:t>IV. </a:t>
            </a:r>
            <a:r>
              <a:rPr lang="cs-CZ" sz="1800" b="1" dirty="0"/>
              <a:t>BLOK (téma </a:t>
            </a:r>
            <a:r>
              <a:rPr lang="cs-CZ" sz="1800" b="1" dirty="0" smtClean="0"/>
              <a:t>10.-12.)</a:t>
            </a:r>
            <a:endParaRPr lang="cs-CZ" sz="1800" b="1" dirty="0"/>
          </a:p>
          <a:p>
            <a:pPr marL="0" lvl="0" indent="0">
              <a:buNone/>
            </a:pPr>
            <a:r>
              <a:rPr lang="cs-CZ" sz="1800" dirty="0" smtClean="0">
                <a:solidFill>
                  <a:prstClr val="black"/>
                </a:solidFill>
              </a:rPr>
              <a:t>10</a:t>
            </a:r>
            <a:r>
              <a:rPr lang="cs-CZ" sz="1800" dirty="0">
                <a:solidFill>
                  <a:prstClr val="black"/>
                </a:solidFill>
              </a:rPr>
              <a:t>. Řízení integrované marketingové 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</a:rPr>
              <a:t>      komunikace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11. Marketing </a:t>
            </a:r>
            <a:r>
              <a:rPr lang="cs-CZ" sz="1800" dirty="0" smtClean="0">
                <a:solidFill>
                  <a:prstClr val="black"/>
                </a:solidFill>
              </a:rPr>
              <a:t>služeb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12. Etické aspekty </a:t>
            </a:r>
            <a:r>
              <a:rPr lang="cs-CZ" sz="1800" dirty="0" smtClean="0">
                <a:solidFill>
                  <a:prstClr val="black"/>
                </a:solidFill>
              </a:rPr>
              <a:t>marketingu</a:t>
            </a:r>
            <a:endParaRPr lang="cs-CZ" dirty="0"/>
          </a:p>
        </p:txBody>
      </p:sp>
      <p:cxnSp>
        <p:nvCxnSpPr>
          <p:cNvPr id="6" name="Přímá spojnice 5"/>
          <p:cNvCxnSpPr>
            <a:stCxn id="3" idx="1"/>
            <a:endCxn id="3" idx="3"/>
          </p:cNvCxnSpPr>
          <p:nvPr/>
        </p:nvCxnSpPr>
        <p:spPr>
          <a:xfrm>
            <a:off x="457200" y="3943362"/>
            <a:ext cx="393737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>
            <a:stCxn id="4" idx="1"/>
            <a:endCxn id="4" idx="3"/>
          </p:cNvCxnSpPr>
          <p:nvPr/>
        </p:nvCxnSpPr>
        <p:spPr>
          <a:xfrm>
            <a:off x="4648200" y="3943362"/>
            <a:ext cx="393624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10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5273"/>
            <a:ext cx="8229600" cy="576618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marketingového </a:t>
            </a:r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mixu služeb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0" algn="just">
              <a:lnSpc>
                <a:spcPct val="150000"/>
              </a:lnSpc>
            </a:pPr>
            <a:r>
              <a:rPr lang="cs-CZ" sz="2100" b="1" dirty="0" smtClean="0">
                <a:solidFill>
                  <a:srgbClr val="0000FF"/>
                </a:solidFill>
              </a:rPr>
              <a:t>Produkt</a:t>
            </a:r>
            <a:r>
              <a:rPr lang="cs-CZ" sz="2100" dirty="0" smtClean="0">
                <a:solidFill>
                  <a:prstClr val="black"/>
                </a:solidFill>
              </a:rPr>
              <a:t> </a:t>
            </a:r>
            <a:r>
              <a:rPr lang="cs-CZ" sz="2100" dirty="0">
                <a:solidFill>
                  <a:prstClr val="black"/>
                </a:solidFill>
              </a:rPr>
              <a:t>(sortiment, značky, balení</a:t>
            </a:r>
            <a:r>
              <a:rPr lang="cs-CZ" sz="2100" dirty="0" smtClean="0">
                <a:solidFill>
                  <a:prstClr val="black"/>
                </a:solidFill>
              </a:rPr>
              <a:t>)</a:t>
            </a:r>
          </a:p>
          <a:p>
            <a:pPr lvl="0" algn="just">
              <a:lnSpc>
                <a:spcPct val="150000"/>
              </a:lnSpc>
            </a:pPr>
            <a:r>
              <a:rPr lang="cs-CZ" sz="2100" b="1" dirty="0">
                <a:solidFill>
                  <a:srgbClr val="0000FF"/>
                </a:solidFill>
              </a:rPr>
              <a:t>Cena </a:t>
            </a:r>
            <a:r>
              <a:rPr lang="cs-CZ" sz="2100" dirty="0">
                <a:solidFill>
                  <a:prstClr val="black"/>
                </a:solidFill>
              </a:rPr>
              <a:t>(nákupní a prodejní cena, image ceny)</a:t>
            </a:r>
          </a:p>
          <a:p>
            <a:pPr algn="just">
              <a:lnSpc>
                <a:spcPct val="150000"/>
              </a:lnSpc>
            </a:pPr>
            <a:r>
              <a:rPr lang="cs-CZ" sz="2000" b="1" dirty="0" smtClean="0">
                <a:solidFill>
                  <a:schemeClr val="hlink"/>
                </a:solidFill>
              </a:rPr>
              <a:t>Místo</a:t>
            </a:r>
            <a:r>
              <a:rPr lang="cs-CZ" sz="2000" dirty="0" smtClean="0"/>
              <a:t> </a:t>
            </a:r>
            <a:r>
              <a:rPr lang="cs-CZ" sz="2000" dirty="0"/>
              <a:t>(typ provozu, požadavky na místo)</a:t>
            </a:r>
          </a:p>
          <a:p>
            <a:pPr algn="just">
              <a:lnSpc>
                <a:spcPct val="150000"/>
              </a:lnSpc>
            </a:pPr>
            <a:r>
              <a:rPr lang="cs-CZ" sz="2000" b="1" dirty="0">
                <a:solidFill>
                  <a:schemeClr val="hlink"/>
                </a:solidFill>
              </a:rPr>
              <a:t>Fyzická distribuce</a:t>
            </a:r>
            <a:r>
              <a:rPr lang="cs-CZ" sz="2000" dirty="0"/>
              <a:t> (řízení zásob, doprava</a:t>
            </a:r>
            <a:r>
              <a:rPr lang="cs-CZ" sz="2000" dirty="0" smtClean="0"/>
              <a:t>)</a:t>
            </a:r>
          </a:p>
          <a:p>
            <a:pPr lvl="0" algn="just">
              <a:lnSpc>
                <a:spcPct val="150000"/>
              </a:lnSpc>
            </a:pPr>
            <a:r>
              <a:rPr lang="cs-CZ" sz="2100" b="1" dirty="0" smtClean="0">
                <a:solidFill>
                  <a:srgbClr val="0000FF"/>
                </a:solidFill>
              </a:rPr>
              <a:t>Mark. komunikace</a:t>
            </a:r>
            <a:r>
              <a:rPr lang="cs-CZ" sz="2100" dirty="0" smtClean="0">
                <a:solidFill>
                  <a:prstClr val="black"/>
                </a:solidFill>
              </a:rPr>
              <a:t> </a:t>
            </a:r>
            <a:r>
              <a:rPr lang="cs-CZ" sz="2100" dirty="0">
                <a:solidFill>
                  <a:prstClr val="black"/>
                </a:solidFill>
              </a:rPr>
              <a:t>(reklama, podpora prodeje, publicita</a:t>
            </a:r>
            <a:r>
              <a:rPr lang="cs-CZ" sz="2100" dirty="0" smtClean="0">
                <a:solidFill>
                  <a:prstClr val="black"/>
                </a:solidFill>
              </a:rPr>
              <a:t>)</a:t>
            </a:r>
          </a:p>
          <a:p>
            <a:pPr lvl="0" algn="just">
              <a:lnSpc>
                <a:spcPct val="150000"/>
              </a:lnSpc>
            </a:pPr>
            <a:r>
              <a:rPr lang="cs-CZ" sz="2100" b="1" dirty="0">
                <a:solidFill>
                  <a:srgbClr val="0000FF"/>
                </a:solidFill>
              </a:rPr>
              <a:t>Personál</a:t>
            </a:r>
            <a:r>
              <a:rPr lang="cs-CZ" sz="2100" dirty="0">
                <a:solidFill>
                  <a:prstClr val="black"/>
                </a:solidFill>
              </a:rPr>
              <a:t> (kvalita a počet prodavačů)</a:t>
            </a:r>
          </a:p>
          <a:p>
            <a:pPr algn="just">
              <a:lnSpc>
                <a:spcPct val="150000"/>
              </a:lnSpc>
            </a:pPr>
            <a:r>
              <a:rPr lang="cs-CZ" sz="2000" b="1" dirty="0" smtClean="0">
                <a:solidFill>
                  <a:schemeClr val="hlink"/>
                </a:solidFill>
              </a:rPr>
              <a:t>Prezentace</a:t>
            </a:r>
            <a:r>
              <a:rPr lang="cs-CZ" sz="2000" dirty="0" smtClean="0"/>
              <a:t> </a:t>
            </a:r>
            <a:r>
              <a:rPr lang="cs-CZ" sz="2000" dirty="0"/>
              <a:t>(prezentace obchodu, vnitřní vybavení, vstavení zboží, atmosféra)</a:t>
            </a:r>
          </a:p>
          <a:p>
            <a:pPr algn="just">
              <a:lnSpc>
                <a:spcPct val="150000"/>
              </a:lnSpc>
            </a:pPr>
            <a:r>
              <a:rPr lang="cs-CZ" sz="2000" b="1" dirty="0" smtClean="0">
                <a:solidFill>
                  <a:schemeClr val="hlink"/>
                </a:solidFill>
              </a:rPr>
              <a:t>Produktivita</a:t>
            </a:r>
            <a:r>
              <a:rPr lang="cs-CZ" sz="2000" dirty="0" smtClean="0"/>
              <a:t> </a:t>
            </a:r>
            <a:r>
              <a:rPr lang="cs-CZ" sz="2000" dirty="0"/>
              <a:t>(systém rozvržení obchodu, bezpečnostní systémy, systém placení)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9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626"/>
            <a:ext cx="8229600" cy="66701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SOUČASNÝ TREND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rostoucí podíl služeb na celkovém souhrnu obchodních procesů</a:t>
            </a:r>
          </a:p>
          <a:p>
            <a:endParaRPr lang="cs-CZ" sz="2800" dirty="0"/>
          </a:p>
          <a:p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   </a:t>
            </a:r>
            <a:endParaRPr lang="cs-CZ" sz="2800" dirty="0" smtClean="0"/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proto </a:t>
            </a:r>
            <a:r>
              <a:rPr lang="cs-CZ" sz="2000" dirty="0"/>
              <a:t>roste zájem odborníků o aplikaci marketingu ve sféře služeb.</a:t>
            </a: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1774209" y="2440106"/>
            <a:ext cx="2527893" cy="1995416"/>
          </a:xfrm>
          <a:prstGeom prst="curvedRightArrow">
            <a:avLst>
              <a:gd name="adj1" fmla="val 20000"/>
              <a:gd name="adj2" fmla="val 40000"/>
              <a:gd name="adj3" fmla="val 48497"/>
            </a:avLst>
          </a:prstGeom>
          <a:solidFill>
            <a:srgbClr val="1CFB1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45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ETICKÉ ASPEKTY MARKETINGU</a:t>
            </a:r>
            <a:endParaRPr lang="cs-CZ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46913"/>
            <a:ext cx="8229600" cy="4379250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b="1" dirty="0"/>
              <a:t>Etický marketing</a:t>
            </a:r>
            <a:r>
              <a:rPr lang="cs-CZ" sz="1800" dirty="0"/>
              <a:t> (anglicky </a:t>
            </a:r>
            <a:r>
              <a:rPr lang="cs-CZ" sz="1800" i="1" dirty="0" err="1"/>
              <a:t>Ethical</a:t>
            </a:r>
            <a:r>
              <a:rPr lang="cs-CZ" sz="1800" i="1" dirty="0"/>
              <a:t> Marketing</a:t>
            </a:r>
            <a:r>
              <a:rPr lang="cs-CZ" sz="1800" dirty="0" smtClean="0"/>
              <a:t>) – usiluje </a:t>
            </a:r>
            <a:r>
              <a:rPr lang="cs-CZ" sz="1800" dirty="0"/>
              <a:t>o morálně správná marketingová </a:t>
            </a:r>
            <a:r>
              <a:rPr lang="cs-CZ" sz="1800" dirty="0" smtClean="0"/>
              <a:t>rozhodnutí.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Morálka </a:t>
            </a:r>
            <a:r>
              <a:rPr lang="cs-CZ" sz="1800" dirty="0"/>
              <a:t>těchto rozhodnutí může souviset s jakoukoli částí </a:t>
            </a:r>
            <a:r>
              <a:rPr lang="cs-CZ" sz="1800" dirty="0" smtClean="0"/>
              <a:t>marketingu, </a:t>
            </a:r>
            <a:r>
              <a:rPr lang="cs-CZ" sz="1800" dirty="0"/>
              <a:t>včetně získávání surovin, náboru zaměstnanců, nabídky produktů či cenové politiky. </a:t>
            </a:r>
            <a:endParaRPr lang="cs-CZ" sz="18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Každý </a:t>
            </a:r>
            <a:r>
              <a:rPr lang="cs-CZ" sz="1800" dirty="0"/>
              <a:t>člověk má na morálku jiný pohled, který závisí na osobních hodnotách a zkušenostech. </a:t>
            </a:r>
            <a:endParaRPr lang="cs-CZ" sz="18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Skutečnost </a:t>
            </a:r>
            <a:r>
              <a:rPr lang="cs-CZ" sz="1800" dirty="0"/>
              <a:t>rozdílného vnímání morality je problémem pro společnosti, které chtějí prosazovat etický marketing tak, aby oslovil zákazníky.</a:t>
            </a:r>
            <a:endParaRPr lang="cs-CZ" sz="18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419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23330"/>
            <a:ext cx="8229600" cy="694307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Reputace jako marketingová přednost</a:t>
            </a:r>
            <a:endParaRPr lang="cs-CZ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Reputace je jedna z největších nehmotných </a:t>
            </a:r>
            <a:r>
              <a:rPr lang="cs-CZ" sz="1800" dirty="0" smtClean="0"/>
              <a:t>aktiv společnosti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Hodnotu </a:t>
            </a:r>
            <a:r>
              <a:rPr lang="cs-CZ" sz="1800" dirty="0"/>
              <a:t>pozitivní reputace je obtížně vyčíslit, ale je to důležitá přednost, které musí všichni marketéři rozumět. </a:t>
            </a:r>
            <a:endParaRPr lang="cs-CZ" sz="18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Jediná </a:t>
            </a:r>
            <a:r>
              <a:rPr lang="cs-CZ" sz="1800" dirty="0"/>
              <a:t>negativní událost může ovlivnit vnímání dané firemní image a pověst firmy okamžitě a i mnoho let poté ovlivňuje prodej a vztahy se zákazníky. </a:t>
            </a:r>
            <a:endParaRPr lang="cs-CZ" sz="18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Ochrana </a:t>
            </a:r>
            <a:r>
              <a:rPr lang="cs-CZ" sz="1800" dirty="0"/>
              <a:t>firemní pověsti je zásadní priorita. </a:t>
            </a:r>
            <a:endParaRPr lang="cs-CZ" sz="18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Marketéři </a:t>
            </a:r>
            <a:r>
              <a:rPr lang="cs-CZ" sz="1800" dirty="0"/>
              <a:t>musí převzít </a:t>
            </a:r>
            <a:r>
              <a:rPr lang="cs-CZ" sz="1800" dirty="0" smtClean="0"/>
              <a:t>odpovědnost jak </a:t>
            </a:r>
            <a:r>
              <a:rPr lang="cs-CZ" sz="1800" dirty="0"/>
              <a:t>za ochranu zákazníka, tak zaměstnanců, soukromých informací nebo </a:t>
            </a:r>
            <a:r>
              <a:rPr lang="cs-CZ" sz="1800" dirty="0" smtClean="0"/>
              <a:t>rizik.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3833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5218"/>
            <a:ext cx="8229600" cy="61242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Nekalé obchodní praktiky</a:t>
            </a:r>
            <a:endParaRPr lang="cs-CZ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nekalá obchodní praktika je jednání podnikatele, které jednak nedosahuje potřebné míry profesionality, kterou byste mohli od podnikatele rozumně očekávat, a zároveň výrazně ovlivňuje (nebo přinejmenším může ovlivnit) vaše rozhodnutí o tom, zda si něco koupíte. </a:t>
            </a:r>
            <a:endParaRPr lang="cs-CZ" sz="18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Kdyby </a:t>
            </a:r>
            <a:r>
              <a:rPr lang="cs-CZ" sz="1800" dirty="0"/>
              <a:t>totiž podnikatel jednal s dostatečnou profesionalitou, a vy jste měli dostatek informací a klidu si celou koupi rozmyslet, dost možná byste se rozhodli jinak</a:t>
            </a:r>
            <a:r>
              <a:rPr lang="cs-CZ" sz="18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V </a:t>
            </a:r>
            <a:r>
              <a:rPr lang="cs-CZ" sz="1800" dirty="0"/>
              <a:t>zákoně </a:t>
            </a:r>
            <a:r>
              <a:rPr lang="cs-CZ" sz="1800" dirty="0" smtClean="0"/>
              <a:t>jsou poskytnuty definice </a:t>
            </a:r>
            <a:r>
              <a:rPr lang="cs-CZ" sz="1800" dirty="0"/>
              <a:t>nekalých obchodních </a:t>
            </a:r>
            <a:r>
              <a:rPr lang="cs-CZ" sz="1800" dirty="0" smtClean="0"/>
              <a:t>praktik - jedná </a:t>
            </a:r>
            <a:r>
              <a:rPr lang="cs-CZ" sz="1800" dirty="0"/>
              <a:t>se o kategorie klamavých praktik a agresivních obchodních praktik a především výčet praktik, které jsou vždy nekalé – tzv. </a:t>
            </a:r>
            <a:r>
              <a:rPr lang="cs-CZ" sz="1800" b="1" dirty="0"/>
              <a:t>černá listina nekalých obchodních praktik</a:t>
            </a:r>
            <a:r>
              <a:rPr lang="cs-CZ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919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0626"/>
            <a:ext cx="8229600" cy="667011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Etické problémy marketingu</a:t>
            </a:r>
            <a:endParaRPr lang="cs-CZ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etická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etické problémy v oblasti marketingu zaměřeného na děti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etické problémy v oblasti marketingu zacíleného na menšiny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vyobrazení žen v marketingových aktivitách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smtClean="0"/>
              <a:t>atd.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7190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>
            <a:normAutofit/>
          </a:bodyPr>
          <a:lstStyle/>
          <a:p>
            <a:r>
              <a:rPr lang="cs-CZ" sz="8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3200" b="1" i="1" dirty="0" smtClean="0"/>
              <a:t>Děkuji za pozornost </a:t>
            </a:r>
          </a:p>
          <a:p>
            <a:pPr marL="0" indent="0">
              <a:buNone/>
            </a:pPr>
            <a:r>
              <a:rPr lang="cs-CZ" sz="3200" b="1" i="1" dirty="0" smtClean="0"/>
              <a:t>a těším se na příště. </a:t>
            </a:r>
            <a:endParaRPr lang="cs-CZ" sz="3200" b="1" i="1" dirty="0"/>
          </a:p>
        </p:txBody>
      </p:sp>
      <p:pic>
        <p:nvPicPr>
          <p:cNvPr id="1027" name="Picture 3" descr="C:\Users\Renáta\Desktop\MVŠO (ZS 2021-2022)\Různé\Šmoula s per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322" y="1130365"/>
            <a:ext cx="1796251" cy="241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37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 smtClean="0"/>
              <a:t>Pojmy: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 smtClean="0"/>
              <a:t>produkt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 smtClean="0"/>
              <a:t>výrobek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 smtClean="0"/>
              <a:t>služba</a:t>
            </a:r>
            <a:endParaRPr lang="cs-CZ" sz="1800" dirty="0"/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2485765" y="2073986"/>
            <a:ext cx="2808287" cy="1368425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algn="ctr"/>
            <a:r>
              <a:rPr lang="cs-CZ" sz="2000" b="1" dirty="0">
                <a:solidFill>
                  <a:prstClr val="black"/>
                </a:solidFill>
                <a:latin typeface="Arial" charset="0"/>
              </a:rPr>
              <a:t>PRODUKTY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828675" y="4022181"/>
            <a:ext cx="2735263" cy="1655763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algn="ctr"/>
            <a:r>
              <a:rPr lang="cs-CZ" sz="2000" b="1" dirty="0">
                <a:solidFill>
                  <a:prstClr val="black"/>
                </a:solidFill>
                <a:latin typeface="Arial" charset="0"/>
              </a:rPr>
              <a:t>VÝROBKY</a:t>
            </a:r>
          </a:p>
          <a:p>
            <a:pPr algn="ctr"/>
            <a:r>
              <a:rPr lang="cs-CZ" b="1" dirty="0">
                <a:solidFill>
                  <a:prstClr val="black"/>
                </a:solidFill>
                <a:latin typeface="Arial" charset="0"/>
              </a:rPr>
              <a:t>(hmotné povahy)</a:t>
            </a:r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4392612" y="4057899"/>
            <a:ext cx="2663825" cy="1584325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algn="ctr"/>
            <a:r>
              <a:rPr lang="cs-CZ" sz="2000" b="1" dirty="0">
                <a:solidFill>
                  <a:prstClr val="black"/>
                </a:solidFill>
                <a:latin typeface="Arial" charset="0"/>
              </a:rPr>
              <a:t>SLUŽBY</a:t>
            </a:r>
          </a:p>
          <a:p>
            <a:pPr algn="ctr"/>
            <a:r>
              <a:rPr lang="cs-CZ" b="1" dirty="0">
                <a:solidFill>
                  <a:prstClr val="black"/>
                </a:solidFill>
                <a:latin typeface="Arial" charset="0"/>
              </a:rPr>
              <a:t>(nehmotné povahy)</a:t>
            </a:r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 flipH="1">
            <a:off x="2196306" y="3428999"/>
            <a:ext cx="12239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4391818" y="3369408"/>
            <a:ext cx="12239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94473"/>
            <a:ext cx="8304213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9684"/>
            <a:ext cx="8229600" cy="723331"/>
          </a:xfrm>
        </p:spPr>
        <p:txBody>
          <a:bodyPr/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800" dirty="0"/>
              <a:t>vše, co tvoří nabídku na trhu,</a:t>
            </a:r>
          </a:p>
          <a:p>
            <a:pPr algn="just">
              <a:lnSpc>
                <a:spcPct val="150000"/>
              </a:lnSpc>
            </a:pPr>
            <a:r>
              <a:rPr lang="cs-CZ" sz="1800" dirty="0"/>
              <a:t>jedná se o veškeré hmotné i nehmotné statky, které mohou být nakupovány, používány </a:t>
            </a:r>
            <a:r>
              <a:rPr lang="cs-CZ" sz="1800" dirty="0" smtClean="0"/>
              <a:t>a </a:t>
            </a:r>
            <a:r>
              <a:rPr lang="cs-CZ" sz="1800" dirty="0"/>
              <a:t>spotřebovávány a které mohou uspokojovat potřeby a přání spotřebitelů.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5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1444"/>
            <a:ext cx="8229600" cy="776193"/>
          </a:xfrm>
        </p:spPr>
        <p:txBody>
          <a:bodyPr/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  <a:endParaRPr lang="cs-CZ" sz="2800" b="1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produktem jsou veškeré výrobky, služby, </a:t>
            </a:r>
            <a:r>
              <a:rPr lang="cs-CZ" sz="1800" dirty="0" smtClean="0"/>
              <a:t>ale i </a:t>
            </a:r>
            <a:r>
              <a:rPr lang="cs-CZ" sz="1800" dirty="0"/>
              <a:t>zkušenosti, osoby, místa, organizace, informace </a:t>
            </a:r>
            <a:r>
              <a:rPr lang="cs-CZ" sz="1800" dirty="0" smtClean="0"/>
              <a:t>a </a:t>
            </a:r>
            <a:r>
              <a:rPr lang="cs-CZ" sz="1800" dirty="0"/>
              <a:t>myšlenky, tj. vše, co se může stát předmětem směny, použití či spotřeby, co může uspokojit potřeby a přání,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např. DVD přehrávač Sony, Ford Mondeo, </a:t>
            </a:r>
            <a:r>
              <a:rPr lang="cs-CZ" sz="1800" dirty="0" smtClean="0"/>
              <a:t>prázdniny v </a:t>
            </a:r>
            <a:r>
              <a:rPr lang="cs-CZ" sz="1800" dirty="0"/>
              <a:t>Řecku, káva v kavárně, on-line bankovní poradenství.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3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8740"/>
            <a:ext cx="8229600" cy="74889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SLUŽBY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/>
              <a:t>jsou to nehmotné produkty směňované přímo mezi poskytovatelem a zákazníkem, přičemž příjemce získává určitou výhodu,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jsou to nehmotné produkty, za něž </a:t>
            </a:r>
            <a:r>
              <a:rPr lang="cs-CZ" sz="2000" dirty="0" smtClean="0"/>
              <a:t>platíme a </a:t>
            </a:r>
            <a:r>
              <a:rPr lang="cs-CZ" sz="2000" dirty="0"/>
              <a:t>používáme je, ale nikdy je nevlastníme.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39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9684"/>
            <a:ext cx="8229600" cy="696035"/>
          </a:xfrm>
        </p:spPr>
        <p:txBody>
          <a:bodyPr/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SLUŽEB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itchFamily="2" charset="2"/>
              <a:buNone/>
            </a:pPr>
            <a:r>
              <a:rPr lang="cs-CZ" sz="1800" b="1" dirty="0"/>
              <a:t>Rozdělení podle povahy procesu: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služby poskytované lidmi,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služby poskytované systémy (veřejná doprava, hotely, veřejné stravování),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služby poskytované stroji (bankomaty).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59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8740"/>
            <a:ext cx="8229600" cy="748898"/>
          </a:xfrm>
        </p:spPr>
        <p:txBody>
          <a:bodyPr/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SLUŽEB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b="1" dirty="0"/>
              <a:t>Rozdělení podle povahy poskytování služeb: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služby znalců a expertů,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podpůrné služby,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outsourcing - kontrahované služby (služba zajištěná externím dodavatelem) (např. správa informačního systému).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0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23330"/>
            <a:ext cx="8229600" cy="694307"/>
          </a:xfrm>
        </p:spPr>
        <p:txBody>
          <a:bodyPr/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SPECIFIKA  SLUŽEB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 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3492500" y="3213100"/>
            <a:ext cx="2016125" cy="1368425"/>
          </a:xfrm>
          <a:prstGeom prst="ellipse">
            <a:avLst/>
          </a:prstGeom>
          <a:gradFill rotWithShape="1">
            <a:gsLst>
              <a:gs pos="0">
                <a:srgbClr val="F1B7F1"/>
              </a:gs>
              <a:gs pos="50000">
                <a:srgbClr val="F1B7F1">
                  <a:gamma/>
                  <a:shade val="46275"/>
                  <a:invGamma/>
                </a:srgbClr>
              </a:gs>
              <a:gs pos="100000">
                <a:srgbClr val="F1B7F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algn="ctr"/>
            <a:r>
              <a:rPr lang="cs-CZ" sz="2400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SLUŽBY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331913" y="2060575"/>
            <a:ext cx="2016125" cy="11525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algn="ctr"/>
            <a:r>
              <a:rPr lang="cs-CZ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NEHMOTNÁ</a:t>
            </a:r>
          </a:p>
          <a:p>
            <a:pPr algn="ctr"/>
            <a:r>
              <a:rPr lang="cs-CZ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POVAHA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868988" y="2133600"/>
            <a:ext cx="2016125" cy="10795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NEDĚLITELNOST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260475" y="4581525"/>
            <a:ext cx="2016125" cy="108108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algn="ctr"/>
            <a:r>
              <a:rPr lang="cs-CZ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ROZMANITOST</a:t>
            </a:r>
          </a:p>
          <a:p>
            <a:pPr algn="ctr"/>
            <a:r>
              <a:rPr lang="cs-CZ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KVALITY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5724525" y="4437063"/>
            <a:ext cx="2160588" cy="10810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anchor="ctr"/>
          <a:lstStyle/>
          <a:p>
            <a:pPr algn="ctr"/>
            <a:r>
              <a:rPr lang="cs-CZ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POMÍJIVOST</a:t>
            </a:r>
          </a:p>
          <a:p>
            <a:pPr algn="ctr"/>
            <a:r>
              <a:rPr lang="cs-CZ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SLUŽEB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 flipV="1">
            <a:off x="5364163" y="4221163"/>
            <a:ext cx="3603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3276600" y="43656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5364163" y="3213100"/>
            <a:ext cx="5048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3348038" y="3213100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71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6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6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6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7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4.xml><?xml version="1.0" encoding="utf-8"?>
<a:theme xmlns:a="http://schemas.openxmlformats.org/drawingml/2006/main" name="7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5.xml><?xml version="1.0" encoding="utf-8"?>
<a:theme xmlns:a="http://schemas.openxmlformats.org/drawingml/2006/main" name="7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6.xml><?xml version="1.0" encoding="utf-8"?>
<a:theme xmlns:a="http://schemas.openxmlformats.org/drawingml/2006/main" name="7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7.xml><?xml version="1.0" encoding="utf-8"?>
<a:theme xmlns:a="http://schemas.openxmlformats.org/drawingml/2006/main" name="7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8.xml><?xml version="1.0" encoding="utf-8"?>
<a:theme xmlns:a="http://schemas.openxmlformats.org/drawingml/2006/main" name="7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9.xml><?xml version="1.0" encoding="utf-8"?>
<a:theme xmlns:a="http://schemas.openxmlformats.org/drawingml/2006/main" name="7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0.xml><?xml version="1.0" encoding="utf-8"?>
<a:theme xmlns:a="http://schemas.openxmlformats.org/drawingml/2006/main" name="7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1.xml><?xml version="1.0" encoding="utf-8"?>
<a:theme xmlns:a="http://schemas.openxmlformats.org/drawingml/2006/main" name="7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2.xml><?xml version="1.0" encoding="utf-8"?>
<a:theme xmlns:a="http://schemas.openxmlformats.org/drawingml/2006/main" name="7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6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6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6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6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1053</Words>
  <Application>Microsoft Office PowerPoint</Application>
  <PresentationFormat>Předvádění na obrazovce (4:3)</PresentationFormat>
  <Paragraphs>187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22</vt:i4>
      </vt:variant>
      <vt:variant>
        <vt:lpstr>Nadpisy snímků</vt:lpstr>
      </vt:variant>
      <vt:variant>
        <vt:i4>26</vt:i4>
      </vt:variant>
    </vt:vector>
  </HeadingPairs>
  <TitlesOfParts>
    <vt:vector size="48" baseType="lpstr">
      <vt:lpstr>1_Office Theme</vt:lpstr>
      <vt:lpstr>12_Office Theme</vt:lpstr>
      <vt:lpstr>5_Office Theme</vt:lpstr>
      <vt:lpstr>61_Office Theme</vt:lpstr>
      <vt:lpstr>62_Office Theme</vt:lpstr>
      <vt:lpstr>63_Office Theme</vt:lpstr>
      <vt:lpstr>64_Office Theme</vt:lpstr>
      <vt:lpstr>65_Office Theme</vt:lpstr>
      <vt:lpstr>66_Office Theme</vt:lpstr>
      <vt:lpstr>67_Office Theme</vt:lpstr>
      <vt:lpstr>68_Office Theme</vt:lpstr>
      <vt:lpstr>69_Office Theme</vt:lpstr>
      <vt:lpstr>70_Office Theme</vt:lpstr>
      <vt:lpstr>71_Office Theme</vt:lpstr>
      <vt:lpstr>72_Office Theme</vt:lpstr>
      <vt:lpstr>73_Office Theme</vt:lpstr>
      <vt:lpstr>74_Office Theme</vt:lpstr>
      <vt:lpstr>75_Office Theme</vt:lpstr>
      <vt:lpstr>76_Office Theme</vt:lpstr>
      <vt:lpstr>77_Office Theme</vt:lpstr>
      <vt:lpstr>78_Office Theme</vt:lpstr>
      <vt:lpstr>79_Office Theme</vt:lpstr>
      <vt:lpstr>MARKETING                                             YMAR/IV. blok MARKETING SLUŽEB</vt:lpstr>
      <vt:lpstr>Obsah předmětu (bloková výuka)</vt:lpstr>
      <vt:lpstr>Prezentace aplikace PowerPoint</vt:lpstr>
      <vt:lpstr>PRODUKT</vt:lpstr>
      <vt:lpstr>PRODUKT</vt:lpstr>
      <vt:lpstr>SLUŽBY</vt:lpstr>
      <vt:lpstr>TYPY SLUŽEB</vt:lpstr>
      <vt:lpstr>TYPY SLUŽEB</vt:lpstr>
      <vt:lpstr>SPECIFIKA  SLUŽEB</vt:lpstr>
      <vt:lpstr>1) NEHMOTNÁ POVAHA SLUŽEB</vt:lpstr>
      <vt:lpstr>2) NEDĚLITELNOST SLUŽEB</vt:lpstr>
      <vt:lpstr>3) Rozmanitost kvality služeb</vt:lpstr>
      <vt:lpstr>4) Pomíjivost služeb</vt:lpstr>
      <vt:lpstr>Další vlastnosti služeb</vt:lpstr>
      <vt:lpstr>Odlišení služby od konkurence</vt:lpstr>
      <vt:lpstr>Metody odlišení služeb</vt:lpstr>
      <vt:lpstr>PRVKY K DOSAŽENÍ KVALITY SLUŽEB</vt:lpstr>
      <vt:lpstr>PARAMETRY VNÍMANÍ KVALITY SLUŽEB</vt:lpstr>
      <vt:lpstr>ROZPORY NEÚSPĚŠNÉ DODÁVKY SLUŽEB</vt:lpstr>
      <vt:lpstr>Nástroje marketingového mixu služeb</vt:lpstr>
      <vt:lpstr>SOUČASNÝ TREND </vt:lpstr>
      <vt:lpstr>12. ETICKÉ ASPEKTY MARKETINGU</vt:lpstr>
      <vt:lpstr>Reputace jako marketingová přednost</vt:lpstr>
      <vt:lpstr>Nekalé obchodní praktiky</vt:lpstr>
      <vt:lpstr>Etické problémy marketingu</vt:lpstr>
      <vt:lpstr>.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Renáta</cp:lastModifiedBy>
  <cp:revision>144</cp:revision>
  <dcterms:created xsi:type="dcterms:W3CDTF">2012-07-19T22:32:54Z</dcterms:created>
  <dcterms:modified xsi:type="dcterms:W3CDTF">2021-12-10T20:24:11Z</dcterms:modified>
</cp:coreProperties>
</file>