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2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6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8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9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0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1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2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3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4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5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6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7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38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39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40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41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42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theme/theme43.xml" ContentType="application/vnd.openxmlformats-officedocument.theme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44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45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46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7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8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9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theme/theme50.xml" ContentType="application/vnd.openxmlformats-officedocument.theme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51.xml" ContentType="application/vnd.openxmlformats-officedocument.theme+xml"/>
  <Override PartName="/ppt/theme/theme5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7" r:id="rId3"/>
    <p:sldMasterId id="2147483701" r:id="rId4"/>
    <p:sldMasterId id="2147483797" r:id="rId5"/>
    <p:sldMasterId id="2147483809" r:id="rId6"/>
    <p:sldMasterId id="2147483821" r:id="rId7"/>
    <p:sldMasterId id="2147483833" r:id="rId8"/>
    <p:sldMasterId id="2147483845" r:id="rId9"/>
    <p:sldMasterId id="2147483869" r:id="rId10"/>
    <p:sldMasterId id="2147483893" r:id="rId11"/>
    <p:sldMasterId id="2147483905" r:id="rId12"/>
    <p:sldMasterId id="2147483917" r:id="rId13"/>
    <p:sldMasterId id="2147483989" r:id="rId14"/>
    <p:sldMasterId id="2147484001" r:id="rId15"/>
    <p:sldMasterId id="2147484013" r:id="rId16"/>
    <p:sldMasterId id="2147484025" r:id="rId17"/>
    <p:sldMasterId id="2147484037" r:id="rId18"/>
    <p:sldMasterId id="2147484049" r:id="rId19"/>
    <p:sldMasterId id="2147484061" r:id="rId20"/>
    <p:sldMasterId id="2147484073" r:id="rId21"/>
    <p:sldMasterId id="2147484085" r:id="rId22"/>
    <p:sldMasterId id="2147484097" r:id="rId23"/>
    <p:sldMasterId id="2147484109" r:id="rId24"/>
    <p:sldMasterId id="2147484121" r:id="rId25"/>
    <p:sldMasterId id="2147484133" r:id="rId26"/>
    <p:sldMasterId id="2147484157" r:id="rId27"/>
    <p:sldMasterId id="2147484169" r:id="rId28"/>
    <p:sldMasterId id="2147484181" r:id="rId29"/>
    <p:sldMasterId id="2147484193" r:id="rId30"/>
    <p:sldMasterId id="2147484205" r:id="rId31"/>
    <p:sldMasterId id="2147484217" r:id="rId32"/>
    <p:sldMasterId id="2147484229" r:id="rId33"/>
    <p:sldMasterId id="2147484241" r:id="rId34"/>
    <p:sldMasterId id="2147484253" r:id="rId35"/>
    <p:sldMasterId id="2147484265" r:id="rId36"/>
    <p:sldMasterId id="2147484277" r:id="rId37"/>
    <p:sldMasterId id="2147484289" r:id="rId38"/>
    <p:sldMasterId id="2147484301" r:id="rId39"/>
    <p:sldMasterId id="2147484325" r:id="rId40"/>
    <p:sldMasterId id="2147484337" r:id="rId41"/>
    <p:sldMasterId id="2147484349" r:id="rId42"/>
    <p:sldMasterId id="2147484361" r:id="rId43"/>
    <p:sldMasterId id="2147484373" r:id="rId44"/>
    <p:sldMasterId id="2147484385" r:id="rId45"/>
    <p:sldMasterId id="2147484397" r:id="rId46"/>
    <p:sldMasterId id="2147484409" r:id="rId47"/>
    <p:sldMasterId id="2147484421" r:id="rId48"/>
    <p:sldMasterId id="2147484433" r:id="rId49"/>
    <p:sldMasterId id="2147484445" r:id="rId50"/>
    <p:sldMasterId id="2147484457" r:id="rId51"/>
  </p:sldMasterIdLst>
  <p:notesMasterIdLst>
    <p:notesMasterId r:id="rId132"/>
  </p:notesMasterIdLst>
  <p:sldIdLst>
    <p:sldId id="640" r:id="rId52"/>
    <p:sldId id="641" r:id="rId53"/>
    <p:sldId id="642" r:id="rId54"/>
    <p:sldId id="422" r:id="rId55"/>
    <p:sldId id="611" r:id="rId56"/>
    <p:sldId id="602" r:id="rId57"/>
    <p:sldId id="615" r:id="rId58"/>
    <p:sldId id="636" r:id="rId59"/>
    <p:sldId id="427" r:id="rId60"/>
    <p:sldId id="428" r:id="rId61"/>
    <p:sldId id="637" r:id="rId62"/>
    <p:sldId id="432" r:id="rId63"/>
    <p:sldId id="599" r:id="rId64"/>
    <p:sldId id="638" r:id="rId65"/>
    <p:sldId id="598" r:id="rId66"/>
    <p:sldId id="597" r:id="rId67"/>
    <p:sldId id="639" r:id="rId68"/>
    <p:sldId id="433" r:id="rId69"/>
    <p:sldId id="435" r:id="rId70"/>
    <p:sldId id="616" r:id="rId71"/>
    <p:sldId id="617" r:id="rId72"/>
    <p:sldId id="618" r:id="rId73"/>
    <p:sldId id="620" r:id="rId74"/>
    <p:sldId id="621" r:id="rId75"/>
    <p:sldId id="622" r:id="rId76"/>
    <p:sldId id="623" r:id="rId77"/>
    <p:sldId id="624" r:id="rId78"/>
    <p:sldId id="625" r:id="rId79"/>
    <p:sldId id="626" r:id="rId80"/>
    <p:sldId id="627" r:id="rId81"/>
    <p:sldId id="635" r:id="rId82"/>
    <p:sldId id="647" r:id="rId83"/>
    <p:sldId id="651" r:id="rId84"/>
    <p:sldId id="656" r:id="rId85"/>
    <p:sldId id="657" r:id="rId86"/>
    <p:sldId id="653" r:id="rId87"/>
    <p:sldId id="658" r:id="rId88"/>
    <p:sldId id="708" r:id="rId89"/>
    <p:sldId id="648" r:id="rId90"/>
    <p:sldId id="696" r:id="rId91"/>
    <p:sldId id="697" r:id="rId92"/>
    <p:sldId id="698" r:id="rId93"/>
    <p:sldId id="699" r:id="rId94"/>
    <p:sldId id="700" r:id="rId95"/>
    <p:sldId id="701" r:id="rId96"/>
    <p:sldId id="702" r:id="rId97"/>
    <p:sldId id="703" r:id="rId98"/>
    <p:sldId id="704" r:id="rId99"/>
    <p:sldId id="705" r:id="rId100"/>
    <p:sldId id="706" r:id="rId101"/>
    <p:sldId id="707" r:id="rId102"/>
    <p:sldId id="679" r:id="rId103"/>
    <p:sldId id="665" r:id="rId104"/>
    <p:sldId id="667" r:id="rId105"/>
    <p:sldId id="668" r:id="rId106"/>
    <p:sldId id="669" r:id="rId107"/>
    <p:sldId id="670" r:id="rId108"/>
    <p:sldId id="671" r:id="rId109"/>
    <p:sldId id="672" r:id="rId110"/>
    <p:sldId id="673" r:id="rId111"/>
    <p:sldId id="674" r:id="rId112"/>
    <p:sldId id="675" r:id="rId113"/>
    <p:sldId id="676" r:id="rId114"/>
    <p:sldId id="677" r:id="rId115"/>
    <p:sldId id="678" r:id="rId116"/>
    <p:sldId id="650" r:id="rId117"/>
    <p:sldId id="681" r:id="rId118"/>
    <p:sldId id="682" r:id="rId119"/>
    <p:sldId id="683" r:id="rId120"/>
    <p:sldId id="684" r:id="rId121"/>
    <p:sldId id="685" r:id="rId122"/>
    <p:sldId id="686" r:id="rId123"/>
    <p:sldId id="687" r:id="rId124"/>
    <p:sldId id="688" r:id="rId125"/>
    <p:sldId id="689" r:id="rId126"/>
    <p:sldId id="690" r:id="rId127"/>
    <p:sldId id="691" r:id="rId128"/>
    <p:sldId id="692" r:id="rId129"/>
    <p:sldId id="693" r:id="rId130"/>
    <p:sldId id="614" r:id="rId131"/>
  </p:sldIdLst>
  <p:sldSz cx="9144000" cy="6858000" type="screen4x3"/>
  <p:notesSz cx="6858000" cy="9144000"/>
  <p:custDataLst>
    <p:tags r:id="rId1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CCFFFF"/>
    <a:srgbClr val="66CCFF"/>
    <a:srgbClr val="CCFF99"/>
    <a:srgbClr val="66FFFF"/>
    <a:srgbClr val="FFFF99"/>
    <a:srgbClr val="000000"/>
    <a:srgbClr val="D50202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2.xml"/><Relationship Id="rId68" Type="http://schemas.openxmlformats.org/officeDocument/2006/relationships/slide" Target="slides/slide17.xml"/><Relationship Id="rId84" Type="http://schemas.openxmlformats.org/officeDocument/2006/relationships/slide" Target="slides/slide33.xml"/><Relationship Id="rId89" Type="http://schemas.openxmlformats.org/officeDocument/2006/relationships/slide" Target="slides/slide38.xml"/><Relationship Id="rId112" Type="http://schemas.openxmlformats.org/officeDocument/2006/relationships/slide" Target="slides/slide61.xml"/><Relationship Id="rId133" Type="http://schemas.openxmlformats.org/officeDocument/2006/relationships/tags" Target="tags/tag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2.xml"/><Relationship Id="rId58" Type="http://schemas.openxmlformats.org/officeDocument/2006/relationships/slide" Target="slides/slide7.xml"/><Relationship Id="rId74" Type="http://schemas.openxmlformats.org/officeDocument/2006/relationships/slide" Target="slides/slide23.xml"/><Relationship Id="rId79" Type="http://schemas.openxmlformats.org/officeDocument/2006/relationships/slide" Target="slides/slide28.xml"/><Relationship Id="rId102" Type="http://schemas.openxmlformats.org/officeDocument/2006/relationships/slide" Target="slides/slide51.xml"/><Relationship Id="rId123" Type="http://schemas.openxmlformats.org/officeDocument/2006/relationships/slide" Target="slides/slide72.xml"/><Relationship Id="rId128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9.xml"/><Relationship Id="rId95" Type="http://schemas.openxmlformats.org/officeDocument/2006/relationships/slide" Target="slides/slide44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5.xml"/><Relationship Id="rId64" Type="http://schemas.openxmlformats.org/officeDocument/2006/relationships/slide" Target="slides/slide13.xml"/><Relationship Id="rId69" Type="http://schemas.openxmlformats.org/officeDocument/2006/relationships/slide" Target="slides/slide18.xml"/><Relationship Id="rId77" Type="http://schemas.openxmlformats.org/officeDocument/2006/relationships/slide" Target="slides/slide26.xml"/><Relationship Id="rId100" Type="http://schemas.openxmlformats.org/officeDocument/2006/relationships/slide" Target="slides/slide49.xml"/><Relationship Id="rId105" Type="http://schemas.openxmlformats.org/officeDocument/2006/relationships/slide" Target="slides/slide54.xml"/><Relationship Id="rId113" Type="http://schemas.openxmlformats.org/officeDocument/2006/relationships/slide" Target="slides/slide62.xml"/><Relationship Id="rId118" Type="http://schemas.openxmlformats.org/officeDocument/2006/relationships/slide" Target="slides/slide67.xml"/><Relationship Id="rId126" Type="http://schemas.openxmlformats.org/officeDocument/2006/relationships/slide" Target="slides/slide75.xml"/><Relationship Id="rId13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1.xml"/><Relationship Id="rId80" Type="http://schemas.openxmlformats.org/officeDocument/2006/relationships/slide" Target="slides/slide29.xml"/><Relationship Id="rId85" Type="http://schemas.openxmlformats.org/officeDocument/2006/relationships/slide" Target="slides/slide34.xml"/><Relationship Id="rId93" Type="http://schemas.openxmlformats.org/officeDocument/2006/relationships/slide" Target="slides/slide42.xml"/><Relationship Id="rId98" Type="http://schemas.openxmlformats.org/officeDocument/2006/relationships/slide" Target="slides/slide47.xml"/><Relationship Id="rId121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8.xml"/><Relationship Id="rId67" Type="http://schemas.openxmlformats.org/officeDocument/2006/relationships/slide" Target="slides/slide16.xml"/><Relationship Id="rId103" Type="http://schemas.openxmlformats.org/officeDocument/2006/relationships/slide" Target="slides/slide52.xml"/><Relationship Id="rId108" Type="http://schemas.openxmlformats.org/officeDocument/2006/relationships/slide" Target="slides/slide57.xml"/><Relationship Id="rId116" Type="http://schemas.openxmlformats.org/officeDocument/2006/relationships/slide" Target="slides/slide65.xml"/><Relationship Id="rId124" Type="http://schemas.openxmlformats.org/officeDocument/2006/relationships/slide" Target="slides/slide73.xml"/><Relationship Id="rId129" Type="http://schemas.openxmlformats.org/officeDocument/2006/relationships/slide" Target="slides/slide78.xml"/><Relationship Id="rId13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3.xml"/><Relationship Id="rId62" Type="http://schemas.openxmlformats.org/officeDocument/2006/relationships/slide" Target="slides/slide11.xml"/><Relationship Id="rId70" Type="http://schemas.openxmlformats.org/officeDocument/2006/relationships/slide" Target="slides/slide19.xml"/><Relationship Id="rId75" Type="http://schemas.openxmlformats.org/officeDocument/2006/relationships/slide" Target="slides/slide24.xml"/><Relationship Id="rId83" Type="http://schemas.openxmlformats.org/officeDocument/2006/relationships/slide" Target="slides/slide32.xml"/><Relationship Id="rId88" Type="http://schemas.openxmlformats.org/officeDocument/2006/relationships/slide" Target="slides/slide37.xml"/><Relationship Id="rId91" Type="http://schemas.openxmlformats.org/officeDocument/2006/relationships/slide" Target="slides/slide40.xml"/><Relationship Id="rId96" Type="http://schemas.openxmlformats.org/officeDocument/2006/relationships/slide" Target="slides/slide45.xml"/><Relationship Id="rId111" Type="http://schemas.openxmlformats.org/officeDocument/2006/relationships/slide" Target="slides/slide6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6.xml"/><Relationship Id="rId106" Type="http://schemas.openxmlformats.org/officeDocument/2006/relationships/slide" Target="slides/slide55.xml"/><Relationship Id="rId114" Type="http://schemas.openxmlformats.org/officeDocument/2006/relationships/slide" Target="slides/slide63.xml"/><Relationship Id="rId119" Type="http://schemas.openxmlformats.org/officeDocument/2006/relationships/slide" Target="slides/slide68.xml"/><Relationship Id="rId127" Type="http://schemas.openxmlformats.org/officeDocument/2006/relationships/slide" Target="slides/slide7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1.xml"/><Relationship Id="rId60" Type="http://schemas.openxmlformats.org/officeDocument/2006/relationships/slide" Target="slides/slide9.xml"/><Relationship Id="rId65" Type="http://schemas.openxmlformats.org/officeDocument/2006/relationships/slide" Target="slides/slide14.xml"/><Relationship Id="rId73" Type="http://schemas.openxmlformats.org/officeDocument/2006/relationships/slide" Target="slides/slide22.xml"/><Relationship Id="rId78" Type="http://schemas.openxmlformats.org/officeDocument/2006/relationships/slide" Target="slides/slide27.xml"/><Relationship Id="rId81" Type="http://schemas.openxmlformats.org/officeDocument/2006/relationships/slide" Target="slides/slide30.xml"/><Relationship Id="rId86" Type="http://schemas.openxmlformats.org/officeDocument/2006/relationships/slide" Target="slides/slide35.xml"/><Relationship Id="rId94" Type="http://schemas.openxmlformats.org/officeDocument/2006/relationships/slide" Target="slides/slide43.xml"/><Relationship Id="rId99" Type="http://schemas.openxmlformats.org/officeDocument/2006/relationships/slide" Target="slides/slide48.xml"/><Relationship Id="rId101" Type="http://schemas.openxmlformats.org/officeDocument/2006/relationships/slide" Target="slides/slide50.xml"/><Relationship Id="rId122" Type="http://schemas.openxmlformats.org/officeDocument/2006/relationships/slide" Target="slides/slide71.xml"/><Relationship Id="rId130" Type="http://schemas.openxmlformats.org/officeDocument/2006/relationships/slide" Target="slides/slide79.xml"/><Relationship Id="rId13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8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4.xml"/><Relationship Id="rId76" Type="http://schemas.openxmlformats.org/officeDocument/2006/relationships/slide" Target="slides/slide25.xml"/><Relationship Id="rId97" Type="http://schemas.openxmlformats.org/officeDocument/2006/relationships/slide" Target="slides/slide46.xml"/><Relationship Id="rId104" Type="http://schemas.openxmlformats.org/officeDocument/2006/relationships/slide" Target="slides/slide53.xml"/><Relationship Id="rId120" Type="http://schemas.openxmlformats.org/officeDocument/2006/relationships/slide" Target="slides/slide69.xml"/><Relationship Id="rId125" Type="http://schemas.openxmlformats.org/officeDocument/2006/relationships/slide" Target="slides/slide7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0.xml"/><Relationship Id="rId92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5.xml"/><Relationship Id="rId87" Type="http://schemas.openxmlformats.org/officeDocument/2006/relationships/slide" Target="slides/slide36.xml"/><Relationship Id="rId110" Type="http://schemas.openxmlformats.org/officeDocument/2006/relationships/slide" Target="slides/slide59.xml"/><Relationship Id="rId115" Type="http://schemas.openxmlformats.org/officeDocument/2006/relationships/slide" Target="slides/slide64.xml"/><Relationship Id="rId131" Type="http://schemas.openxmlformats.org/officeDocument/2006/relationships/slide" Target="slides/slide80.xml"/><Relationship Id="rId136" Type="http://schemas.openxmlformats.org/officeDocument/2006/relationships/theme" Target="theme/theme1.xml"/><Relationship Id="rId61" Type="http://schemas.openxmlformats.org/officeDocument/2006/relationships/slide" Target="slides/slide10.xml"/><Relationship Id="rId82" Type="http://schemas.openxmlformats.org/officeDocument/2006/relationships/slide" Target="slides/slide31.xml"/><Relationship Id="rId19" Type="http://schemas.openxmlformats.org/officeDocument/2006/relationships/slideMaster" Target="slideMasters/slideMaster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F3DE4-3103-41FD-933C-0B5DD6CD19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A845D8D-4913-460A-AFDD-3ECD8C436344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Výrobce</a:t>
          </a:r>
        </a:p>
      </dgm:t>
    </dgm:pt>
    <dgm:pt modelId="{C83D5B40-0443-4084-A5C8-C5FC97C7F99A}" type="parTrans" cxnId="{1CEE8C0B-F3EC-4C55-AC00-920E87CB3936}">
      <dgm:prSet/>
      <dgm:spPr/>
      <dgm:t>
        <a:bodyPr/>
        <a:lstStyle/>
        <a:p>
          <a:endParaRPr lang="cs-CZ"/>
        </a:p>
      </dgm:t>
    </dgm:pt>
    <dgm:pt modelId="{D8DC5D10-2496-48F9-BD1B-CCF8E75A72C3}" type="sibTrans" cxnId="{1CEE8C0B-F3EC-4C55-AC00-920E87CB3936}">
      <dgm:prSet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0EAB44F8-DA7F-49ED-8F31-1756FE82B231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Obchodní mezičlánek</a:t>
          </a:r>
        </a:p>
      </dgm:t>
    </dgm:pt>
    <dgm:pt modelId="{A20FDC1B-52AD-487B-AC0F-238EC562567C}" type="parTrans" cxnId="{28810195-1437-49E6-9F16-AF127C5750C2}">
      <dgm:prSet/>
      <dgm:spPr/>
      <dgm:t>
        <a:bodyPr/>
        <a:lstStyle/>
        <a:p>
          <a:endParaRPr lang="cs-CZ"/>
        </a:p>
      </dgm:t>
    </dgm:pt>
    <dgm:pt modelId="{2B84C07C-301D-49BF-AF73-9427F33B425B}" type="sibTrans" cxnId="{28810195-1437-49E6-9F16-AF127C5750C2}">
      <dgm:prSet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FFD8468A-ACA3-499E-AC3E-3C2620698010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Zákazník</a:t>
          </a:r>
        </a:p>
      </dgm:t>
    </dgm:pt>
    <dgm:pt modelId="{FE44F486-1229-454B-99DC-31B272D29A84}" type="parTrans" cxnId="{E01B8DE7-6A6D-4A78-808B-B63C0A799103}">
      <dgm:prSet/>
      <dgm:spPr/>
      <dgm:t>
        <a:bodyPr/>
        <a:lstStyle/>
        <a:p>
          <a:endParaRPr lang="cs-CZ"/>
        </a:p>
      </dgm:t>
    </dgm:pt>
    <dgm:pt modelId="{65F97B6C-D9FA-4538-9F16-F4F2C792B24E}" type="sibTrans" cxnId="{E01B8DE7-6A6D-4A78-808B-B63C0A799103}">
      <dgm:prSet/>
      <dgm:spPr/>
      <dgm:t>
        <a:bodyPr/>
        <a:lstStyle/>
        <a:p>
          <a:endParaRPr lang="cs-CZ"/>
        </a:p>
      </dgm:t>
    </dgm:pt>
    <dgm:pt modelId="{6C6B97BD-C990-4305-9A19-519F1AF04D45}" type="pres">
      <dgm:prSet presAssocID="{137F3DE4-3103-41FD-933C-0B5DD6CD19BB}" presName="Name0" presStyleCnt="0">
        <dgm:presLayoutVars>
          <dgm:dir/>
          <dgm:resizeHandles val="exact"/>
        </dgm:presLayoutVars>
      </dgm:prSet>
      <dgm:spPr/>
    </dgm:pt>
    <dgm:pt modelId="{C2B256EF-DCBD-44C2-84DF-E27B6520B9B8}" type="pres">
      <dgm:prSet presAssocID="{6A845D8D-4913-460A-AFDD-3ECD8C4363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239177-BFC7-47D1-9D14-F933144841CA}" type="pres">
      <dgm:prSet presAssocID="{D8DC5D10-2496-48F9-BD1B-CCF8E75A72C3}" presName="sibTrans" presStyleLbl="sibTrans2D1" presStyleIdx="0" presStyleCnt="2"/>
      <dgm:spPr/>
      <dgm:t>
        <a:bodyPr/>
        <a:lstStyle/>
        <a:p>
          <a:endParaRPr lang="cs-CZ"/>
        </a:p>
      </dgm:t>
    </dgm:pt>
    <dgm:pt modelId="{658DEFEC-6499-41E0-8838-C0569298AF11}" type="pres">
      <dgm:prSet presAssocID="{D8DC5D10-2496-48F9-BD1B-CCF8E75A72C3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573BA94D-1219-4213-A622-D563A9797D40}" type="pres">
      <dgm:prSet presAssocID="{0EAB44F8-DA7F-49ED-8F31-1756FE82B2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AB411A-88C2-4A06-980E-EC18A4B76421}" type="pres">
      <dgm:prSet presAssocID="{2B84C07C-301D-49BF-AF73-9427F33B425B}" presName="sibTrans" presStyleLbl="sibTrans2D1" presStyleIdx="1" presStyleCnt="2"/>
      <dgm:spPr/>
      <dgm:t>
        <a:bodyPr/>
        <a:lstStyle/>
        <a:p>
          <a:endParaRPr lang="cs-CZ"/>
        </a:p>
      </dgm:t>
    </dgm:pt>
    <dgm:pt modelId="{7E5A72A3-35A5-412A-8114-988011FCF3B8}" type="pres">
      <dgm:prSet presAssocID="{2B84C07C-301D-49BF-AF73-9427F33B425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D8962E31-3E6D-4C09-8A34-17D6C9DEA147}" type="pres">
      <dgm:prSet presAssocID="{FFD8468A-ACA3-499E-AC3E-3C26206980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4AA9ACF-36C7-477D-BDE6-236B93881DCC}" type="presOf" srcId="{D8DC5D10-2496-48F9-BD1B-CCF8E75A72C3}" destId="{658DEFEC-6499-41E0-8838-C0569298AF11}" srcOrd="1" destOrd="0" presId="urn:microsoft.com/office/officeart/2005/8/layout/process1"/>
    <dgm:cxn modelId="{5EDC71B4-FA06-4CB4-BBD9-86006024610B}" type="presOf" srcId="{0EAB44F8-DA7F-49ED-8F31-1756FE82B231}" destId="{573BA94D-1219-4213-A622-D563A9797D40}" srcOrd="0" destOrd="0" presId="urn:microsoft.com/office/officeart/2005/8/layout/process1"/>
    <dgm:cxn modelId="{C4E6D203-4CFD-4504-AEF8-3883E4D49842}" type="presOf" srcId="{D8DC5D10-2496-48F9-BD1B-CCF8E75A72C3}" destId="{46239177-BFC7-47D1-9D14-F933144841CA}" srcOrd="0" destOrd="0" presId="urn:microsoft.com/office/officeart/2005/8/layout/process1"/>
    <dgm:cxn modelId="{DA3CC1DB-CC19-4CFC-A67B-27688A2EB36B}" type="presOf" srcId="{FFD8468A-ACA3-499E-AC3E-3C2620698010}" destId="{D8962E31-3E6D-4C09-8A34-17D6C9DEA147}" srcOrd="0" destOrd="0" presId="urn:microsoft.com/office/officeart/2005/8/layout/process1"/>
    <dgm:cxn modelId="{E01B8DE7-6A6D-4A78-808B-B63C0A799103}" srcId="{137F3DE4-3103-41FD-933C-0B5DD6CD19BB}" destId="{FFD8468A-ACA3-499E-AC3E-3C2620698010}" srcOrd="2" destOrd="0" parTransId="{FE44F486-1229-454B-99DC-31B272D29A84}" sibTransId="{65F97B6C-D9FA-4538-9F16-F4F2C792B24E}"/>
    <dgm:cxn modelId="{B2465331-A831-49B2-8E0D-9ADA2A65E930}" type="presOf" srcId="{2B84C07C-301D-49BF-AF73-9427F33B425B}" destId="{DCAB411A-88C2-4A06-980E-EC18A4B76421}" srcOrd="0" destOrd="0" presId="urn:microsoft.com/office/officeart/2005/8/layout/process1"/>
    <dgm:cxn modelId="{5322896A-7BFD-475B-A597-F55FD896B4F4}" type="presOf" srcId="{137F3DE4-3103-41FD-933C-0B5DD6CD19BB}" destId="{6C6B97BD-C990-4305-9A19-519F1AF04D45}" srcOrd="0" destOrd="0" presId="urn:microsoft.com/office/officeart/2005/8/layout/process1"/>
    <dgm:cxn modelId="{6AFEF795-FC02-469A-918B-B70CC553C21F}" type="presOf" srcId="{2B84C07C-301D-49BF-AF73-9427F33B425B}" destId="{7E5A72A3-35A5-412A-8114-988011FCF3B8}" srcOrd="1" destOrd="0" presId="urn:microsoft.com/office/officeart/2005/8/layout/process1"/>
    <dgm:cxn modelId="{D5279722-60D0-4C77-8FEE-71BAE9D6ECEB}" type="presOf" srcId="{6A845D8D-4913-460A-AFDD-3ECD8C436344}" destId="{C2B256EF-DCBD-44C2-84DF-E27B6520B9B8}" srcOrd="0" destOrd="0" presId="urn:microsoft.com/office/officeart/2005/8/layout/process1"/>
    <dgm:cxn modelId="{1CEE8C0B-F3EC-4C55-AC00-920E87CB3936}" srcId="{137F3DE4-3103-41FD-933C-0B5DD6CD19BB}" destId="{6A845D8D-4913-460A-AFDD-3ECD8C436344}" srcOrd="0" destOrd="0" parTransId="{C83D5B40-0443-4084-A5C8-C5FC97C7F99A}" sibTransId="{D8DC5D10-2496-48F9-BD1B-CCF8E75A72C3}"/>
    <dgm:cxn modelId="{28810195-1437-49E6-9F16-AF127C5750C2}" srcId="{137F3DE4-3103-41FD-933C-0B5DD6CD19BB}" destId="{0EAB44F8-DA7F-49ED-8F31-1756FE82B231}" srcOrd="1" destOrd="0" parTransId="{A20FDC1B-52AD-487B-AC0F-238EC562567C}" sibTransId="{2B84C07C-301D-49BF-AF73-9427F33B425B}"/>
    <dgm:cxn modelId="{67B5FBB6-3E82-4917-8AA6-0E906F8F8425}" type="presParOf" srcId="{6C6B97BD-C990-4305-9A19-519F1AF04D45}" destId="{C2B256EF-DCBD-44C2-84DF-E27B6520B9B8}" srcOrd="0" destOrd="0" presId="urn:microsoft.com/office/officeart/2005/8/layout/process1"/>
    <dgm:cxn modelId="{1276E5A1-A1CE-4DFB-BC57-55CA19C7A32C}" type="presParOf" srcId="{6C6B97BD-C990-4305-9A19-519F1AF04D45}" destId="{46239177-BFC7-47D1-9D14-F933144841CA}" srcOrd="1" destOrd="0" presId="urn:microsoft.com/office/officeart/2005/8/layout/process1"/>
    <dgm:cxn modelId="{E5B45D8B-9019-44FE-A4B7-2D3DD8FA411F}" type="presParOf" srcId="{46239177-BFC7-47D1-9D14-F933144841CA}" destId="{658DEFEC-6499-41E0-8838-C0569298AF11}" srcOrd="0" destOrd="0" presId="urn:microsoft.com/office/officeart/2005/8/layout/process1"/>
    <dgm:cxn modelId="{2338E24F-A43A-4C84-846F-15C86C09E4A3}" type="presParOf" srcId="{6C6B97BD-C990-4305-9A19-519F1AF04D45}" destId="{573BA94D-1219-4213-A622-D563A9797D40}" srcOrd="2" destOrd="0" presId="urn:microsoft.com/office/officeart/2005/8/layout/process1"/>
    <dgm:cxn modelId="{789D1EC8-BF04-47A5-8862-5374BC751451}" type="presParOf" srcId="{6C6B97BD-C990-4305-9A19-519F1AF04D45}" destId="{DCAB411A-88C2-4A06-980E-EC18A4B76421}" srcOrd="3" destOrd="0" presId="urn:microsoft.com/office/officeart/2005/8/layout/process1"/>
    <dgm:cxn modelId="{911C654E-42A8-4E51-B2A2-6F0EAA3E2802}" type="presParOf" srcId="{DCAB411A-88C2-4A06-980E-EC18A4B76421}" destId="{7E5A72A3-35A5-412A-8114-988011FCF3B8}" srcOrd="0" destOrd="0" presId="urn:microsoft.com/office/officeart/2005/8/layout/process1"/>
    <dgm:cxn modelId="{66614000-E78A-42CC-8537-2059EBEF08AF}" type="presParOf" srcId="{6C6B97BD-C990-4305-9A19-519F1AF04D45}" destId="{D8962E31-3E6D-4C09-8A34-17D6C9DEA1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F3DE4-3103-41FD-933C-0B5DD6CD19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A845D8D-4913-460A-AFDD-3ECD8C436344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Výrobce</a:t>
          </a:r>
        </a:p>
      </dgm:t>
    </dgm:pt>
    <dgm:pt modelId="{C83D5B40-0443-4084-A5C8-C5FC97C7F99A}" type="parTrans" cxnId="{1CEE8C0B-F3EC-4C55-AC00-920E87CB3936}">
      <dgm:prSet/>
      <dgm:spPr/>
      <dgm:t>
        <a:bodyPr/>
        <a:lstStyle/>
        <a:p>
          <a:endParaRPr lang="cs-CZ"/>
        </a:p>
      </dgm:t>
    </dgm:pt>
    <dgm:pt modelId="{D8DC5D10-2496-48F9-BD1B-CCF8E75A72C3}" type="sibTrans" cxnId="{1CEE8C0B-F3EC-4C55-AC00-920E87CB3936}">
      <dgm:prSet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0EAB44F8-DA7F-49ED-8F31-1756FE82B231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Obchodní mezičlánek</a:t>
          </a:r>
        </a:p>
      </dgm:t>
    </dgm:pt>
    <dgm:pt modelId="{A20FDC1B-52AD-487B-AC0F-238EC562567C}" type="parTrans" cxnId="{28810195-1437-49E6-9F16-AF127C5750C2}">
      <dgm:prSet/>
      <dgm:spPr/>
      <dgm:t>
        <a:bodyPr/>
        <a:lstStyle/>
        <a:p>
          <a:endParaRPr lang="cs-CZ"/>
        </a:p>
      </dgm:t>
    </dgm:pt>
    <dgm:pt modelId="{2B84C07C-301D-49BF-AF73-9427F33B425B}" type="sibTrans" cxnId="{28810195-1437-49E6-9F16-AF127C5750C2}">
      <dgm:prSet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FFD8468A-ACA3-499E-AC3E-3C2620698010}">
      <dgm:prSet phldrT="[Text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Zákazník</a:t>
          </a:r>
        </a:p>
      </dgm:t>
    </dgm:pt>
    <dgm:pt modelId="{FE44F486-1229-454B-99DC-31B272D29A84}" type="parTrans" cxnId="{E01B8DE7-6A6D-4A78-808B-B63C0A799103}">
      <dgm:prSet/>
      <dgm:spPr/>
      <dgm:t>
        <a:bodyPr/>
        <a:lstStyle/>
        <a:p>
          <a:endParaRPr lang="cs-CZ"/>
        </a:p>
      </dgm:t>
    </dgm:pt>
    <dgm:pt modelId="{65F97B6C-D9FA-4538-9F16-F4F2C792B24E}" type="sibTrans" cxnId="{E01B8DE7-6A6D-4A78-808B-B63C0A799103}">
      <dgm:prSet/>
      <dgm:spPr/>
      <dgm:t>
        <a:bodyPr/>
        <a:lstStyle/>
        <a:p>
          <a:endParaRPr lang="cs-CZ"/>
        </a:p>
      </dgm:t>
    </dgm:pt>
    <dgm:pt modelId="{6C6B97BD-C990-4305-9A19-519F1AF04D45}" type="pres">
      <dgm:prSet presAssocID="{137F3DE4-3103-41FD-933C-0B5DD6CD19BB}" presName="Name0" presStyleCnt="0">
        <dgm:presLayoutVars>
          <dgm:dir/>
          <dgm:resizeHandles val="exact"/>
        </dgm:presLayoutVars>
      </dgm:prSet>
      <dgm:spPr/>
    </dgm:pt>
    <dgm:pt modelId="{C2B256EF-DCBD-44C2-84DF-E27B6520B9B8}" type="pres">
      <dgm:prSet presAssocID="{6A845D8D-4913-460A-AFDD-3ECD8C4363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239177-BFC7-47D1-9D14-F933144841CA}" type="pres">
      <dgm:prSet presAssocID="{D8DC5D10-2496-48F9-BD1B-CCF8E75A72C3}" presName="sibTrans" presStyleLbl="sibTrans2D1" presStyleIdx="0" presStyleCnt="2" custAng="10800000"/>
      <dgm:spPr/>
      <dgm:t>
        <a:bodyPr/>
        <a:lstStyle/>
        <a:p>
          <a:endParaRPr lang="cs-CZ"/>
        </a:p>
      </dgm:t>
    </dgm:pt>
    <dgm:pt modelId="{658DEFEC-6499-41E0-8838-C0569298AF11}" type="pres">
      <dgm:prSet presAssocID="{D8DC5D10-2496-48F9-BD1B-CCF8E75A72C3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573BA94D-1219-4213-A622-D563A9797D40}" type="pres">
      <dgm:prSet presAssocID="{0EAB44F8-DA7F-49ED-8F31-1756FE82B2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AB411A-88C2-4A06-980E-EC18A4B76421}" type="pres">
      <dgm:prSet presAssocID="{2B84C07C-301D-49BF-AF73-9427F33B425B}" presName="sibTrans" presStyleLbl="sibTrans2D1" presStyleIdx="1" presStyleCnt="2" custAng="10800000"/>
      <dgm:spPr/>
      <dgm:t>
        <a:bodyPr/>
        <a:lstStyle/>
        <a:p>
          <a:endParaRPr lang="cs-CZ"/>
        </a:p>
      </dgm:t>
    </dgm:pt>
    <dgm:pt modelId="{7E5A72A3-35A5-412A-8114-988011FCF3B8}" type="pres">
      <dgm:prSet presAssocID="{2B84C07C-301D-49BF-AF73-9427F33B425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D8962E31-3E6D-4C09-8A34-17D6C9DEA147}" type="pres">
      <dgm:prSet presAssocID="{FFD8468A-ACA3-499E-AC3E-3C26206980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687D84-980D-4EF3-9CFF-68CC47A0B45B}" type="presOf" srcId="{FFD8468A-ACA3-499E-AC3E-3C2620698010}" destId="{D8962E31-3E6D-4C09-8A34-17D6C9DEA147}" srcOrd="0" destOrd="0" presId="urn:microsoft.com/office/officeart/2005/8/layout/process1"/>
    <dgm:cxn modelId="{BEC2D6E0-4658-41CA-9D5C-936FC87C5CDC}" type="presOf" srcId="{137F3DE4-3103-41FD-933C-0B5DD6CD19BB}" destId="{6C6B97BD-C990-4305-9A19-519F1AF04D45}" srcOrd="0" destOrd="0" presId="urn:microsoft.com/office/officeart/2005/8/layout/process1"/>
    <dgm:cxn modelId="{8E7117FE-AADF-4616-AF4F-0D57FA491747}" type="presOf" srcId="{2B84C07C-301D-49BF-AF73-9427F33B425B}" destId="{7E5A72A3-35A5-412A-8114-988011FCF3B8}" srcOrd="1" destOrd="0" presId="urn:microsoft.com/office/officeart/2005/8/layout/process1"/>
    <dgm:cxn modelId="{E479878D-FC55-4054-9410-3DF16A9710CB}" type="presOf" srcId="{2B84C07C-301D-49BF-AF73-9427F33B425B}" destId="{DCAB411A-88C2-4A06-980E-EC18A4B76421}" srcOrd="0" destOrd="0" presId="urn:microsoft.com/office/officeart/2005/8/layout/process1"/>
    <dgm:cxn modelId="{2052FB19-6D63-4415-A280-2E8F70981566}" type="presOf" srcId="{D8DC5D10-2496-48F9-BD1B-CCF8E75A72C3}" destId="{46239177-BFC7-47D1-9D14-F933144841CA}" srcOrd="0" destOrd="0" presId="urn:microsoft.com/office/officeart/2005/8/layout/process1"/>
    <dgm:cxn modelId="{E01B8DE7-6A6D-4A78-808B-B63C0A799103}" srcId="{137F3DE4-3103-41FD-933C-0B5DD6CD19BB}" destId="{FFD8468A-ACA3-499E-AC3E-3C2620698010}" srcOrd="2" destOrd="0" parTransId="{FE44F486-1229-454B-99DC-31B272D29A84}" sibTransId="{65F97B6C-D9FA-4538-9F16-F4F2C792B24E}"/>
    <dgm:cxn modelId="{7F2EBAB5-2B14-4441-89E3-6A619C519B92}" type="presOf" srcId="{D8DC5D10-2496-48F9-BD1B-CCF8E75A72C3}" destId="{658DEFEC-6499-41E0-8838-C0569298AF11}" srcOrd="1" destOrd="0" presId="urn:microsoft.com/office/officeart/2005/8/layout/process1"/>
    <dgm:cxn modelId="{1CEE8C0B-F3EC-4C55-AC00-920E87CB3936}" srcId="{137F3DE4-3103-41FD-933C-0B5DD6CD19BB}" destId="{6A845D8D-4913-460A-AFDD-3ECD8C436344}" srcOrd="0" destOrd="0" parTransId="{C83D5B40-0443-4084-A5C8-C5FC97C7F99A}" sibTransId="{D8DC5D10-2496-48F9-BD1B-CCF8E75A72C3}"/>
    <dgm:cxn modelId="{D451897D-6A2D-496D-B65B-7238092F2DA4}" type="presOf" srcId="{6A845D8D-4913-460A-AFDD-3ECD8C436344}" destId="{C2B256EF-DCBD-44C2-84DF-E27B6520B9B8}" srcOrd="0" destOrd="0" presId="urn:microsoft.com/office/officeart/2005/8/layout/process1"/>
    <dgm:cxn modelId="{28810195-1437-49E6-9F16-AF127C5750C2}" srcId="{137F3DE4-3103-41FD-933C-0B5DD6CD19BB}" destId="{0EAB44F8-DA7F-49ED-8F31-1756FE82B231}" srcOrd="1" destOrd="0" parTransId="{A20FDC1B-52AD-487B-AC0F-238EC562567C}" sibTransId="{2B84C07C-301D-49BF-AF73-9427F33B425B}"/>
    <dgm:cxn modelId="{1C56E3FA-FAB7-43B9-A917-D25228BAC085}" type="presOf" srcId="{0EAB44F8-DA7F-49ED-8F31-1756FE82B231}" destId="{573BA94D-1219-4213-A622-D563A9797D40}" srcOrd="0" destOrd="0" presId="urn:microsoft.com/office/officeart/2005/8/layout/process1"/>
    <dgm:cxn modelId="{2D8FD6F9-2A7E-4256-B672-F116F1469732}" type="presParOf" srcId="{6C6B97BD-C990-4305-9A19-519F1AF04D45}" destId="{C2B256EF-DCBD-44C2-84DF-E27B6520B9B8}" srcOrd="0" destOrd="0" presId="urn:microsoft.com/office/officeart/2005/8/layout/process1"/>
    <dgm:cxn modelId="{49CC7108-5BEE-4F23-A3D8-D90485E07350}" type="presParOf" srcId="{6C6B97BD-C990-4305-9A19-519F1AF04D45}" destId="{46239177-BFC7-47D1-9D14-F933144841CA}" srcOrd="1" destOrd="0" presId="urn:microsoft.com/office/officeart/2005/8/layout/process1"/>
    <dgm:cxn modelId="{903C43DD-0A44-41DD-ADD6-C1BF1E94A204}" type="presParOf" srcId="{46239177-BFC7-47D1-9D14-F933144841CA}" destId="{658DEFEC-6499-41E0-8838-C0569298AF11}" srcOrd="0" destOrd="0" presId="urn:microsoft.com/office/officeart/2005/8/layout/process1"/>
    <dgm:cxn modelId="{404E0C5F-A60E-48BA-AF8D-661E01953A7F}" type="presParOf" srcId="{6C6B97BD-C990-4305-9A19-519F1AF04D45}" destId="{573BA94D-1219-4213-A622-D563A9797D40}" srcOrd="2" destOrd="0" presId="urn:microsoft.com/office/officeart/2005/8/layout/process1"/>
    <dgm:cxn modelId="{FB7B4AE2-FC9D-476E-979F-E282872BAECC}" type="presParOf" srcId="{6C6B97BD-C990-4305-9A19-519F1AF04D45}" destId="{DCAB411A-88C2-4A06-980E-EC18A4B76421}" srcOrd="3" destOrd="0" presId="urn:microsoft.com/office/officeart/2005/8/layout/process1"/>
    <dgm:cxn modelId="{5245278E-C770-46B2-9C9A-0D205D7D0CAC}" type="presParOf" srcId="{DCAB411A-88C2-4A06-980E-EC18A4B76421}" destId="{7E5A72A3-35A5-412A-8114-988011FCF3B8}" srcOrd="0" destOrd="0" presId="urn:microsoft.com/office/officeart/2005/8/layout/process1"/>
    <dgm:cxn modelId="{BA311908-D26F-4DEB-9A04-4FAF452122EC}" type="presParOf" srcId="{6C6B97BD-C990-4305-9A19-519F1AF04D45}" destId="{D8962E31-3E6D-4C09-8A34-17D6C9DEA1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E914D-AC32-484E-9DFB-18D5CBAFFA8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9BFE9A-EC88-4947-B6FE-992E5BD41D15}">
      <dgm:prSet custT="1"/>
      <dgm:spPr>
        <a:solidFill>
          <a:schemeClr val="bg1">
            <a:lumMod val="65000"/>
          </a:schemeClr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KOMUNI-KAČNÍ MIX</a:t>
          </a:r>
          <a:endParaRPr kumimoji="0" lang="cs-CZ" sz="18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E988C661-9760-4793-B832-17E3D471B9C8}" type="parTrans" cxnId="{FB7CF80A-40ED-4455-8CF6-1AC115FBE1D6}">
      <dgm:prSet/>
      <dgm:spPr/>
      <dgm:t>
        <a:bodyPr/>
        <a:lstStyle/>
        <a:p>
          <a:endParaRPr lang="cs-CZ"/>
        </a:p>
      </dgm:t>
    </dgm:pt>
    <dgm:pt modelId="{C14B5822-AFAA-405D-9D25-F7AE0CF76C77}" type="sibTrans" cxnId="{FB7CF80A-40ED-4455-8CF6-1AC115FBE1D6}">
      <dgm:prSet/>
      <dgm:spPr/>
      <dgm:t>
        <a:bodyPr/>
        <a:lstStyle/>
        <a:p>
          <a:endParaRPr lang="cs-CZ"/>
        </a:p>
      </dgm:t>
    </dgm:pt>
    <dgm:pt modelId="{B236E4A2-2C33-4F7D-9159-9CAEB61240A4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REKLAMA</a:t>
          </a:r>
          <a:endParaRPr kumimoji="0" lang="cs-CZ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317726C0-D227-42F6-A8DD-EBC8EE366C48}" type="parTrans" cxnId="{5C5FA9C4-0C60-4E93-85DA-B173BEEF8479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 dirty="0"/>
        </a:p>
      </dgm:t>
    </dgm:pt>
    <dgm:pt modelId="{F6955C8C-CA6D-4605-BC09-273421015A93}" type="sibTrans" cxnId="{5C5FA9C4-0C60-4E93-85DA-B173BEEF8479}">
      <dgm:prSet/>
      <dgm:spPr/>
      <dgm:t>
        <a:bodyPr/>
        <a:lstStyle/>
        <a:p>
          <a:endParaRPr lang="cs-CZ"/>
        </a:p>
      </dgm:t>
    </dgm:pt>
    <dgm:pt modelId="{40D59B66-C4D5-4014-AC3C-1B0EC5F189B6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PODPORA PRODEJE</a:t>
          </a:r>
          <a:endParaRPr kumimoji="0" lang="cs-CZ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A5583952-62C9-4238-B5E4-8827BD0A6227}" type="parTrans" cxnId="{6E309FD9-FD55-44FE-AAB4-FE92F261D721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 dirty="0"/>
        </a:p>
      </dgm:t>
    </dgm:pt>
    <dgm:pt modelId="{FBC01365-22D5-401A-A9D8-525DF5285425}" type="sibTrans" cxnId="{6E309FD9-FD55-44FE-AAB4-FE92F261D721}">
      <dgm:prSet/>
      <dgm:spPr/>
      <dgm:t>
        <a:bodyPr/>
        <a:lstStyle/>
        <a:p>
          <a:endParaRPr lang="cs-CZ"/>
        </a:p>
      </dgm:t>
    </dgm:pt>
    <dgm:pt modelId="{BFA00019-B1AE-4DB1-BA23-BBD8D383A896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OSOBNÍ PRODEJ</a:t>
          </a:r>
          <a:endParaRPr kumimoji="0" lang="cs-CZ" sz="18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457CD35B-F01F-4AA8-8624-B5372A929E7A}" type="parTrans" cxnId="{3A33F5E8-62F2-42CE-96A2-63384E35EBC2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 dirty="0"/>
        </a:p>
      </dgm:t>
    </dgm:pt>
    <dgm:pt modelId="{6BC3EFC5-2D97-4CF6-B0C7-0146EDF83F16}" type="sibTrans" cxnId="{3A33F5E8-62F2-42CE-96A2-63384E35EBC2}">
      <dgm:prSet/>
      <dgm:spPr/>
      <dgm:t>
        <a:bodyPr/>
        <a:lstStyle/>
        <a:p>
          <a:endParaRPr lang="cs-CZ"/>
        </a:p>
      </dgm:t>
    </dgm:pt>
    <dgm:pt modelId="{84EAFF79-1240-4C88-8BC0-2B13A9C13CFA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PUBLIC RELATIONS</a:t>
          </a:r>
          <a:endParaRPr kumimoji="0" lang="cs-CZ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54E9C24D-6B2E-4AAA-BC3C-265640516D3F}" type="parTrans" cxnId="{B31D074F-9254-49C4-A85C-FCB7C76C674D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 dirty="0"/>
        </a:p>
      </dgm:t>
    </dgm:pt>
    <dgm:pt modelId="{7624653E-53EF-4F5C-B822-8D082D444796}" type="sibTrans" cxnId="{B31D074F-9254-49C4-A85C-FCB7C76C674D}">
      <dgm:prSet/>
      <dgm:spPr/>
      <dgm:t>
        <a:bodyPr/>
        <a:lstStyle/>
        <a:p>
          <a:endParaRPr lang="cs-CZ"/>
        </a:p>
      </dgm:t>
    </dgm:pt>
    <dgm:pt modelId="{24927107-CEDC-45B4-9BE4-D141015F2228}">
      <dgm:prSet custScaleX="182981" custRadScaleRad="161060" custRadScaleInc="134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E0F17FE6-1712-4EB8-9EBC-1133E056F0E5}" type="parTrans" cxnId="{A1218F95-9402-4681-BC71-8945DD89DBCD}">
      <dgm:prSet/>
      <dgm:spPr/>
      <dgm:t>
        <a:bodyPr/>
        <a:lstStyle/>
        <a:p>
          <a:endParaRPr lang="cs-CZ"/>
        </a:p>
      </dgm:t>
    </dgm:pt>
    <dgm:pt modelId="{27C4CBEF-5A56-4941-9DC4-BD1EA6ABE3DA}" type="sibTrans" cxnId="{A1218F95-9402-4681-BC71-8945DD89DBCD}">
      <dgm:prSet/>
      <dgm:spPr/>
      <dgm:t>
        <a:bodyPr/>
        <a:lstStyle/>
        <a:p>
          <a:endParaRPr lang="cs-CZ"/>
        </a:p>
      </dgm:t>
    </dgm:pt>
    <dgm:pt modelId="{ED9428B5-4B0B-4556-A2DF-FF7E8C9C0EC7}">
      <dgm:prSet custScaleX="182981" custRadScaleRad="161060" custRadScaleInc="134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65EED7BE-867E-4EBA-ABA5-8DE4CA5C5BDF}" type="parTrans" cxnId="{C50FDC6A-7B98-4123-B7A9-D5873978473B}">
      <dgm:prSet/>
      <dgm:spPr/>
      <dgm:t>
        <a:bodyPr/>
        <a:lstStyle/>
        <a:p>
          <a:endParaRPr lang="cs-CZ"/>
        </a:p>
      </dgm:t>
    </dgm:pt>
    <dgm:pt modelId="{60A4E7CA-ABFF-40EA-B977-AFF32D8A7279}" type="sibTrans" cxnId="{C50FDC6A-7B98-4123-B7A9-D5873978473B}">
      <dgm:prSet/>
      <dgm:spPr/>
      <dgm:t>
        <a:bodyPr/>
        <a:lstStyle/>
        <a:p>
          <a:endParaRPr lang="cs-CZ"/>
        </a:p>
      </dgm:t>
    </dgm:pt>
    <dgm:pt modelId="{BAC6CF51-93B7-4497-8013-6527278B0D2E}">
      <dgm:prSet custScaleX="182981" custRadScaleRad="161060" custRadScaleInc="134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14AC57B2-26B5-4C82-AA55-AA52DF3D039C}" type="parTrans" cxnId="{40CFD9D6-2062-4F05-9495-5AAEB42DE231}">
      <dgm:prSet/>
      <dgm:spPr/>
      <dgm:t>
        <a:bodyPr/>
        <a:lstStyle/>
        <a:p>
          <a:endParaRPr lang="cs-CZ"/>
        </a:p>
      </dgm:t>
    </dgm:pt>
    <dgm:pt modelId="{CCCB2251-CA13-4B77-905C-38995007F37A}" type="sibTrans" cxnId="{40CFD9D6-2062-4F05-9495-5AAEB42DE231}">
      <dgm:prSet/>
      <dgm:spPr/>
      <dgm:t>
        <a:bodyPr/>
        <a:lstStyle/>
        <a:p>
          <a:endParaRPr lang="cs-CZ"/>
        </a:p>
      </dgm:t>
    </dgm:pt>
    <dgm:pt modelId="{40045312-96C1-413A-93B9-9D8FFAEEBA3B}">
      <dgm:prSet custScaleX="182981" custRadScaleRad="161060" custRadScaleInc="134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9B9A6CE7-DC38-414E-9F05-D0D0509CA300}" type="parTrans" cxnId="{7A630A69-34A3-492C-955D-21FA1C3A07DA}">
      <dgm:prSet/>
      <dgm:spPr/>
      <dgm:t>
        <a:bodyPr/>
        <a:lstStyle/>
        <a:p>
          <a:endParaRPr lang="cs-CZ"/>
        </a:p>
      </dgm:t>
    </dgm:pt>
    <dgm:pt modelId="{93AFE9A5-C6EB-4935-879D-13F43D75C36E}" type="sibTrans" cxnId="{7A630A69-34A3-492C-955D-21FA1C3A07DA}">
      <dgm:prSet/>
      <dgm:spPr/>
      <dgm:t>
        <a:bodyPr/>
        <a:lstStyle/>
        <a:p>
          <a:endParaRPr lang="cs-CZ"/>
        </a:p>
      </dgm:t>
    </dgm:pt>
    <dgm:pt modelId="{9FCE72AC-78A6-47EB-A834-EC444AD261DA}">
      <dgm:prSet custScaleX="182981" custRadScaleRad="163389" custRadScaleInc="-25077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A2D295FF-980E-468B-81FA-FAB39D9B66F7}" type="parTrans" cxnId="{9AEC32D2-AD75-4053-B18E-B1E6FFDA074D}">
      <dgm:prSet/>
      <dgm:spPr/>
      <dgm:t>
        <a:bodyPr/>
        <a:lstStyle/>
        <a:p>
          <a:endParaRPr lang="cs-CZ"/>
        </a:p>
      </dgm:t>
    </dgm:pt>
    <dgm:pt modelId="{13E6E5F6-0FB4-4FA3-AFDD-78E221C0F042}" type="sibTrans" cxnId="{9AEC32D2-AD75-4053-B18E-B1E6FFDA074D}">
      <dgm:prSet/>
      <dgm:spPr/>
      <dgm:t>
        <a:bodyPr/>
        <a:lstStyle/>
        <a:p>
          <a:endParaRPr lang="cs-CZ"/>
        </a:p>
      </dgm:t>
    </dgm:pt>
    <dgm:pt modelId="{02F06DB5-4043-4988-9178-BBAF7F72EE74}">
      <dgm:prSet custScaleX="182981" custRadScaleRad="163389" custRadScaleInc="-25077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cs-CZ"/>
        </a:p>
      </dgm:t>
    </dgm:pt>
    <dgm:pt modelId="{A2AC8D94-9080-4984-AD8E-AF4B948276E3}" type="parTrans" cxnId="{0D381454-EDDB-40B3-BD77-D20524CD69FC}">
      <dgm:prSet/>
      <dgm:spPr/>
      <dgm:t>
        <a:bodyPr/>
        <a:lstStyle/>
        <a:p>
          <a:endParaRPr lang="cs-CZ"/>
        </a:p>
      </dgm:t>
    </dgm:pt>
    <dgm:pt modelId="{A6D1D2CD-25C3-44D6-B05E-7CEDCF4B61EE}" type="sibTrans" cxnId="{0D381454-EDDB-40B3-BD77-D20524CD69FC}">
      <dgm:prSet/>
      <dgm:spPr/>
      <dgm:t>
        <a:bodyPr/>
        <a:lstStyle/>
        <a:p>
          <a:endParaRPr lang="cs-CZ"/>
        </a:p>
      </dgm:t>
    </dgm:pt>
    <dgm:pt modelId="{4191D739-2DFC-41F7-BAA4-D80808272D5C}">
      <dgm:prSet custT="1"/>
      <dgm:spPr>
        <a:solidFill>
          <a:srgbClr val="CCFF99"/>
        </a:solidFill>
        <a:ln>
          <a:solidFill>
            <a:srgbClr val="0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</a:rPr>
            <a:t>PŘÍMÝ MARKETING</a:t>
          </a:r>
          <a:endParaRPr lang="cs-CZ" sz="2000" b="1" dirty="0">
            <a:solidFill>
              <a:schemeClr val="tx1"/>
            </a:solidFill>
          </a:endParaRPr>
        </a:p>
      </dgm:t>
    </dgm:pt>
    <dgm:pt modelId="{2ED8A22B-A112-41F6-83DF-241837BEFEF8}" type="parTrans" cxnId="{AE864BAC-5D02-453E-9287-0E27C7ACB8BB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D3E52094-ECD6-4D1A-8FE0-3F6631A9E132}" type="sibTrans" cxnId="{AE864BAC-5D02-453E-9287-0E27C7ACB8BB}">
      <dgm:prSet/>
      <dgm:spPr/>
      <dgm:t>
        <a:bodyPr/>
        <a:lstStyle/>
        <a:p>
          <a:endParaRPr lang="cs-CZ"/>
        </a:p>
      </dgm:t>
    </dgm:pt>
    <dgm:pt modelId="{DF2DDD5E-1C9B-480F-BEC2-10D7657ABC3D}" type="pres">
      <dgm:prSet presAssocID="{CA9E914D-AC32-484E-9DFB-18D5CBAFFA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6B877CA-0188-4973-84ED-5C77EE0F6F22}" type="pres">
      <dgm:prSet presAssocID="{209BFE9A-EC88-4947-B6FE-992E5BD41D15}" presName="centerShape" presStyleLbl="node0" presStyleIdx="0" presStyleCnt="1" custScaleX="113271" custScaleY="109024"/>
      <dgm:spPr/>
      <dgm:t>
        <a:bodyPr/>
        <a:lstStyle/>
        <a:p>
          <a:endParaRPr lang="cs-CZ"/>
        </a:p>
      </dgm:t>
    </dgm:pt>
    <dgm:pt modelId="{7DCF8537-0A0B-4A47-9A9D-6B0DB5FF82C1}" type="pres">
      <dgm:prSet presAssocID="{317726C0-D227-42F6-A8DD-EBC8EE366C48}" presName="Name9" presStyleLbl="parChTrans1D2" presStyleIdx="0" presStyleCnt="5"/>
      <dgm:spPr/>
      <dgm:t>
        <a:bodyPr/>
        <a:lstStyle/>
        <a:p>
          <a:endParaRPr lang="cs-CZ"/>
        </a:p>
      </dgm:t>
    </dgm:pt>
    <dgm:pt modelId="{43EC0218-F750-4DDA-A0B7-00D0DBCED8C6}" type="pres">
      <dgm:prSet presAssocID="{317726C0-D227-42F6-A8DD-EBC8EE366C48}" presName="connTx" presStyleLbl="parChTrans1D2" presStyleIdx="0" presStyleCnt="5"/>
      <dgm:spPr/>
      <dgm:t>
        <a:bodyPr/>
        <a:lstStyle/>
        <a:p>
          <a:endParaRPr lang="cs-CZ"/>
        </a:p>
      </dgm:t>
    </dgm:pt>
    <dgm:pt modelId="{14789CA5-2138-43AF-B051-BE7113290EFE}" type="pres">
      <dgm:prSet presAssocID="{B236E4A2-2C33-4F7D-9159-9CAEB61240A4}" presName="node" presStyleLbl="node1" presStyleIdx="0" presStyleCnt="5" custScaleX="1749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11943A-555F-40D4-8AE5-6480B887062C}" type="pres">
      <dgm:prSet presAssocID="{A5583952-62C9-4238-B5E4-8827BD0A6227}" presName="Name9" presStyleLbl="parChTrans1D2" presStyleIdx="1" presStyleCnt="5"/>
      <dgm:spPr/>
      <dgm:t>
        <a:bodyPr/>
        <a:lstStyle/>
        <a:p>
          <a:endParaRPr lang="cs-CZ"/>
        </a:p>
      </dgm:t>
    </dgm:pt>
    <dgm:pt modelId="{7E8F28BD-D412-4150-B2D3-E8D0334C4791}" type="pres">
      <dgm:prSet presAssocID="{A5583952-62C9-4238-B5E4-8827BD0A6227}" presName="connTx" presStyleLbl="parChTrans1D2" presStyleIdx="1" presStyleCnt="5"/>
      <dgm:spPr/>
      <dgm:t>
        <a:bodyPr/>
        <a:lstStyle/>
        <a:p>
          <a:endParaRPr lang="cs-CZ"/>
        </a:p>
      </dgm:t>
    </dgm:pt>
    <dgm:pt modelId="{F51227A1-7A7F-4372-B28B-9475E864003D}" type="pres">
      <dgm:prSet presAssocID="{40D59B66-C4D5-4014-AC3C-1B0EC5F189B6}" presName="node" presStyleLbl="node1" presStyleIdx="1" presStyleCnt="5" custScaleX="179369" custRadScaleRad="151174" custRadScaleInc="35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459D29-6618-4735-8D0E-FE462707630F}" type="pres">
      <dgm:prSet presAssocID="{457CD35B-F01F-4AA8-8624-B5372A929E7A}" presName="Name9" presStyleLbl="parChTrans1D2" presStyleIdx="2" presStyleCnt="5"/>
      <dgm:spPr/>
      <dgm:t>
        <a:bodyPr/>
        <a:lstStyle/>
        <a:p>
          <a:endParaRPr lang="cs-CZ"/>
        </a:p>
      </dgm:t>
    </dgm:pt>
    <dgm:pt modelId="{C4FCBFDC-6BA1-4D2E-B2D1-94E2CFCC02B1}" type="pres">
      <dgm:prSet presAssocID="{457CD35B-F01F-4AA8-8624-B5372A929E7A}" presName="connTx" presStyleLbl="parChTrans1D2" presStyleIdx="2" presStyleCnt="5"/>
      <dgm:spPr/>
      <dgm:t>
        <a:bodyPr/>
        <a:lstStyle/>
        <a:p>
          <a:endParaRPr lang="cs-CZ"/>
        </a:p>
      </dgm:t>
    </dgm:pt>
    <dgm:pt modelId="{A956FC81-2A95-413F-8CA7-4046BBBDB5D1}" type="pres">
      <dgm:prSet presAssocID="{BFA00019-B1AE-4DB1-BA23-BBD8D383A896}" presName="node" presStyleLbl="node1" presStyleIdx="2" presStyleCnt="5" custScaleX="202676" custRadScaleRad="137804" custRadScaleInc="-587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16D660-594D-4A8F-8686-D90BADED4DDB}" type="pres">
      <dgm:prSet presAssocID="{54E9C24D-6B2E-4AAA-BC3C-265640516D3F}" presName="Name9" presStyleLbl="parChTrans1D2" presStyleIdx="3" presStyleCnt="5"/>
      <dgm:spPr/>
      <dgm:t>
        <a:bodyPr/>
        <a:lstStyle/>
        <a:p>
          <a:endParaRPr lang="cs-CZ"/>
        </a:p>
      </dgm:t>
    </dgm:pt>
    <dgm:pt modelId="{4D6C31BE-8229-4144-A54A-9A8C60205343}" type="pres">
      <dgm:prSet presAssocID="{54E9C24D-6B2E-4AAA-BC3C-265640516D3F}" presName="connTx" presStyleLbl="parChTrans1D2" presStyleIdx="3" presStyleCnt="5"/>
      <dgm:spPr/>
      <dgm:t>
        <a:bodyPr/>
        <a:lstStyle/>
        <a:p>
          <a:endParaRPr lang="cs-CZ"/>
        </a:p>
      </dgm:t>
    </dgm:pt>
    <dgm:pt modelId="{66CEF44C-4086-4BF2-BBC9-1A98F4816A1E}" type="pres">
      <dgm:prSet presAssocID="{84EAFF79-1240-4C88-8BC0-2B13A9C13CFA}" presName="node" presStyleLbl="node1" presStyleIdx="3" presStyleCnt="5" custScaleX="182981" custRadScaleRad="132540" custRadScaleInc="530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6CDA63-C456-4D5D-89AB-19FECD311F49}" type="pres">
      <dgm:prSet presAssocID="{2ED8A22B-A112-41F6-83DF-241837BEFEF8}" presName="Name9" presStyleLbl="parChTrans1D2" presStyleIdx="4" presStyleCnt="5"/>
      <dgm:spPr/>
      <dgm:t>
        <a:bodyPr/>
        <a:lstStyle/>
        <a:p>
          <a:endParaRPr lang="cs-CZ"/>
        </a:p>
      </dgm:t>
    </dgm:pt>
    <dgm:pt modelId="{AF4DFF3B-F6AA-4AFD-AAC9-6E6E3A327339}" type="pres">
      <dgm:prSet presAssocID="{2ED8A22B-A112-41F6-83DF-241837BEFEF8}" presName="connTx" presStyleLbl="parChTrans1D2" presStyleIdx="4" presStyleCnt="5"/>
      <dgm:spPr/>
      <dgm:t>
        <a:bodyPr/>
        <a:lstStyle/>
        <a:p>
          <a:endParaRPr lang="cs-CZ"/>
        </a:p>
      </dgm:t>
    </dgm:pt>
    <dgm:pt modelId="{0C175D4C-8AA0-4F45-9F50-4F952550B726}" type="pres">
      <dgm:prSet presAssocID="{4191D739-2DFC-41F7-BAA4-D80808272D5C}" presName="node" presStyleLbl="node1" presStyleIdx="4" presStyleCnt="5" custScaleX="177438" custRadScaleRad="157583" custRadScaleInc="-106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EC32D2-AD75-4053-B18E-B1E6FFDA074D}" srcId="{CA9E914D-AC32-484E-9DFB-18D5CBAFFA80}" destId="{9FCE72AC-78A6-47EB-A834-EC444AD261DA}" srcOrd="5" destOrd="0" parTransId="{A2D295FF-980E-468B-81FA-FAB39D9B66F7}" sibTransId="{13E6E5F6-0FB4-4FA3-AFDD-78E221C0F042}"/>
    <dgm:cxn modelId="{27D8D097-B3DB-4073-A7B3-36ECF2BBAF29}" type="presOf" srcId="{54E9C24D-6B2E-4AAA-BC3C-265640516D3F}" destId="{2C16D660-594D-4A8F-8686-D90BADED4DDB}" srcOrd="0" destOrd="0" presId="urn:microsoft.com/office/officeart/2005/8/layout/radial1"/>
    <dgm:cxn modelId="{13E7C18C-BE41-4BE3-90B4-0557183AF5AE}" type="presOf" srcId="{A5583952-62C9-4238-B5E4-8827BD0A6227}" destId="{A011943A-555F-40D4-8AE5-6480B887062C}" srcOrd="0" destOrd="0" presId="urn:microsoft.com/office/officeart/2005/8/layout/radial1"/>
    <dgm:cxn modelId="{AF0CFC92-079F-4C5C-99EF-884EFBEDC9DC}" type="presOf" srcId="{A5583952-62C9-4238-B5E4-8827BD0A6227}" destId="{7E8F28BD-D412-4150-B2D3-E8D0334C4791}" srcOrd="1" destOrd="0" presId="urn:microsoft.com/office/officeart/2005/8/layout/radial1"/>
    <dgm:cxn modelId="{BE371C30-A8A0-4F79-8DC4-DAC31867DDC9}" type="presOf" srcId="{CA9E914D-AC32-484E-9DFB-18D5CBAFFA80}" destId="{DF2DDD5E-1C9B-480F-BEC2-10D7657ABC3D}" srcOrd="0" destOrd="0" presId="urn:microsoft.com/office/officeart/2005/8/layout/radial1"/>
    <dgm:cxn modelId="{3A33F5E8-62F2-42CE-96A2-63384E35EBC2}" srcId="{209BFE9A-EC88-4947-B6FE-992E5BD41D15}" destId="{BFA00019-B1AE-4DB1-BA23-BBD8D383A896}" srcOrd="2" destOrd="0" parTransId="{457CD35B-F01F-4AA8-8624-B5372A929E7A}" sibTransId="{6BC3EFC5-2D97-4CF6-B0C7-0146EDF83F16}"/>
    <dgm:cxn modelId="{6E309FD9-FD55-44FE-AAB4-FE92F261D721}" srcId="{209BFE9A-EC88-4947-B6FE-992E5BD41D15}" destId="{40D59B66-C4D5-4014-AC3C-1B0EC5F189B6}" srcOrd="1" destOrd="0" parTransId="{A5583952-62C9-4238-B5E4-8827BD0A6227}" sibTransId="{FBC01365-22D5-401A-A9D8-525DF5285425}"/>
    <dgm:cxn modelId="{5C5FA9C4-0C60-4E93-85DA-B173BEEF8479}" srcId="{209BFE9A-EC88-4947-B6FE-992E5BD41D15}" destId="{B236E4A2-2C33-4F7D-9159-9CAEB61240A4}" srcOrd="0" destOrd="0" parTransId="{317726C0-D227-42F6-A8DD-EBC8EE366C48}" sibTransId="{F6955C8C-CA6D-4605-BC09-273421015A93}"/>
    <dgm:cxn modelId="{0D381454-EDDB-40B3-BD77-D20524CD69FC}" srcId="{CA9E914D-AC32-484E-9DFB-18D5CBAFFA80}" destId="{02F06DB5-4043-4988-9178-BBAF7F72EE74}" srcOrd="6" destOrd="0" parTransId="{A2AC8D94-9080-4984-AD8E-AF4B948276E3}" sibTransId="{A6D1D2CD-25C3-44D6-B05E-7CEDCF4B61EE}"/>
    <dgm:cxn modelId="{C50FDC6A-7B98-4123-B7A9-D5873978473B}" srcId="{CA9E914D-AC32-484E-9DFB-18D5CBAFFA80}" destId="{ED9428B5-4B0B-4556-A2DF-FF7E8C9C0EC7}" srcOrd="2" destOrd="0" parTransId="{65EED7BE-867E-4EBA-ABA5-8DE4CA5C5BDF}" sibTransId="{60A4E7CA-ABFF-40EA-B977-AFF32D8A7279}"/>
    <dgm:cxn modelId="{53D87B86-FEE0-4A20-9D50-4326899681B7}" type="presOf" srcId="{2ED8A22B-A112-41F6-83DF-241837BEFEF8}" destId="{816CDA63-C456-4D5D-89AB-19FECD311F49}" srcOrd="0" destOrd="0" presId="urn:microsoft.com/office/officeart/2005/8/layout/radial1"/>
    <dgm:cxn modelId="{7A630A69-34A3-492C-955D-21FA1C3A07DA}" srcId="{CA9E914D-AC32-484E-9DFB-18D5CBAFFA80}" destId="{40045312-96C1-413A-93B9-9D8FFAEEBA3B}" srcOrd="4" destOrd="0" parTransId="{9B9A6CE7-DC38-414E-9F05-D0D0509CA300}" sibTransId="{93AFE9A5-C6EB-4935-879D-13F43D75C36E}"/>
    <dgm:cxn modelId="{133BE5BF-CDBB-442D-8876-CE29698E24FF}" type="presOf" srcId="{B236E4A2-2C33-4F7D-9159-9CAEB61240A4}" destId="{14789CA5-2138-43AF-B051-BE7113290EFE}" srcOrd="0" destOrd="0" presId="urn:microsoft.com/office/officeart/2005/8/layout/radial1"/>
    <dgm:cxn modelId="{A7F23C1E-732B-40CC-B5BA-4EC582106A41}" type="presOf" srcId="{4191D739-2DFC-41F7-BAA4-D80808272D5C}" destId="{0C175D4C-8AA0-4F45-9F50-4F952550B726}" srcOrd="0" destOrd="0" presId="urn:microsoft.com/office/officeart/2005/8/layout/radial1"/>
    <dgm:cxn modelId="{21CDBEC2-D39E-4759-BB14-122EA90C48CD}" type="presOf" srcId="{BFA00019-B1AE-4DB1-BA23-BBD8D383A896}" destId="{A956FC81-2A95-413F-8CA7-4046BBBDB5D1}" srcOrd="0" destOrd="0" presId="urn:microsoft.com/office/officeart/2005/8/layout/radial1"/>
    <dgm:cxn modelId="{40CFD9D6-2062-4F05-9495-5AAEB42DE231}" srcId="{CA9E914D-AC32-484E-9DFB-18D5CBAFFA80}" destId="{BAC6CF51-93B7-4497-8013-6527278B0D2E}" srcOrd="3" destOrd="0" parTransId="{14AC57B2-26B5-4C82-AA55-AA52DF3D039C}" sibTransId="{CCCB2251-CA13-4B77-905C-38995007F37A}"/>
    <dgm:cxn modelId="{916BEC2C-F5B3-437D-BD73-725F3FEDA743}" type="presOf" srcId="{457CD35B-F01F-4AA8-8624-B5372A929E7A}" destId="{A5459D29-6618-4735-8D0E-FE462707630F}" srcOrd="0" destOrd="0" presId="urn:microsoft.com/office/officeart/2005/8/layout/radial1"/>
    <dgm:cxn modelId="{A3943120-3290-44BC-939D-45685399AE4A}" type="presOf" srcId="{317726C0-D227-42F6-A8DD-EBC8EE366C48}" destId="{7DCF8537-0A0B-4A47-9A9D-6B0DB5FF82C1}" srcOrd="0" destOrd="0" presId="urn:microsoft.com/office/officeart/2005/8/layout/radial1"/>
    <dgm:cxn modelId="{55572DE2-A338-4800-B69E-6E4A7374F91E}" type="presOf" srcId="{317726C0-D227-42F6-A8DD-EBC8EE366C48}" destId="{43EC0218-F750-4DDA-A0B7-00D0DBCED8C6}" srcOrd="1" destOrd="0" presId="urn:microsoft.com/office/officeart/2005/8/layout/radial1"/>
    <dgm:cxn modelId="{FB7CF80A-40ED-4455-8CF6-1AC115FBE1D6}" srcId="{CA9E914D-AC32-484E-9DFB-18D5CBAFFA80}" destId="{209BFE9A-EC88-4947-B6FE-992E5BD41D15}" srcOrd="0" destOrd="0" parTransId="{E988C661-9760-4793-B832-17E3D471B9C8}" sibTransId="{C14B5822-AFAA-405D-9D25-F7AE0CF76C77}"/>
    <dgm:cxn modelId="{A1218F95-9402-4681-BC71-8945DD89DBCD}" srcId="{CA9E914D-AC32-484E-9DFB-18D5CBAFFA80}" destId="{24927107-CEDC-45B4-9BE4-D141015F2228}" srcOrd="1" destOrd="0" parTransId="{E0F17FE6-1712-4EB8-9EBC-1133E056F0E5}" sibTransId="{27C4CBEF-5A56-4941-9DC4-BD1EA6ABE3DA}"/>
    <dgm:cxn modelId="{AE864BAC-5D02-453E-9287-0E27C7ACB8BB}" srcId="{209BFE9A-EC88-4947-B6FE-992E5BD41D15}" destId="{4191D739-2DFC-41F7-BAA4-D80808272D5C}" srcOrd="4" destOrd="0" parTransId="{2ED8A22B-A112-41F6-83DF-241837BEFEF8}" sibTransId="{D3E52094-ECD6-4D1A-8FE0-3F6631A9E132}"/>
    <dgm:cxn modelId="{3046854D-EF9C-4759-84E3-BC50C134943C}" type="presOf" srcId="{2ED8A22B-A112-41F6-83DF-241837BEFEF8}" destId="{AF4DFF3B-F6AA-4AFD-AAC9-6E6E3A327339}" srcOrd="1" destOrd="0" presId="urn:microsoft.com/office/officeart/2005/8/layout/radial1"/>
    <dgm:cxn modelId="{B31D074F-9254-49C4-A85C-FCB7C76C674D}" srcId="{209BFE9A-EC88-4947-B6FE-992E5BD41D15}" destId="{84EAFF79-1240-4C88-8BC0-2B13A9C13CFA}" srcOrd="3" destOrd="0" parTransId="{54E9C24D-6B2E-4AAA-BC3C-265640516D3F}" sibTransId="{7624653E-53EF-4F5C-B822-8D082D444796}"/>
    <dgm:cxn modelId="{0EA1CE3D-DA45-46D0-85A3-AAD6996A77E0}" type="presOf" srcId="{209BFE9A-EC88-4947-B6FE-992E5BD41D15}" destId="{46B877CA-0188-4973-84ED-5C77EE0F6F22}" srcOrd="0" destOrd="0" presId="urn:microsoft.com/office/officeart/2005/8/layout/radial1"/>
    <dgm:cxn modelId="{C3B348F1-F246-4563-AC25-990E9C4789AB}" type="presOf" srcId="{84EAFF79-1240-4C88-8BC0-2B13A9C13CFA}" destId="{66CEF44C-4086-4BF2-BBC9-1A98F4816A1E}" srcOrd="0" destOrd="0" presId="urn:microsoft.com/office/officeart/2005/8/layout/radial1"/>
    <dgm:cxn modelId="{89706006-BDAA-4A06-9D63-7FE93872A35D}" type="presOf" srcId="{457CD35B-F01F-4AA8-8624-B5372A929E7A}" destId="{C4FCBFDC-6BA1-4D2E-B2D1-94E2CFCC02B1}" srcOrd="1" destOrd="0" presId="urn:microsoft.com/office/officeart/2005/8/layout/radial1"/>
    <dgm:cxn modelId="{79437ED2-C1DA-4AEC-932F-B343BE651D6C}" type="presOf" srcId="{40D59B66-C4D5-4014-AC3C-1B0EC5F189B6}" destId="{F51227A1-7A7F-4372-B28B-9475E864003D}" srcOrd="0" destOrd="0" presId="urn:microsoft.com/office/officeart/2005/8/layout/radial1"/>
    <dgm:cxn modelId="{2E7BD5E3-3E9B-427D-919E-3E3914DE32B3}" type="presOf" srcId="{54E9C24D-6B2E-4AAA-BC3C-265640516D3F}" destId="{4D6C31BE-8229-4144-A54A-9A8C60205343}" srcOrd="1" destOrd="0" presId="urn:microsoft.com/office/officeart/2005/8/layout/radial1"/>
    <dgm:cxn modelId="{1748EB0F-5AC4-4134-BE5C-B8498B91AF92}" type="presParOf" srcId="{DF2DDD5E-1C9B-480F-BEC2-10D7657ABC3D}" destId="{46B877CA-0188-4973-84ED-5C77EE0F6F22}" srcOrd="0" destOrd="0" presId="urn:microsoft.com/office/officeart/2005/8/layout/radial1"/>
    <dgm:cxn modelId="{D35DC84C-849D-4830-BB21-38041D3EF39A}" type="presParOf" srcId="{DF2DDD5E-1C9B-480F-BEC2-10D7657ABC3D}" destId="{7DCF8537-0A0B-4A47-9A9D-6B0DB5FF82C1}" srcOrd="1" destOrd="0" presId="urn:microsoft.com/office/officeart/2005/8/layout/radial1"/>
    <dgm:cxn modelId="{0E9F3181-8140-4C94-9A86-9901EE21E4C6}" type="presParOf" srcId="{7DCF8537-0A0B-4A47-9A9D-6B0DB5FF82C1}" destId="{43EC0218-F750-4DDA-A0B7-00D0DBCED8C6}" srcOrd="0" destOrd="0" presId="urn:microsoft.com/office/officeart/2005/8/layout/radial1"/>
    <dgm:cxn modelId="{D14826E1-CF7D-474A-B646-6758E8A99987}" type="presParOf" srcId="{DF2DDD5E-1C9B-480F-BEC2-10D7657ABC3D}" destId="{14789CA5-2138-43AF-B051-BE7113290EFE}" srcOrd="2" destOrd="0" presId="urn:microsoft.com/office/officeart/2005/8/layout/radial1"/>
    <dgm:cxn modelId="{50031EEA-8C06-4898-97C3-70293B6B0526}" type="presParOf" srcId="{DF2DDD5E-1C9B-480F-BEC2-10D7657ABC3D}" destId="{A011943A-555F-40D4-8AE5-6480B887062C}" srcOrd="3" destOrd="0" presId="urn:microsoft.com/office/officeart/2005/8/layout/radial1"/>
    <dgm:cxn modelId="{60BCED81-D69C-468F-BB1C-4B5F665EC9AA}" type="presParOf" srcId="{A011943A-555F-40D4-8AE5-6480B887062C}" destId="{7E8F28BD-D412-4150-B2D3-E8D0334C4791}" srcOrd="0" destOrd="0" presId="urn:microsoft.com/office/officeart/2005/8/layout/radial1"/>
    <dgm:cxn modelId="{F80869D0-8EB9-41FC-8FC6-F5D6AD0A91C6}" type="presParOf" srcId="{DF2DDD5E-1C9B-480F-BEC2-10D7657ABC3D}" destId="{F51227A1-7A7F-4372-B28B-9475E864003D}" srcOrd="4" destOrd="0" presId="urn:microsoft.com/office/officeart/2005/8/layout/radial1"/>
    <dgm:cxn modelId="{0E48D155-8F9E-4F18-9183-DD97F6D8466B}" type="presParOf" srcId="{DF2DDD5E-1C9B-480F-BEC2-10D7657ABC3D}" destId="{A5459D29-6618-4735-8D0E-FE462707630F}" srcOrd="5" destOrd="0" presId="urn:microsoft.com/office/officeart/2005/8/layout/radial1"/>
    <dgm:cxn modelId="{74006A33-BB1D-49C6-881C-D66F848577C2}" type="presParOf" srcId="{A5459D29-6618-4735-8D0E-FE462707630F}" destId="{C4FCBFDC-6BA1-4D2E-B2D1-94E2CFCC02B1}" srcOrd="0" destOrd="0" presId="urn:microsoft.com/office/officeart/2005/8/layout/radial1"/>
    <dgm:cxn modelId="{197D0966-3434-4766-A8D3-F2D46C15C5DF}" type="presParOf" srcId="{DF2DDD5E-1C9B-480F-BEC2-10D7657ABC3D}" destId="{A956FC81-2A95-413F-8CA7-4046BBBDB5D1}" srcOrd="6" destOrd="0" presId="urn:microsoft.com/office/officeart/2005/8/layout/radial1"/>
    <dgm:cxn modelId="{3E096CFB-39DF-416A-9532-160CB2BCA6CB}" type="presParOf" srcId="{DF2DDD5E-1C9B-480F-BEC2-10D7657ABC3D}" destId="{2C16D660-594D-4A8F-8686-D90BADED4DDB}" srcOrd="7" destOrd="0" presId="urn:microsoft.com/office/officeart/2005/8/layout/radial1"/>
    <dgm:cxn modelId="{770A2894-2CD4-456C-86E2-714EBFF60179}" type="presParOf" srcId="{2C16D660-594D-4A8F-8686-D90BADED4DDB}" destId="{4D6C31BE-8229-4144-A54A-9A8C60205343}" srcOrd="0" destOrd="0" presId="urn:microsoft.com/office/officeart/2005/8/layout/radial1"/>
    <dgm:cxn modelId="{2AFBB4E2-F252-4AB4-8288-ED340DD7954A}" type="presParOf" srcId="{DF2DDD5E-1C9B-480F-BEC2-10D7657ABC3D}" destId="{66CEF44C-4086-4BF2-BBC9-1A98F4816A1E}" srcOrd="8" destOrd="0" presId="urn:microsoft.com/office/officeart/2005/8/layout/radial1"/>
    <dgm:cxn modelId="{5486CBBC-BC58-47CA-A3CB-D7F4E6854C26}" type="presParOf" srcId="{DF2DDD5E-1C9B-480F-BEC2-10D7657ABC3D}" destId="{816CDA63-C456-4D5D-89AB-19FECD311F49}" srcOrd="9" destOrd="0" presId="urn:microsoft.com/office/officeart/2005/8/layout/radial1"/>
    <dgm:cxn modelId="{F0EC4F7D-73CC-40CF-B18F-9B0AC5E00454}" type="presParOf" srcId="{816CDA63-C456-4D5D-89AB-19FECD311F49}" destId="{AF4DFF3B-F6AA-4AFD-AAC9-6E6E3A327339}" srcOrd="0" destOrd="0" presId="urn:microsoft.com/office/officeart/2005/8/layout/radial1"/>
    <dgm:cxn modelId="{6D7314EC-CE4B-4AED-9B01-7B9210A5158E}" type="presParOf" srcId="{DF2DDD5E-1C9B-480F-BEC2-10D7657ABC3D}" destId="{0C175D4C-8AA0-4F45-9F50-4F952550B72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256EF-DCBD-44C2-84DF-E27B6520B9B8}">
      <dsp:nvSpPr>
        <dsp:cNvPr id="0" name=""/>
        <dsp:cNvSpPr/>
      </dsp:nvSpPr>
      <dsp:spPr>
        <a:xfrm>
          <a:off x="47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Výrobce</a:t>
          </a:r>
        </a:p>
      </dsp:txBody>
      <dsp:txXfrm>
        <a:off x="24717" y="19978"/>
        <a:ext cx="1376758" cy="642157"/>
      </dsp:txXfrm>
    </dsp:sp>
    <dsp:sp modelId="{46239177-BFC7-47D1-9D14-F933144841CA}">
      <dsp:nvSpPr>
        <dsp:cNvPr id="0" name=""/>
        <dsp:cNvSpPr/>
      </dsp:nvSpPr>
      <dsp:spPr>
        <a:xfrm>
          <a:off x="1563125" y="165383"/>
          <a:ext cx="300343" cy="351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563125" y="235652"/>
        <a:ext cx="210240" cy="210807"/>
      </dsp:txXfrm>
    </dsp:sp>
    <dsp:sp modelId="{573BA94D-1219-4213-A622-D563A9797D40}">
      <dsp:nvSpPr>
        <dsp:cNvPr id="0" name=""/>
        <dsp:cNvSpPr/>
      </dsp:nvSpPr>
      <dsp:spPr>
        <a:xfrm>
          <a:off x="19881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Obchodní mezičlánek</a:t>
          </a:r>
        </a:p>
      </dsp:txBody>
      <dsp:txXfrm>
        <a:off x="2008117" y="19978"/>
        <a:ext cx="1376758" cy="642157"/>
      </dsp:txXfrm>
    </dsp:sp>
    <dsp:sp modelId="{DCAB411A-88C2-4A06-980E-EC18A4B76421}">
      <dsp:nvSpPr>
        <dsp:cNvPr id="0" name=""/>
        <dsp:cNvSpPr/>
      </dsp:nvSpPr>
      <dsp:spPr>
        <a:xfrm>
          <a:off x="3546525" y="165383"/>
          <a:ext cx="300343" cy="351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3546525" y="235652"/>
        <a:ext cx="210240" cy="210807"/>
      </dsp:txXfrm>
    </dsp:sp>
    <dsp:sp modelId="{D8962E31-3E6D-4C09-8A34-17D6C9DEA147}">
      <dsp:nvSpPr>
        <dsp:cNvPr id="0" name=""/>
        <dsp:cNvSpPr/>
      </dsp:nvSpPr>
      <dsp:spPr>
        <a:xfrm>
          <a:off x="39715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Zákazník</a:t>
          </a:r>
        </a:p>
      </dsp:txBody>
      <dsp:txXfrm>
        <a:off x="3991517" y="19978"/>
        <a:ext cx="1376758" cy="642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256EF-DCBD-44C2-84DF-E27B6520B9B8}">
      <dsp:nvSpPr>
        <dsp:cNvPr id="0" name=""/>
        <dsp:cNvSpPr/>
      </dsp:nvSpPr>
      <dsp:spPr>
        <a:xfrm>
          <a:off x="47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Výrobce</a:t>
          </a:r>
        </a:p>
      </dsp:txBody>
      <dsp:txXfrm>
        <a:off x="24717" y="19978"/>
        <a:ext cx="1376758" cy="642157"/>
      </dsp:txXfrm>
    </dsp:sp>
    <dsp:sp modelId="{46239177-BFC7-47D1-9D14-F933144841CA}">
      <dsp:nvSpPr>
        <dsp:cNvPr id="0" name=""/>
        <dsp:cNvSpPr/>
      </dsp:nvSpPr>
      <dsp:spPr>
        <a:xfrm rot="10800000">
          <a:off x="1563125" y="165383"/>
          <a:ext cx="300343" cy="351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653228" y="235652"/>
        <a:ext cx="210240" cy="210807"/>
      </dsp:txXfrm>
    </dsp:sp>
    <dsp:sp modelId="{573BA94D-1219-4213-A622-D563A9797D40}">
      <dsp:nvSpPr>
        <dsp:cNvPr id="0" name=""/>
        <dsp:cNvSpPr/>
      </dsp:nvSpPr>
      <dsp:spPr>
        <a:xfrm>
          <a:off x="19881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Obchodní mezičlánek</a:t>
          </a:r>
        </a:p>
      </dsp:txBody>
      <dsp:txXfrm>
        <a:off x="2008117" y="19978"/>
        <a:ext cx="1376758" cy="642157"/>
      </dsp:txXfrm>
    </dsp:sp>
    <dsp:sp modelId="{DCAB411A-88C2-4A06-980E-EC18A4B76421}">
      <dsp:nvSpPr>
        <dsp:cNvPr id="0" name=""/>
        <dsp:cNvSpPr/>
      </dsp:nvSpPr>
      <dsp:spPr>
        <a:xfrm rot="10800000">
          <a:off x="3546525" y="165383"/>
          <a:ext cx="300343" cy="351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3636628" y="235652"/>
        <a:ext cx="210240" cy="210807"/>
      </dsp:txXfrm>
    </dsp:sp>
    <dsp:sp modelId="{D8962E31-3E6D-4C09-8A34-17D6C9DEA147}">
      <dsp:nvSpPr>
        <dsp:cNvPr id="0" name=""/>
        <dsp:cNvSpPr/>
      </dsp:nvSpPr>
      <dsp:spPr>
        <a:xfrm>
          <a:off x="3971539" y="0"/>
          <a:ext cx="1416714" cy="682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Zákazník</a:t>
          </a:r>
        </a:p>
      </dsp:txBody>
      <dsp:txXfrm>
        <a:off x="3991517" y="19978"/>
        <a:ext cx="1376758" cy="642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77CA-0188-4973-84ED-5C77EE0F6F22}">
      <dsp:nvSpPr>
        <dsp:cNvPr id="0" name=""/>
        <dsp:cNvSpPr/>
      </dsp:nvSpPr>
      <dsp:spPr>
        <a:xfrm>
          <a:off x="3402751" y="1732045"/>
          <a:ext cx="1544283" cy="148638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KOMUNI-KAČNÍ MIX</a:t>
          </a:r>
          <a:endParaRPr kumimoji="0" lang="cs-CZ" sz="1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3628906" y="1949721"/>
        <a:ext cx="1091973" cy="1051030"/>
      </dsp:txXfrm>
    </dsp:sp>
    <dsp:sp modelId="{7DCF8537-0A0B-4A47-9A9D-6B0DB5FF82C1}">
      <dsp:nvSpPr>
        <dsp:cNvPr id="0" name=""/>
        <dsp:cNvSpPr/>
      </dsp:nvSpPr>
      <dsp:spPr>
        <a:xfrm rot="16200000">
          <a:off x="4000015" y="1542495"/>
          <a:ext cx="349755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349755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4166149" y="1548423"/>
        <a:ext cx="17487" cy="17487"/>
      </dsp:txXfrm>
    </dsp:sp>
    <dsp:sp modelId="{14789CA5-2138-43AF-B051-BE7113290EFE}">
      <dsp:nvSpPr>
        <dsp:cNvPr id="0" name=""/>
        <dsp:cNvSpPr/>
      </dsp:nvSpPr>
      <dsp:spPr>
        <a:xfrm>
          <a:off x="2982600" y="18936"/>
          <a:ext cx="2384586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REKLAMA</a:t>
          </a:r>
          <a:endParaRPr kumimoji="0" lang="cs-CZ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3331815" y="218594"/>
        <a:ext cx="1686156" cy="964037"/>
      </dsp:txXfrm>
    </dsp:sp>
    <dsp:sp modelId="{A011943A-555F-40D4-8AE5-6480B887062C}">
      <dsp:nvSpPr>
        <dsp:cNvPr id="0" name=""/>
        <dsp:cNvSpPr/>
      </dsp:nvSpPr>
      <dsp:spPr>
        <a:xfrm rot="20595730">
          <a:off x="4895175" y="2125248"/>
          <a:ext cx="789413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789413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5270146" y="2120185"/>
        <a:ext cx="39470" cy="39470"/>
      </dsp:txXfrm>
    </dsp:sp>
    <dsp:sp modelId="{F51227A1-7A7F-4372-B28B-9475E864003D}">
      <dsp:nvSpPr>
        <dsp:cNvPr id="0" name=""/>
        <dsp:cNvSpPr/>
      </dsp:nvSpPr>
      <dsp:spPr>
        <a:xfrm>
          <a:off x="5521283" y="1020941"/>
          <a:ext cx="2445432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PODPORA PRODEJE</a:t>
          </a:r>
          <a:endParaRPr kumimoji="0" lang="cs-CZ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5879408" y="1220599"/>
        <a:ext cx="1729182" cy="964037"/>
      </dsp:txXfrm>
    </dsp:sp>
    <dsp:sp modelId="{A5459D29-6618-4735-8D0E-FE462707630F}">
      <dsp:nvSpPr>
        <dsp:cNvPr id="0" name=""/>
        <dsp:cNvSpPr/>
      </dsp:nvSpPr>
      <dsp:spPr>
        <a:xfrm rot="1970957">
          <a:off x="4761459" y="3060015"/>
          <a:ext cx="683689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683689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5086212" y="3057595"/>
        <a:ext cx="34184" cy="34184"/>
      </dsp:txXfrm>
    </dsp:sp>
    <dsp:sp modelId="{A956FC81-2A95-413F-8CA7-4046BBBDB5D1}">
      <dsp:nvSpPr>
        <dsp:cNvPr id="0" name=""/>
        <dsp:cNvSpPr/>
      </dsp:nvSpPr>
      <dsp:spPr>
        <a:xfrm>
          <a:off x="4847765" y="3120075"/>
          <a:ext cx="2763189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OSOBNÍ PRODEJ</a:t>
          </a:r>
          <a:endParaRPr kumimoji="0" lang="cs-CZ" sz="1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5252425" y="3319733"/>
        <a:ext cx="1953869" cy="964037"/>
      </dsp:txXfrm>
    </dsp:sp>
    <dsp:sp modelId="{2C16D660-594D-4A8F-8686-D90BADED4DDB}">
      <dsp:nvSpPr>
        <dsp:cNvPr id="0" name=""/>
        <dsp:cNvSpPr/>
      </dsp:nvSpPr>
      <dsp:spPr>
        <a:xfrm rot="8706506">
          <a:off x="2956417" y="3083040"/>
          <a:ext cx="651794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651794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 rot="10800000">
        <a:off x="3266020" y="3081417"/>
        <a:ext cx="32589" cy="32589"/>
      </dsp:txXfrm>
    </dsp:sp>
    <dsp:sp modelId="{66CEF44C-4086-4BF2-BBC9-1A98F4816A1E}">
      <dsp:nvSpPr>
        <dsp:cNvPr id="0" name=""/>
        <dsp:cNvSpPr/>
      </dsp:nvSpPr>
      <dsp:spPr>
        <a:xfrm>
          <a:off x="998289" y="3139011"/>
          <a:ext cx="2494677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PUBLIC RELATIONS</a:t>
          </a:r>
          <a:endParaRPr kumimoji="0" lang="cs-CZ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1363626" y="3338669"/>
        <a:ext cx="1764003" cy="964037"/>
      </dsp:txXfrm>
    </dsp:sp>
    <dsp:sp modelId="{816CDA63-C456-4D5D-89AB-19FECD311F49}">
      <dsp:nvSpPr>
        <dsp:cNvPr id="0" name=""/>
        <dsp:cNvSpPr/>
      </dsp:nvSpPr>
      <dsp:spPr>
        <a:xfrm rot="11650565">
          <a:off x="2553792" y="2163205"/>
          <a:ext cx="887766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887766" y="14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2975481" y="2155683"/>
        <a:ext cx="44388" cy="44388"/>
      </dsp:txXfrm>
    </dsp:sp>
    <dsp:sp modelId="{0C175D4C-8AA0-4F45-9F50-4F952550B726}">
      <dsp:nvSpPr>
        <dsp:cNvPr id="0" name=""/>
        <dsp:cNvSpPr/>
      </dsp:nvSpPr>
      <dsp:spPr>
        <a:xfrm>
          <a:off x="253995" y="1108688"/>
          <a:ext cx="2419106" cy="1363353"/>
        </a:xfrm>
        <a:prstGeom prst="ellipse">
          <a:avLst/>
        </a:prstGeom>
        <a:solidFill>
          <a:srgbClr val="CCFF99"/>
        </a:solidFill>
        <a:ln w="25400" cap="flat" cmpd="sng" algn="ctr">
          <a:solidFill>
            <a:srgbClr val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PŘÍMÝ MARKETING</a:t>
          </a:r>
          <a:endParaRPr lang="cs-CZ" sz="2000" b="1" kern="1200" dirty="0">
            <a:solidFill>
              <a:schemeClr val="tx1"/>
            </a:solidFill>
          </a:endParaRPr>
        </a:p>
      </dsp:txBody>
      <dsp:txXfrm>
        <a:off x="608265" y="1308346"/>
        <a:ext cx="1710566" cy="96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03E0-D7BD-45DA-8253-15A6D543BE21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DEB11-1E6E-4A14-8FF4-F288982D4C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408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517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73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87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58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0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73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29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20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9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070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42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796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515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677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218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847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5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41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0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284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373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23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027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43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181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439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635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0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713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9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916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620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02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557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540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265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056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18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897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33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57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091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48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886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19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080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673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91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048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217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1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55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974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826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136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187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99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056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36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78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221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0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0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564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408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23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358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35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212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810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19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147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0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83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652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440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476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40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240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99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4892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470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765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22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001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48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703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9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05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088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28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872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37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95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2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00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452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7957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82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068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744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9033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583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989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622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029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39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5941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10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177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626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66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039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7373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942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8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32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945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2773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1503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460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843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416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316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626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9422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6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4096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8112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7951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2244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5536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351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0052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966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4665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3782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16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46565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003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0275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5874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2090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80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1336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3937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490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593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48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12619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917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33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4684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5946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29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720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0133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79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2555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63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5754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1228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733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5204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142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18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5551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8445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7372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4785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64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112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72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401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8220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876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9491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7772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0432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667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790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5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5477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8986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5677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225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647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310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8399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515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8577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398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17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911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0055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550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7716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8364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4527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1556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2860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1368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35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62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4252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9449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3861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1846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0386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01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2761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420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607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052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4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875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966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008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8948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5213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5782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9457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787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1733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5047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3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8146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5170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1435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5131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9639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9894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437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941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7140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9309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4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3130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1017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0479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1679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3107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135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822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4203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9397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1824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5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5968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957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4754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6822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7042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2595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9300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6367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2538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986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71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5311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1273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4993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877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9950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7468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2140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0277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5713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9245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71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6148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581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561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0041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2614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5960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7069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8097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4700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8574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74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7101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5771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1162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7324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3962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2515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9867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3651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0349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058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01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2212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66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2152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3752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7003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5401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924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4848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518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027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06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286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7627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669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7162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4922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342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5374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7488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9135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974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70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0487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3329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7531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0707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9929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540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8240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665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779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3304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1295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0684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9306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224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9162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3174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7505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8882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8870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7509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89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18270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4687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9802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6960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5628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857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7281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5637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478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7166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21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7464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9854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4921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5665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7768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2034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71461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4857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707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2349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44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57742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00009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320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6332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0833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0803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3235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9486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8314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2571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86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8224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9363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6788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2829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7263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5595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481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3308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8559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2758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67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508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5270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560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6950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7517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1820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34683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6509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2394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584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57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187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7853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7241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8135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026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7552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05779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0731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890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9512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36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551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8604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6942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8306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3399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1078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580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1738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8408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719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35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34943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1898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1555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1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98074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351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44477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8973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7439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12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87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03757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7478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2510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9345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481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85963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432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0148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0490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3937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265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2103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02579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29963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69872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6617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5964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25483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581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2541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96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1287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36166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9715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3434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1377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370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2063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4912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93284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95253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04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2792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7146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430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207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6412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52341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4353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0572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9250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44699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5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4134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3520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3801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4275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643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3713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0427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71233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75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43329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09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41288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5246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4711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19372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092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57702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34756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6025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80536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0657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77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6042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89385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5779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33259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3545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960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8618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9052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124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941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7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26696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71550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2473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1708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027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704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83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1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20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0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84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18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766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878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22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5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97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98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6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6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189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39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464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67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044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49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38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77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4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304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208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34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4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044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140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12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498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82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274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957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669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87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002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581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782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957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140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1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0.xml"/><Relationship Id="rId7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9.xml"/><Relationship Id="rId1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83.xml"/><Relationship Id="rId11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5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7.xml"/><Relationship Id="rId7" Type="http://schemas.openxmlformats.org/officeDocument/2006/relationships/slideLayout" Target="../slideLayouts/slideLayout561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6.xml"/><Relationship Id="rId1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60.xml"/><Relationship Id="rId11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2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9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7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2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4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3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2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4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3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3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8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5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0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9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4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2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2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5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0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8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4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40687"/>
            <a:ext cx="6718685" cy="2409630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MARKETING</a:t>
            </a:r>
            <a: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/>
            </a:r>
            <a:b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cs-CZ" sz="20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                                      </a:t>
            </a:r>
            <a:br>
              <a:rPr lang="cs-CZ" sz="20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cs-CZ" sz="32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YMAR/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IV.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blok</a:t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cs-CZ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ŘÍZENÍ INTEGROVANÉ MARKETINGOVÉ KOMUNIKACE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4845745"/>
            <a:ext cx="6718685" cy="100914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b="1" dirty="0" smtClean="0">
              <a:solidFill>
                <a:prstClr val="black"/>
              </a:solidFill>
              <a:cs typeface="Arial"/>
            </a:endParaRPr>
          </a:p>
          <a:p>
            <a:pPr algn="l"/>
            <a:endParaRPr lang="cs-CZ" sz="1800" b="1" dirty="0">
              <a:solidFill>
                <a:prstClr val="black"/>
              </a:solidFill>
              <a:cs typeface="Arial"/>
            </a:endParaRPr>
          </a:p>
          <a:p>
            <a:pPr algn="l"/>
            <a:endParaRPr lang="cs-CZ" sz="1900" b="1" dirty="0" smtClean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900" dirty="0" smtClean="0">
                <a:solidFill>
                  <a:prstClr val="black"/>
                </a:solidFill>
                <a:cs typeface="Arial"/>
              </a:rPr>
              <a:t>PhDr. Ing. Mgr. Renáta Pavlíčková, MBA</a:t>
            </a:r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3685"/>
            <a:ext cx="8229600" cy="871373"/>
          </a:xfrm>
        </p:spPr>
        <p:txBody>
          <a:bodyPr>
            <a:normAutofit/>
          </a:bodyPr>
          <a:lstStyle/>
          <a:p>
            <a:r>
              <a:rPr lang="cs-CZ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masové komunikace</a:t>
            </a:r>
          </a:p>
        </p:txBody>
      </p:sp>
      <p:pic>
        <p:nvPicPr>
          <p:cNvPr id="1026" name="Picture 2" descr="C:\Users\Honza\Desktop\Honza\DISERTACE\TEZE_01\obrazky\model-komunikacniho-procesu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20880" cy="410523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740"/>
            <a:ext cx="8229600" cy="748898"/>
          </a:xfrm>
          <a:noFill/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Neosobní komunikace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VÝHODY</a:t>
            </a:r>
            <a:endParaRPr lang="cs-CZ" sz="1800" b="1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oslovuje značné množství lidí ve velmi krátkém časovém úseku,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náklady v přepočtu 1 oslovenou osobu jsou relativně nízké,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oslovuje velké množství lidí značně geograficky rozptýlených,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 smtClean="0">
                <a:solidFill>
                  <a:prstClr val="black"/>
                </a:solidFill>
              </a:rPr>
              <a:t>může rychle </a:t>
            </a:r>
            <a:r>
              <a:rPr lang="cs-CZ" sz="1800" dirty="0">
                <a:solidFill>
                  <a:prstClr val="black"/>
                </a:solidFill>
              </a:rPr>
              <a:t>změnit své </a:t>
            </a:r>
            <a:r>
              <a:rPr lang="cs-CZ" sz="1800" dirty="0" smtClean="0">
                <a:solidFill>
                  <a:prstClr val="black"/>
                </a:solidFill>
              </a:rPr>
              <a:t>zaměření,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 smtClean="0">
                <a:solidFill>
                  <a:prstClr val="black"/>
                </a:solidFill>
              </a:rPr>
              <a:t>pružná reakce na trh.</a:t>
            </a:r>
            <a:endParaRPr lang="cs-CZ" sz="1800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800" b="1" dirty="0" smtClean="0"/>
              <a:t>NEVÝHODY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velmi vysoké finanční prostředky,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absence fyzického kontaktu obou stran (není jisté, že příjemce zprávy informaci opravdu vnímá, příjemce se necítí být osloven, proto necítí nutnost reagovat na sdělení), </a:t>
            </a:r>
          </a:p>
          <a:p>
            <a:pPr lvl="0" algn="just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</a:rPr>
              <a:t>pomalá zpětná vazba.</a:t>
            </a: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cs-CZ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45" y="5294312"/>
            <a:ext cx="10636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93" y="5442524"/>
            <a:ext cx="1113454" cy="5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5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8740"/>
            <a:ext cx="8229600" cy="74889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MARKETINGOVÁ KOMUNIKACE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Komunikační model </a:t>
            </a:r>
            <a:r>
              <a:rPr lang="cs-CZ" sz="2000" b="1" dirty="0"/>
              <a:t>AIDA</a:t>
            </a:r>
            <a:r>
              <a:rPr lang="cs-CZ" sz="2000" dirty="0"/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1. fáze - upoutání pozornosti (</a:t>
            </a:r>
            <a:r>
              <a:rPr lang="cs-CZ" sz="2000" i="1" dirty="0" err="1">
                <a:cs typeface="Times New Roman" pitchFamily="18" charset="0"/>
              </a:rPr>
              <a:t>Awareness</a:t>
            </a:r>
            <a:r>
              <a:rPr lang="cs-CZ" sz="2000" dirty="0"/>
              <a:t>),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2. fáze - vzbuzení zájmu (</a:t>
            </a:r>
            <a:r>
              <a:rPr lang="cs-CZ" sz="2000" i="1" dirty="0" err="1">
                <a:cs typeface="Times New Roman" pitchFamily="18" charset="0"/>
              </a:rPr>
              <a:t>Interest</a:t>
            </a:r>
            <a:r>
              <a:rPr lang="cs-CZ" sz="2000" dirty="0"/>
              <a:t>),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3. fáze - vyvolání přání (</a:t>
            </a:r>
            <a:r>
              <a:rPr lang="cs-CZ" sz="2000" i="1" dirty="0" err="1">
                <a:cs typeface="Times New Roman" pitchFamily="18" charset="0"/>
              </a:rPr>
              <a:t>Desire</a:t>
            </a:r>
            <a:r>
              <a:rPr lang="cs-CZ" sz="2000" dirty="0"/>
              <a:t>),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/>
              <a:t>4. fáze - dosažení akce (</a:t>
            </a:r>
            <a:r>
              <a:rPr lang="cs-CZ" sz="2000" i="1" dirty="0" err="1">
                <a:cs typeface="Times New Roman" pitchFamily="18" charset="0"/>
              </a:rPr>
              <a:t>Action</a:t>
            </a:r>
            <a:r>
              <a:rPr lang="cs-CZ" sz="2000" dirty="0"/>
              <a:t>).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5940425" y="4076700"/>
            <a:ext cx="1943100" cy="15224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AIDA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komunikační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1034"/>
            <a:ext cx="8229600" cy="4878005"/>
          </a:xfrm>
          <a:noFill/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S</a:t>
            </a:r>
            <a:r>
              <a:rPr lang="cs-CZ" sz="1600" b="1" dirty="0"/>
              <a:t>trategie PULL </a:t>
            </a:r>
            <a:r>
              <a:rPr lang="cs-CZ" sz="1600" b="1" dirty="0" smtClean="0"/>
              <a:t>(táhnout</a:t>
            </a:r>
            <a:r>
              <a:rPr lang="cs-CZ" sz="1600" b="1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prodávající stimuluje poptávku spotřebitele (reklama, podpora prodeje</a:t>
            </a:r>
            <a:r>
              <a:rPr lang="cs-CZ" sz="1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využívá zejména reklamu a nástroje spotřebitelské podpory prodeje. Cílem je vytvářet spotřebitelskou poptávku.</a:t>
            </a:r>
          </a:p>
          <a:p>
            <a:pPr marL="457200" lvl="1" indent="0">
              <a:buNone/>
            </a:pPr>
            <a:endParaRPr lang="cs-CZ" sz="16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S</a:t>
            </a:r>
            <a:r>
              <a:rPr lang="cs-CZ" sz="1600" b="1" dirty="0"/>
              <a:t>trategie PUSH </a:t>
            </a:r>
            <a:r>
              <a:rPr lang="cs-CZ" sz="1600" b="1" dirty="0" smtClean="0"/>
              <a:t>(tlačit</a:t>
            </a:r>
            <a:r>
              <a:rPr lang="cs-CZ" sz="1600" b="1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komunikace s jednotlivými členy distribučního kanálu (osobní prodej, podpora prodeje</a:t>
            </a:r>
            <a:r>
              <a:rPr lang="cs-CZ" sz="1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využívá zejména osobní prodej a nástroje podpory prodeje zaměřené na obchodní mezičlánky. Cílem je "protlačit" produkt distribuční cestou.</a:t>
            </a:r>
            <a:endParaRPr lang="cs-CZ" sz="16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cs-CZ" sz="1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073A83A-7B44-482A-9AEB-DCADEBB01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359248"/>
              </p:ext>
            </p:extLst>
          </p:nvPr>
        </p:nvGraphicFramePr>
        <p:xfrm>
          <a:off x="2003322" y="5438632"/>
          <a:ext cx="5392994" cy="68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2B4D95B-A6B1-4BA3-BB73-AAC06C6CE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936235"/>
              </p:ext>
            </p:extLst>
          </p:nvPr>
        </p:nvGraphicFramePr>
        <p:xfrm>
          <a:off x="1869559" y="3335284"/>
          <a:ext cx="5392994" cy="68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6A24642E-8C4C-463B-AF94-2BBD6F22BD40}"/>
              </a:ext>
            </a:extLst>
          </p:cNvPr>
          <p:cNvCxnSpPr/>
          <p:nvPr/>
        </p:nvCxnSpPr>
        <p:spPr>
          <a:xfrm flipV="1">
            <a:off x="2671916" y="2941626"/>
            <a:ext cx="0" cy="360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xmlns="" id="{8CBD6D6B-433A-410B-B0FF-F4F0718FB167}"/>
              </a:ext>
            </a:extLst>
          </p:cNvPr>
          <p:cNvCxnSpPr/>
          <p:nvPr/>
        </p:nvCxnSpPr>
        <p:spPr>
          <a:xfrm>
            <a:off x="2671916" y="2941626"/>
            <a:ext cx="40558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xmlns="" id="{D40AFD64-FD90-48DC-92B5-CAB7E18C8C9F}"/>
              </a:ext>
            </a:extLst>
          </p:cNvPr>
          <p:cNvCxnSpPr/>
          <p:nvPr/>
        </p:nvCxnSpPr>
        <p:spPr>
          <a:xfrm>
            <a:off x="6727723" y="2974564"/>
            <a:ext cx="0" cy="360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7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</a:t>
            </a:r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/>
              <a:t>Marketingový komunikační mix je součástí marketingového mixu.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Jedná </a:t>
            </a:r>
            <a:r>
              <a:rPr lang="cs-CZ" sz="1800" dirty="0"/>
              <a:t>se o soubor </a:t>
            </a:r>
            <a:r>
              <a:rPr lang="cs-CZ" sz="1800" dirty="0" smtClean="0"/>
              <a:t>nástrojů, prvků </a:t>
            </a:r>
            <a:r>
              <a:rPr lang="cs-CZ" sz="1800" dirty="0"/>
              <a:t>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815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/>
              <a:t>Marketingová komunikace </a:t>
            </a:r>
            <a:r>
              <a:rPr lang="cs-CZ" sz="1800" dirty="0"/>
              <a:t>je vedle </a:t>
            </a:r>
            <a:r>
              <a:rPr lang="cs-CZ" sz="1800" b="1" dirty="0"/>
              <a:t>produktu</a:t>
            </a:r>
            <a:r>
              <a:rPr lang="cs-CZ" sz="1800" dirty="0"/>
              <a:t>, </a:t>
            </a:r>
            <a:r>
              <a:rPr lang="cs-CZ" sz="1800" b="1" dirty="0"/>
              <a:t>ceny</a:t>
            </a:r>
            <a:r>
              <a:rPr lang="cs-CZ" sz="1800" dirty="0"/>
              <a:t> a </a:t>
            </a:r>
            <a:r>
              <a:rPr lang="cs-CZ" sz="1800" b="1" dirty="0"/>
              <a:t>distribuce</a:t>
            </a:r>
            <a:r>
              <a:rPr lang="cs-CZ" sz="1800" dirty="0"/>
              <a:t> základním nástrojem marketingu.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Firmy </a:t>
            </a:r>
            <a:r>
              <a:rPr lang="cs-CZ" sz="1800" dirty="0"/>
              <a:t>musí se svými současnými i potenciálními zákazníky komunikovat a obsah jejich sdělení musí být důkladně promyšlen.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Často </a:t>
            </a:r>
            <a:r>
              <a:rPr lang="cs-CZ" sz="1800" dirty="0"/>
              <a:t>jsou pro zajištění kvalitní komunikace najímány externí reklamní agentury, jejichž odborníci připravují jednotlivé složky reklamní kampaně. </a:t>
            </a:r>
            <a:endParaRPr lang="cs-CZ" sz="18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Pro </a:t>
            </a:r>
            <a:r>
              <a:rPr lang="cs-CZ" sz="1800" dirty="0"/>
              <a:t>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235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MIX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8229600" cy="45339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cs-CZ" sz="2000" dirty="0" smtClean="0"/>
              <a:t>Komunikační </a:t>
            </a:r>
            <a:r>
              <a:rPr lang="cs-CZ" sz="2000" dirty="0"/>
              <a:t>mix obsahuje </a:t>
            </a:r>
            <a:r>
              <a:rPr lang="cs-CZ" sz="2000" b="1" dirty="0"/>
              <a:t>5 hlavních nástrojů</a:t>
            </a:r>
            <a:r>
              <a:rPr lang="cs-CZ" sz="2000" dirty="0"/>
              <a:t>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 smtClean="0"/>
              <a:t>reklama</a:t>
            </a:r>
            <a:endParaRPr lang="cs-CZ" sz="20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/>
              <a:t>podpora </a:t>
            </a:r>
            <a:r>
              <a:rPr lang="cs-CZ" sz="2000" b="1" dirty="0" smtClean="0"/>
              <a:t>prodeje</a:t>
            </a:r>
            <a:endParaRPr lang="cs-CZ" sz="20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/>
              <a:t>osobní </a:t>
            </a:r>
            <a:r>
              <a:rPr lang="cs-CZ" sz="2000" b="1" dirty="0" smtClean="0"/>
              <a:t>prodej</a:t>
            </a:r>
            <a:endParaRPr lang="cs-CZ" sz="20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/>
              <a:t>public </a:t>
            </a:r>
            <a:r>
              <a:rPr lang="cs-CZ" sz="2000" b="1" dirty="0" smtClean="0"/>
              <a:t>relations</a:t>
            </a:r>
            <a:endParaRPr lang="cs-CZ" sz="20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cs-CZ" sz="2000" b="1" dirty="0"/>
              <a:t>přímý </a:t>
            </a:r>
            <a:r>
              <a:rPr lang="cs-CZ" sz="2000" b="1" dirty="0" smtClean="0"/>
              <a:t>marketing</a:t>
            </a:r>
            <a:endParaRPr lang="cs-CZ" sz="2000" b="1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741"/>
            <a:ext cx="8229600" cy="627798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LOŽKY KOMUNIKAČNÍHO MIXU</a:t>
            </a:r>
            <a:endParaRPr lang="cs-CZ" sz="28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5771401"/>
              </p:ext>
            </p:extLst>
          </p:nvPr>
        </p:nvGraphicFramePr>
        <p:xfrm>
          <a:off x="323850" y="1557238"/>
          <a:ext cx="8362950" cy="46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solidFill>
            <a:srgbClr val="FFFFCC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REKLAMA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jakákoliv forma neosobní placené </a:t>
            </a:r>
            <a:r>
              <a:rPr lang="cs-CZ" sz="1900" dirty="0" smtClean="0"/>
              <a:t>prezentace a </a:t>
            </a:r>
            <a:r>
              <a:rPr lang="cs-CZ" sz="1900" dirty="0"/>
              <a:t>podpory prodeje výrobků, služeb či myšlenek určitého subjektu,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neosobní forma komunikace firmy se zákazníkem prostřednictvím různých médií,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potenciálnímu zákazníkovi přináší informace </a:t>
            </a:r>
            <a:r>
              <a:rPr lang="cs-CZ" sz="1900" dirty="0" smtClean="0"/>
              <a:t>o </a:t>
            </a:r>
            <a:r>
              <a:rPr lang="cs-CZ" sz="1900" dirty="0"/>
              <a:t>existenci produktu, o jeho vlastnostech, přednostech, kvalitě apod</a:t>
            </a:r>
            <a:r>
              <a:rPr lang="cs-CZ" sz="1900" dirty="0" smtClean="0"/>
              <a:t>.,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uživatel se s ní ze všech složek komunikačního mixu setkává nejčastěji,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uživatel je jí denně atakován a ovlivňován,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úkolem reklamy je působit na </a:t>
            </a:r>
            <a:r>
              <a:rPr lang="cs-CZ" sz="1900" dirty="0" smtClean="0">
                <a:solidFill>
                  <a:prstClr val="black"/>
                </a:solidFill>
              </a:rPr>
              <a:t>současné i </a:t>
            </a:r>
            <a:r>
              <a:rPr lang="cs-CZ" sz="1900" dirty="0">
                <a:solidFill>
                  <a:prstClr val="black"/>
                </a:solidFill>
              </a:rPr>
              <a:t>potenciální zákazníky a věcnými</a:t>
            </a:r>
            <a:br>
              <a:rPr lang="cs-CZ" sz="1900" dirty="0">
                <a:solidFill>
                  <a:prstClr val="black"/>
                </a:solidFill>
              </a:rPr>
            </a:br>
            <a:r>
              <a:rPr lang="cs-CZ" sz="1900" dirty="0">
                <a:solidFill>
                  <a:prstClr val="black"/>
                </a:solidFill>
              </a:rPr>
              <a:t>i emociálními argumenty je </a:t>
            </a:r>
            <a:r>
              <a:rPr lang="cs-CZ" sz="1900" dirty="0" smtClean="0">
                <a:solidFill>
                  <a:prstClr val="black"/>
                </a:solidFill>
              </a:rPr>
              <a:t>přesvědčovat ke </a:t>
            </a:r>
            <a:r>
              <a:rPr lang="cs-CZ" sz="1900" dirty="0">
                <a:solidFill>
                  <a:prstClr val="black"/>
                </a:solidFill>
              </a:rPr>
              <a:t>koupi daného produktu (opakovaně). </a:t>
            </a:r>
          </a:p>
          <a:p>
            <a:pPr algn="just"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9684"/>
            <a:ext cx="8229600" cy="723331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REKLAMNÍ PROSTŘEDEK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slouží k přenosu reklamního sdělení od výrobce, resp. dodavatele k dnešnímu nebo budoucímu spotřebiteli,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jeho výběr je velmi důležitý,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použitý reklamní prostředek může rozhodnout   </a:t>
            </a:r>
            <a:br>
              <a:rPr lang="cs-CZ" sz="1800" dirty="0"/>
            </a:br>
            <a:r>
              <a:rPr lang="cs-CZ" sz="1800" dirty="0"/>
              <a:t>o úspěchu či neúspěchu výrobku na trhu,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tištěné materiály, televizní a rozhlasové spoty, venkovní reklama, 3D reklama,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61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 (bloková výuka)</a:t>
            </a:r>
            <a:endParaRPr lang="cs-CZ" sz="32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60561"/>
            <a:ext cx="3937379" cy="4365602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I. BLOK (téma 1.-3.)</a:t>
            </a:r>
          </a:p>
          <a:p>
            <a:pPr marL="0" indent="0">
              <a:buNone/>
            </a:pPr>
            <a:r>
              <a:rPr lang="pl-PL" sz="1800" dirty="0" smtClean="0"/>
              <a:t>1</a:t>
            </a:r>
            <a:r>
              <a:rPr lang="pl-PL" sz="1800" dirty="0"/>
              <a:t>. Úvod do marketingu (význam a vývoj</a:t>
            </a:r>
            <a:r>
              <a:rPr lang="pl-PL" sz="1800" dirty="0" smtClean="0"/>
              <a:t>)</a:t>
            </a:r>
            <a:endParaRPr lang="pl-PL" sz="1800" dirty="0"/>
          </a:p>
          <a:p>
            <a:pPr marL="0" indent="0">
              <a:buNone/>
            </a:pPr>
            <a:r>
              <a:rPr lang="cs-CZ" sz="1800" dirty="0"/>
              <a:t>2. Globální marketing 21. století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(aktuální trendy)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3. Online </a:t>
            </a:r>
            <a:r>
              <a:rPr lang="cs-CZ" sz="1800" dirty="0" smtClean="0"/>
              <a:t>marketing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II. BLOK (téma 4.-6.)</a:t>
            </a: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4. Trh a marketingové </a:t>
            </a:r>
            <a:r>
              <a:rPr lang="cs-CZ" sz="1800" dirty="0" smtClean="0"/>
              <a:t>prostředí</a:t>
            </a:r>
            <a:endParaRPr lang="cs-CZ" sz="1800" dirty="0"/>
          </a:p>
          <a:p>
            <a:pPr marL="0" indent="0">
              <a:buNone/>
            </a:pPr>
            <a:r>
              <a:rPr lang="pt-BR" sz="1800" dirty="0"/>
              <a:t>5. Marketingový informační systém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</a:t>
            </a:r>
            <a:r>
              <a:rPr lang="pt-BR" sz="1800" dirty="0" smtClean="0"/>
              <a:t>a </a:t>
            </a:r>
            <a:r>
              <a:rPr lang="cs-CZ" sz="1800" dirty="0" smtClean="0"/>
              <a:t>C</a:t>
            </a:r>
            <a:r>
              <a:rPr lang="pt-BR" sz="1800" dirty="0" smtClean="0"/>
              <a:t>RM</a:t>
            </a:r>
            <a:endParaRPr lang="pt-BR" sz="1800" dirty="0"/>
          </a:p>
          <a:p>
            <a:pPr marL="0" indent="0">
              <a:buNone/>
            </a:pPr>
            <a:r>
              <a:rPr lang="cs-CZ" sz="1800" dirty="0"/>
              <a:t>6. Marketingový </a:t>
            </a:r>
            <a:r>
              <a:rPr lang="cs-CZ" sz="1800" dirty="0" smtClean="0"/>
              <a:t>výzkum</a:t>
            </a: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60561"/>
            <a:ext cx="3936242" cy="4365602"/>
          </a:xfrm>
          <a:ln w="31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1800" b="1" dirty="0" smtClean="0"/>
              <a:t>III. </a:t>
            </a:r>
            <a:r>
              <a:rPr lang="cs-CZ" sz="1800" b="1" dirty="0"/>
              <a:t>BLOK (téma </a:t>
            </a:r>
            <a:r>
              <a:rPr lang="cs-CZ" sz="1800" b="1" dirty="0" smtClean="0"/>
              <a:t>7.-9.)</a:t>
            </a:r>
            <a:endParaRPr lang="cs-CZ" sz="1800" b="1" dirty="0"/>
          </a:p>
          <a:p>
            <a:pPr marL="0" lvl="0" indent="0"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7</a:t>
            </a:r>
            <a:r>
              <a:rPr lang="cs-CZ" sz="1800" dirty="0">
                <a:solidFill>
                  <a:prstClr val="black"/>
                </a:solidFill>
              </a:rPr>
              <a:t>. Marketingový mix + řízení </a:t>
            </a:r>
            <a:r>
              <a:rPr lang="cs-CZ" sz="1800" dirty="0" smtClean="0">
                <a:solidFill>
                  <a:prstClr val="black"/>
                </a:solidFill>
              </a:rPr>
              <a:t>produktu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8. Řízení </a:t>
            </a:r>
            <a:r>
              <a:rPr lang="cs-CZ" sz="1800" dirty="0" smtClean="0">
                <a:solidFill>
                  <a:prstClr val="black"/>
                </a:solidFill>
              </a:rPr>
              <a:t>ceny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9. Řízení </a:t>
            </a:r>
            <a:r>
              <a:rPr lang="cs-CZ" sz="1800" dirty="0" smtClean="0">
                <a:solidFill>
                  <a:prstClr val="black"/>
                </a:solidFill>
              </a:rPr>
              <a:t>distribuce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1800" b="1" dirty="0" smtClean="0"/>
              <a:t>IV. </a:t>
            </a:r>
            <a:r>
              <a:rPr lang="cs-CZ" sz="1800" b="1" dirty="0"/>
              <a:t>BLOK (téma </a:t>
            </a:r>
            <a:r>
              <a:rPr lang="cs-CZ" sz="1800" b="1" dirty="0" smtClean="0"/>
              <a:t>10.-12.)</a:t>
            </a:r>
            <a:endParaRPr lang="cs-CZ" sz="1800" b="1" dirty="0"/>
          </a:p>
          <a:p>
            <a:pPr marL="0" lvl="0" indent="0"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10</a:t>
            </a:r>
            <a:r>
              <a:rPr lang="cs-CZ" sz="1800" dirty="0">
                <a:solidFill>
                  <a:prstClr val="black"/>
                </a:solidFill>
              </a:rPr>
              <a:t>. Řízení integrované marketingové 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</a:rPr>
              <a:t>      komunikace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11. Marketing </a:t>
            </a:r>
            <a:r>
              <a:rPr lang="cs-CZ" sz="1800" dirty="0" smtClean="0">
                <a:solidFill>
                  <a:prstClr val="black"/>
                </a:solidFill>
              </a:rPr>
              <a:t>služeb</a:t>
            </a:r>
            <a:endParaRPr lang="cs-CZ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prstClr val="black"/>
                </a:solidFill>
              </a:rPr>
              <a:t>12. Etické aspekty </a:t>
            </a:r>
            <a:r>
              <a:rPr lang="cs-CZ" sz="1800" dirty="0" smtClean="0">
                <a:solidFill>
                  <a:prstClr val="black"/>
                </a:solidFill>
              </a:rPr>
              <a:t>marketingu</a:t>
            </a:r>
            <a:endParaRPr lang="cs-CZ" dirty="0"/>
          </a:p>
        </p:txBody>
      </p:sp>
      <p:cxnSp>
        <p:nvCxnSpPr>
          <p:cNvPr id="6" name="Přímá spojnice 5"/>
          <p:cNvCxnSpPr>
            <a:stCxn id="3" idx="1"/>
            <a:endCxn id="3" idx="3"/>
          </p:cNvCxnSpPr>
          <p:nvPr/>
        </p:nvCxnSpPr>
        <p:spPr>
          <a:xfrm>
            <a:off x="457200" y="3943362"/>
            <a:ext cx="39373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stCxn id="4" idx="1"/>
            <a:endCxn id="4" idx="3"/>
          </p:cNvCxnSpPr>
          <p:nvPr/>
        </p:nvCxnSpPr>
        <p:spPr>
          <a:xfrm>
            <a:off x="4648200" y="3943362"/>
            <a:ext cx="393624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4739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Reklamní 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souhrn všech žádoucích či nutných informací, s nimiž chce organizace seznámit potenciálního i skutečného odběratele svých výrobků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316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rysy reklamy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je neosobní a tedy vyloučena vzájemná komunikace, komunikační možnosti na jeden kontakt jsou tudíž menší než např. u osobního prodeje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umožňuje souběžnou komunikaci s velmi velkou cílovou skupinou prostřednictvím hromadných sdělovacích prostředků,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je relativně levnou komunikační aktivitou na jeden kontakt, protože najednou zasahuje velmi velkou skupinu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388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pro reklamu jako nástroj komunikačního mixu jsou mimo jiné charakteristické ještě další vlastnosti, totiž její nezbytné opakování z důvodu zapamatování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dělení paměti dle úrovně projevů v čase: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senzorická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krátkodobá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dlouhodobá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paměť je komplikovaným fenoménem psychiky a reklama si k ní hledá vztah nejen prostřednictvím intenzity působení v čase, ale i prostřednictvím výběru obsahu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v případě obsahu reklamy jde o práci se selektivitou paměti, zde </a:t>
            </a:r>
            <a:r>
              <a:rPr lang="cs-CZ" sz="1900" dirty="0" smtClean="0">
                <a:solidFill>
                  <a:prstClr val="black"/>
                </a:solidFill>
              </a:rPr>
              <a:t>rozlišujeme 2 </a:t>
            </a:r>
            <a:r>
              <a:rPr lang="cs-CZ" sz="1900" dirty="0">
                <a:solidFill>
                  <a:prstClr val="black"/>
                </a:solidFill>
              </a:rPr>
              <a:t>složky: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apel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vlastní sdělení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488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úkolem apelu je vyvolat pozornost a umožnit, aby k oslovenému sdělení vůbec došlo a aby se zlepšily podmínky pro zapamatování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klasifikace apelů: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pozitivní apely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negativní apely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emocionální apely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racionální apely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morální apely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58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7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Reklama a 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93" y="1506176"/>
            <a:ext cx="7074354" cy="461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tou částí sdělení, která obsahuje jeho informační podstatu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tato část má být zapamatována a využita v následných aktivitách – tedy projevit se změnami chování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73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5682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cílů reklamy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cíle musí vyplývat z předchozích rozhodnutí o cílovém trhu, </a:t>
            </a:r>
            <a:r>
              <a:rPr lang="cs-CZ" sz="1800" dirty="0" err="1"/>
              <a:t>positioningu</a:t>
            </a:r>
            <a:r>
              <a:rPr lang="cs-CZ" sz="1800" dirty="0"/>
              <a:t> značky </a:t>
            </a:r>
            <a:r>
              <a:rPr lang="cs-CZ" sz="1800" dirty="0" smtClean="0"/>
              <a:t>a </a:t>
            </a:r>
            <a:r>
              <a:rPr lang="cs-CZ" sz="1800" dirty="0"/>
              <a:t>marketingové strategii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cíl je konkrétní komunikační úkol a úroveň jeho zvládnutí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cíl má být dosažen u určitého publika v daném časovém období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 reklamy dělíme: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kognitivní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konativní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80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Členění reklamy dle obsahu/objektu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produktová/výrobková</a:t>
            </a:r>
          </a:p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reklama institucionální, korporátní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37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5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Členění reklamy dle cíle a vztahu k životnímu cyklu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informativní reklama </a:t>
            </a:r>
          </a:p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přesvědčovací reklama </a:t>
            </a:r>
          </a:p>
          <a:p>
            <a:pPr lvl="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připomínací</a:t>
            </a:r>
            <a:r>
              <a:rPr lang="cs-CZ" sz="1800" dirty="0"/>
              <a:t> reklama</a:t>
            </a:r>
          </a:p>
        </p:txBody>
      </p:sp>
    </p:spTree>
    <p:extLst>
      <p:ext uri="{BB962C8B-B14F-4D97-AF65-F5344CB8AC3E}">
        <p14:creationId xmlns:p14="http://schemas.microsoft.com/office/powerpoint/2010/main" val="21857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2034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5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Členění/klasifikace reklamy dle druhu reklamních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inzerce v tisku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televizní spoty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rozhlasové spoty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vnější reklama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audiovizuální reklama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nová média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08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ŘÍZENÍ INTEGROVANÉ MARKETINGOVÉ KOMUNIKACE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46913"/>
            <a:ext cx="8229600" cy="4379250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/>
              <a:t>Integrovaná marketingová komunikace</a:t>
            </a:r>
            <a:r>
              <a:rPr lang="cs-CZ" sz="1800" dirty="0"/>
              <a:t> (IMK) je souhrn všech typů </a:t>
            </a:r>
            <a:r>
              <a:rPr lang="cs-CZ" sz="1800" dirty="0" smtClean="0"/>
              <a:t>marketingové komunikace provozované </a:t>
            </a:r>
            <a:r>
              <a:rPr lang="cs-CZ" sz="1800" dirty="0"/>
              <a:t>danou </a:t>
            </a:r>
            <a:r>
              <a:rPr lang="cs-CZ" sz="1800" dirty="0" smtClean="0"/>
              <a:t>společností.</a:t>
            </a:r>
            <a:endParaRPr lang="cs-CZ" sz="1800" dirty="0" smtClean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>
              <a:cs typeface="Arial"/>
            </a:endParaRPr>
          </a:p>
          <a:p>
            <a:pPr marL="0" indent="0">
              <a:buNone/>
            </a:pPr>
            <a:endParaRPr lang="cs-CZ" sz="24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69" y="2838736"/>
            <a:ext cx="5591124" cy="31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38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Regulace a samoregulace reklamy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samoregulace by měla umožnit regulovat to, co přímo ze zákona regulovat nelze (vkus, morálku, etiku)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institucí zabývající se samoregulací je Rada pro reklamu, která ustanovuje Arbitrážní </a:t>
            </a:r>
            <a:r>
              <a:rPr lang="cs-CZ" sz="1800" dirty="0" smtClean="0"/>
              <a:t>komisi a </a:t>
            </a:r>
            <a:r>
              <a:rPr lang="cs-CZ" sz="1800" dirty="0"/>
              <a:t>jako podklad pro její rozhodování Kodex etické </a:t>
            </a:r>
            <a:r>
              <a:rPr lang="cs-CZ" sz="1800" dirty="0" smtClean="0"/>
              <a:t>reklamy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vzhledem ke značnému vlivu reklamy na veřejnost je nezbytné reklamu regulovat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základní prvky regulace reklamy: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veřejné právo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soukromé právo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</a:rPr>
              <a:t>Samoregulace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prstClr val="black"/>
                </a:solidFill>
              </a:rPr>
              <a:t>Rada pro rozhlasové a televizní vysílání</a:t>
            </a:r>
            <a:r>
              <a:rPr lang="cs-CZ" sz="1800" dirty="0">
                <a:solidFill>
                  <a:prstClr val="black"/>
                </a:solidFill>
              </a:rPr>
              <a:t> (RRTV) je český orgán státní správy vykonávající státní dohled v oblasti rozhlasového a televizního vysílání. </a:t>
            </a:r>
            <a:endParaRPr lang="cs-CZ" sz="18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20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5092"/>
            <a:ext cx="8229600" cy="762545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reklamy na internetu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tvorba webové prezentace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SEM (</a:t>
            </a:r>
            <a:r>
              <a:rPr lang="cs-CZ" sz="1800" dirty="0" err="1"/>
              <a:t>search</a:t>
            </a:r>
            <a:r>
              <a:rPr lang="cs-CZ" sz="1800" dirty="0"/>
              <a:t> </a:t>
            </a:r>
            <a:r>
              <a:rPr lang="cs-CZ" sz="1800" dirty="0" err="1"/>
              <a:t>enginge</a:t>
            </a:r>
            <a:r>
              <a:rPr lang="cs-CZ" sz="1800" dirty="0"/>
              <a:t> marketing)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SMM (</a:t>
            </a:r>
            <a:r>
              <a:rPr lang="cs-CZ" sz="1800" dirty="0" err="1"/>
              <a:t>social</a:t>
            </a:r>
            <a:r>
              <a:rPr lang="cs-CZ" sz="1800" dirty="0"/>
              <a:t> media marketing)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spolupráce s jinými </a:t>
            </a:r>
            <a:r>
              <a:rPr lang="cs-CZ" sz="1800" dirty="0" smtClean="0"/>
              <a:t>web. stránkami </a:t>
            </a:r>
            <a:endParaRPr lang="cs-CZ" sz="1800" dirty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reklamní bannery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 err="1"/>
              <a:t>intextová</a:t>
            </a:r>
            <a:r>
              <a:rPr lang="cs-CZ" sz="1800" dirty="0"/>
              <a:t> reklama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PPC reklama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/>
              <a:t>virální marketing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cs-CZ" sz="15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endParaRPr lang="cs-CZ" sz="1600" dirty="0"/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blogy </a:t>
            </a:r>
            <a:endParaRPr lang="cs-CZ" sz="1800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partnerské </a:t>
            </a:r>
            <a:r>
              <a:rPr lang="cs-CZ" sz="1800" dirty="0">
                <a:solidFill>
                  <a:prstClr val="black"/>
                </a:solidFill>
              </a:rPr>
              <a:t>programy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PR </a:t>
            </a:r>
            <a:r>
              <a:rPr lang="cs-CZ" sz="1800" dirty="0">
                <a:solidFill>
                  <a:prstClr val="black"/>
                </a:solidFill>
              </a:rPr>
              <a:t>články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internetové </a:t>
            </a:r>
            <a:r>
              <a:rPr lang="cs-CZ" sz="1800" dirty="0">
                <a:solidFill>
                  <a:prstClr val="black"/>
                </a:solidFill>
              </a:rPr>
              <a:t>aukční portály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zpětné </a:t>
            </a:r>
            <a:r>
              <a:rPr lang="cs-CZ" sz="1800" dirty="0">
                <a:solidFill>
                  <a:prstClr val="black"/>
                </a:solidFill>
              </a:rPr>
              <a:t>odkazy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internetové </a:t>
            </a:r>
            <a:r>
              <a:rPr lang="cs-CZ" sz="1800" dirty="0">
                <a:solidFill>
                  <a:prstClr val="black"/>
                </a:solidFill>
              </a:rPr>
              <a:t>katalogy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cs-CZ" sz="1800" dirty="0" smtClean="0">
                <a:solidFill>
                  <a:prstClr val="black"/>
                </a:solidFill>
              </a:rPr>
              <a:t>  e-mailing</a:t>
            </a:r>
            <a:endParaRPr lang="cs-CZ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4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solidFill>
            <a:srgbClr val="FFFFCC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PODPORA PRODEJE 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prstClr val="black"/>
                </a:solidFill>
              </a:rPr>
              <a:t>podpora prodeje je marketingovou komunikací, která působí na zákazníka pomocí dodatečných podnětů, čímž iniciuje zájem o prodej produktů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prstClr val="black"/>
                </a:solidFill>
              </a:rPr>
              <a:t>podstatou podpory prodeje (dále jen  p. p.) je snaha  o krátkodobé zvýšení prodeje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prstClr val="black"/>
                </a:solidFill>
              </a:rPr>
              <a:t>základní vlastností p. p. je omezení v čase a prostoru, nabídka vyššího zhodnocení peněz </a:t>
            </a:r>
            <a:r>
              <a:rPr lang="cs-CZ" altLang="cs-CZ" sz="1800" dirty="0" smtClean="0">
                <a:solidFill>
                  <a:prstClr val="black"/>
                </a:solidFill>
              </a:rPr>
              <a:t>a </a:t>
            </a:r>
            <a:r>
              <a:rPr lang="cs-CZ" altLang="cs-CZ" sz="1800" dirty="0">
                <a:solidFill>
                  <a:prstClr val="black"/>
                </a:solidFill>
              </a:rPr>
              <a:t>vyvolání okamžité nákupní reakce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činnosti nebo materiály sloužící k podpoře nákupu či prodeje výrobků nebo služeb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většina činností se provádí nepravidelně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zaměřena na dosažení okamžitých, krátkodobých efektů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používá přímý stimul nebo výhodu, stimul působí intenzivně na rozhodování a chování příjemce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využívá se apelu na úsporu peněz, na získání peněz nebo něčeho hodnotného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působí téměř okamžitě po vyhlášení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krátkodobá účinnost (negativum) - po odeznění nabídky se chování spotřebitelů vrací </a:t>
            </a:r>
            <a:r>
              <a:rPr lang="cs-CZ" sz="1800" dirty="0" smtClean="0"/>
              <a:t>do původní </a:t>
            </a:r>
            <a:r>
              <a:rPr lang="cs-CZ" sz="1800" dirty="0"/>
              <a:t>podoby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095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přimět kupujícího k nákupu (vzorky zdarma)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stimulovat opakované nákupy (věrnostní karty)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odlišit produkty firmy od produktů konkurence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budovat a zlepšit image firmy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zvýšit účinnost distribuce (sběr kuponů)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informovat o budoucím prodeji (sortimentní změny)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apel na zapojení ostatních částí komunikačního mixu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86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podpory prodeje je dodání časově omezených impulsů prodeji produktů nebo služeb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je rychlé zvýšení obratu (např. formou dočasného snížení ceny nebo zvýšením přitažlivosti zboží dodatečným opatřením či jen prostým předběžným vyzkoušením (testováním, ochutnáním apod.)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typy cílů podpory prodeje: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horizontální podpora prodeje – společnost se snaží zvětšit svůj okruh zákazníků a množství maloobchodníků prodávajících daný produkt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vertikální podpora prodeje – společnost se snaží povzbudit existující zákazníky k tomu, aby více kupovali (častěji nebo mimo sezónu)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450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může poškodit image firmy (častými slevami vyvolá dojem nízké kvality produktů)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při častém poskytování výhod spotřebitel přestává nakupovat zboží běžné nabídky a </a:t>
            </a:r>
            <a:r>
              <a:rPr lang="cs-CZ" sz="1800" dirty="0" smtClean="0"/>
              <a:t>čeká na </a:t>
            </a:r>
            <a:r>
              <a:rPr lang="cs-CZ" sz="1800" dirty="0"/>
              <a:t>další akci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spotřebitel může nakupovat kvůli výhodám a ne kvůli zboží samotnému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575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podpory prodeje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Použití nástrojů podpory prodeje je klasifikováno dle subjektů, na něž jejich působení směřuje 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podpora prodeje orientovaná na obchod (zprostředkovatele)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podpora prodeje orientovaná na prodejní personál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podpora prodeje orientovaná na spotřebitele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34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podpory prodeje orientované na spotřebitele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558" y="1600200"/>
            <a:ext cx="8127242" cy="4525963"/>
          </a:xfrm>
          <a:noFill/>
        </p:spPr>
        <p:txBody>
          <a:bodyPr>
            <a:normAutofit/>
          </a:bodyPr>
          <a:lstStyle/>
          <a:p>
            <a:pPr marL="457200" indent="-457200" defTabSz="914400" fontAlgn="base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1800" kern="0" dirty="0" smtClean="0"/>
              <a:t>vzorky </a:t>
            </a:r>
            <a:r>
              <a:rPr lang="cs-CZ" sz="1800" kern="0" dirty="0"/>
              <a:t>produktu</a:t>
            </a:r>
          </a:p>
          <a:p>
            <a:pPr marL="457200" indent="-457200" defTabSz="914400" fontAlgn="base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1800" kern="0" dirty="0" smtClean="0"/>
              <a:t>odměny </a:t>
            </a:r>
            <a:r>
              <a:rPr lang="cs-CZ" sz="1800" kern="0" dirty="0"/>
              <a:t>za věrnost</a:t>
            </a:r>
          </a:p>
          <a:p>
            <a:pPr marL="457200" indent="-457200" defTabSz="914400" fontAlgn="base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1800" kern="0" dirty="0" smtClean="0"/>
              <a:t>rabaty</a:t>
            </a:r>
            <a:endParaRPr lang="cs-CZ" sz="1800" kern="0" dirty="0"/>
          </a:p>
          <a:p>
            <a:pPr marL="457200" indent="-457200" defTabSz="914400" fontAlgn="base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1800" kern="0" dirty="0" smtClean="0"/>
              <a:t>prémie</a:t>
            </a:r>
            <a:endParaRPr lang="cs-CZ" sz="1800" kern="0" dirty="0"/>
          </a:p>
          <a:p>
            <a:pPr marL="457200" indent="-457200" defTabSz="914400" fontAlgn="base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1800" kern="0" dirty="0" smtClean="0"/>
              <a:t>reklamní </a:t>
            </a:r>
            <a:r>
              <a:rPr lang="cs-CZ" sz="1800" kern="0" dirty="0"/>
              <a:t>dárky</a:t>
            </a:r>
          </a:p>
          <a:p>
            <a:pPr marL="457200" indent="-457200" defTabSz="914400" fontAlgn="base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1800" kern="0" dirty="0" smtClean="0"/>
              <a:t>kupony</a:t>
            </a:r>
            <a:endParaRPr lang="cs-CZ" sz="1800" kern="0" dirty="0"/>
          </a:p>
          <a:p>
            <a:pPr marL="457200" indent="-457200" defTabSz="914400" fontAlgn="base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1800" kern="0" dirty="0" smtClean="0"/>
              <a:t>soutěže </a:t>
            </a:r>
            <a:r>
              <a:rPr lang="cs-CZ" sz="1800" kern="0" dirty="0"/>
              <a:t>a výherní loterie</a:t>
            </a:r>
          </a:p>
          <a:p>
            <a:pPr marL="457200" indent="-457200" defTabSz="914400" fontAlgn="base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1800" kern="0" dirty="0" smtClean="0"/>
              <a:t>veletrhy </a:t>
            </a:r>
            <a:r>
              <a:rPr lang="cs-CZ" sz="1800" kern="0" dirty="0"/>
              <a:t>a výstavy</a:t>
            </a:r>
          </a:p>
          <a:p>
            <a:pPr marL="457200" indent="-457200" defTabSz="914400" fontAlgn="base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1800" kern="0" dirty="0" smtClean="0"/>
              <a:t>prezentace </a:t>
            </a:r>
            <a:r>
              <a:rPr lang="cs-CZ" sz="1800" kern="0" dirty="0"/>
              <a:t>zboží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85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OSOBNÍ PRODEJ 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může být definován jako dvoustranná komunikace „tváří v tvář“, jejímž obsahem je poskytování informací, předvádění, udržování či budování dlouhodobých vztahů, nebo přesvědčení určitých osob (příslušníků specifické části veřejnosti)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vyžaduje osobní interakci se zákazníkem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posun od metod založených na transakcích k metodám založeným na vztazích se zákazníky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768"/>
            <a:ext cx="8229600" cy="72886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MARKETINGOVÁ KOMUNIKACE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847" y="1600200"/>
            <a:ext cx="7922525" cy="45339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forma komunikace mezi prodávajícím a kupujícím,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koordinace marketingových komunikačních aktivit s cílem ovlivnit postoje nebo chování spotřebitelů,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zahrnuje aktivity určené ke komunikaci se zákazníky, kteří jsou informováni o produktech     a povzbuzováni k jejich nákupu,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informuje, přesvědčuje nebo připomíná spotřebitelům vlastnosti a dostupnost produktu.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prodej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</a:t>
            </a:r>
            <a:r>
              <a:rPr lang="cs-CZ" sz="1800" dirty="0" smtClean="0"/>
              <a:t>ýhody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zacílené sdělení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přímý kontakt se zákazníkem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individuální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okamžitá zpětná vazba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využití „kouzla osobnosti“ (image, charisma, profesionalita, znalost řeči těla)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budování vztahů důvěry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55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prodej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nevýhody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vyšší náklady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nutnost kontroly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dosah/dostupnost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frekvence kontaktů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riziko selhání lidského faktoru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61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typy osobního prodeje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obchodní prodej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zaměřen na prodej produktů obchodům, supermarketům, lékárnám atd.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misionářský prodej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informování, přesvědčování a prodej nikoli přímým zákazníkům, ale zákazníkům přímých zákazníků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maloobchodní prodej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zaměřen na přímé kontakty se zákazníky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prodej na trzích B2B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profesionální prodej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zaměření na vlivné osoby, navrhovatele, organizátory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65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prodejního týmu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geografická orientace - struktura prodejců dle území (regionální členění)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orientace na produkt – specializace prodejců na produkt či produktovou řadu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orientace na zákazníka – specializace prodejců na určitý typ zákazníků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funkční specializace – členění prodeje dle činností, na které se prodejci specializují (akvizice,  instalace, poprodejní servis, …)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994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Prodejce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prodejce je jednou z nejstarších profesí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bohatá </a:t>
            </a:r>
            <a:r>
              <a:rPr lang="cs-CZ" sz="1800" dirty="0"/>
              <a:t>terminologie: prodejce, prodavač, obchodník, obchodní zástupce, sales </a:t>
            </a:r>
            <a:r>
              <a:rPr lang="cs-CZ" sz="1800" dirty="0" err="1"/>
              <a:t>representative</a:t>
            </a:r>
            <a:r>
              <a:rPr lang="cs-CZ" sz="1800" dirty="0"/>
              <a:t>, dealer, agent, area </a:t>
            </a:r>
            <a:r>
              <a:rPr lang="cs-CZ" sz="1800" dirty="0" err="1"/>
              <a:t>manager</a:t>
            </a:r>
            <a:r>
              <a:rPr lang="cs-CZ" sz="1800" dirty="0"/>
              <a:t>, </a:t>
            </a:r>
            <a:r>
              <a:rPr lang="cs-CZ" sz="1800" dirty="0" err="1"/>
              <a:t>key</a:t>
            </a:r>
            <a:r>
              <a:rPr lang="cs-CZ" sz="1800" dirty="0"/>
              <a:t> account </a:t>
            </a:r>
            <a:r>
              <a:rPr lang="cs-CZ" sz="1800" dirty="0" err="1"/>
              <a:t>manager</a:t>
            </a:r>
            <a:r>
              <a:rPr lang="cs-CZ" sz="1800" dirty="0"/>
              <a:t>, specialista, pracovník pro styk s klienty, atd.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práce v 1. linii („vizitka“ společnosti)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</a:t>
            </a:r>
            <a:r>
              <a:rPr lang="cs-CZ" sz="1800" dirty="0" smtClean="0"/>
              <a:t>sobnost prodejce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93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Prodejce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proces systematického vzdělávání prodejců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silné a slabé stránky prodejce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loajalita k firmě, značce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profesionalita prodejního personálu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motivace a odměňování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přímá mzda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přímé provize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kombinace (fixní část/provizní část) 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134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Klíčové aktivity prodejců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prodej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spolupráce s ostatními členy týmu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služby spojené s produktem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informační podpora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služby zákazníkům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schůzky/jednání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spolupráce s distributory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konference, veletrhy a výstavy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školení (produktová, prodejní techniky, asertivní komunikace, atd.)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nábor a zaškolování nových prodejců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společenské aktivity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cestování (životní styl prodejců)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98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Veletrhy a výstavy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jsou místem, kde se výrobci a obchodníci určité kategorie produktů nebo odvětví setkávají, aby jednali o obchodu, prezentovali a demonstrovali své výrobky a služby, vyměnili si nápady a názory, navázali kontakty, a také svou produkci prodávali, nebo nakupovali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patří mezi nejstarší komunikační nástroje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výstava – je (zejména pokud není spojena s prodejem – prodejní výstavy) prezentací především výsledků umělecké, výzkumné, hospodářské, architektonické, přírodovědné, zájmové, sportovní, či jiné činnosti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veletrh – jasné komerční zaměření, posílení obchodních vztahů a hospodářské spolupráce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13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Veletrhy a výstavy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700" dirty="0" smtClean="0"/>
              <a:t>2 typy veletrhů a výstav: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dirty="0" smtClean="0"/>
              <a:t>veřejné – jsou otevřeny veřejnosti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všeobecně zaměřené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speciálně zaměřené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dirty="0" smtClean="0"/>
              <a:t>obchodní – slouží odborníkům z určité oblasti aktivit nebo průmyslových odvětví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horizontální (jedno průmyslové odvětví prezentuje své výrobky a služby cílové skupině odborníků, obchodníkům a distributorům jiných odvětví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vertikální – různá průmyslová odvětví prezentují své výrobky a služby cílovým skupinám ze stejného odvětví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spojené s konferencí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 smtClean="0"/>
              <a:t>obchodní trhy</a:t>
            </a:r>
            <a:endParaRPr lang="cs-CZ" sz="17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241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plánování účasti na veletrzích a výstavách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800" dirty="0" smtClean="0"/>
              <a:t>fáze procesu plánování: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analýza projektu výstavy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posouzení možností a aktiv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příprava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tvorba koncepce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realizace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dirty="0" smtClean="0"/>
              <a:t>hodnocení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81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Integrovaná marketingová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  <a:cs typeface="Arial"/>
              </a:rPr>
              <a:t>Integrovaná marketingová komunikace </a:t>
            </a:r>
            <a:r>
              <a:rPr lang="cs-CZ" sz="1800" dirty="0" smtClean="0">
                <a:solidFill>
                  <a:prstClr val="black"/>
                </a:solidFill>
                <a:cs typeface="Arial"/>
              </a:rPr>
              <a:t>(</a:t>
            </a:r>
            <a:r>
              <a:rPr lang="cs-CZ" sz="1800" dirty="0" err="1" smtClean="0">
                <a:solidFill>
                  <a:prstClr val="black"/>
                </a:solidFill>
                <a:cs typeface="Arial"/>
              </a:rPr>
              <a:t>Integrated</a:t>
            </a:r>
            <a:r>
              <a:rPr lang="cs-CZ" sz="1800" dirty="0" smtClean="0">
                <a:solidFill>
                  <a:prstClr val="black"/>
                </a:solidFill>
                <a:cs typeface="Arial"/>
              </a:rPr>
              <a:t> Marketing Communications 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– IMC) je dle definice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American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Association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of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Advertising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</a:t>
            </a:r>
            <a:r>
              <a:rPr lang="cs-CZ" sz="1800" dirty="0" err="1">
                <a:solidFill>
                  <a:prstClr val="black"/>
                </a:solidFill>
                <a:cs typeface="Arial"/>
              </a:rPr>
              <a:t>Agencies</a:t>
            </a:r>
            <a:r>
              <a:rPr lang="cs-CZ" sz="1800" dirty="0">
                <a:solidFill>
                  <a:prstClr val="black"/>
                </a:solidFill>
                <a:cs typeface="Arial"/>
              </a:rPr>
              <a:t> „konceptem plánování marketingové komunikace, který rozeznává přidanou hodnotu uceleného plánu</a:t>
            </a:r>
            <a:r>
              <a:rPr lang="cs-CZ" sz="1800" dirty="0" smtClean="0">
                <a:solidFill>
                  <a:prstClr val="black"/>
                </a:solidFill>
                <a:cs typeface="Arial"/>
              </a:rPr>
              <a:t>“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/>
              <a:t>vyžaduje </a:t>
            </a:r>
            <a:r>
              <a:rPr lang="cs-CZ" sz="1800" dirty="0"/>
              <a:t>vytvoření celkové marketingové komunikační strategie, která zahrnuje všechny firemní marketingové </a:t>
            </a:r>
            <a:r>
              <a:rPr lang="cs-CZ" sz="1800" dirty="0" smtClean="0"/>
              <a:t>aktivity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vše, co firma říká a dělá musí odpovídat společnému </a:t>
            </a:r>
            <a:r>
              <a:rPr lang="cs-CZ" sz="1800" dirty="0" smtClean="0"/>
              <a:t>cíli a </a:t>
            </a:r>
            <a:r>
              <a:rPr lang="cs-CZ" sz="1800" dirty="0"/>
              <a:t>pozici firmy na </a:t>
            </a:r>
            <a:r>
              <a:rPr lang="cs-CZ" sz="1800" dirty="0" smtClean="0"/>
              <a:t>trhu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pomáhá firmě identifikovat nejvhodnější a nejefektivnější metody pro komunikaci a vytváření vztahu jak s jejich zákazníky, tak se zájmovými skupinami (zaměstnanci, dodavatelé, investoři a veřejnost</a:t>
            </a:r>
            <a:r>
              <a:rPr lang="cs-CZ" sz="1800" dirty="0" smtClean="0"/>
              <a:t>)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komunikační cíle účasti na veletrhu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demonstrace </a:t>
            </a:r>
            <a:r>
              <a:rPr lang="cs-CZ" sz="1800" dirty="0"/>
              <a:t>produktů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uvedení </a:t>
            </a:r>
            <a:r>
              <a:rPr lang="cs-CZ" sz="1800" dirty="0"/>
              <a:t>a testování nových produktů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prodej produktů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generování možností prodeje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budování vztahů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sledování konkurence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tradice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posílení image firmy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budování povědomí značky a firmy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internacionalizace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motivace zaměstnanců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721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Vztahový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marketing vztahů </a:t>
            </a:r>
            <a:r>
              <a:rPr lang="cs-CZ" sz="1800" i="1" dirty="0" smtClean="0"/>
              <a:t>(</a:t>
            </a:r>
            <a:r>
              <a:rPr lang="cs-CZ" sz="1800" i="1" dirty="0" err="1" smtClean="0"/>
              <a:t>relationship</a:t>
            </a:r>
            <a:r>
              <a:rPr lang="cs-CZ" sz="1800" i="1" dirty="0" smtClean="0"/>
              <a:t> marketing)</a:t>
            </a:r>
            <a:endParaRPr lang="cs-CZ" sz="1800" i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úkolem marketérů je těsně propojit kvalitu a služby zákazníkům do jednoho celku, který povede k dlouhodobým a vzájemně prospěšným vztahům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snahou je vytvořit a udržet hodnotné vztahy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důležitost (a nutnost) vazby mezi spokojeností zákazníka, jeho loajalitou a ziskovostí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náklady na získání nového zákazníka jsou mnohem vyšší, než na udržení stávajícího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loajalita zákazníka (programy posilující loajalitu zákazníků)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87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solidFill>
            <a:srgbClr val="FFFFCC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PUBLIC RELATIONS 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PR je formou komunikace, která firmě pomáhá přizpůsobit se okolí, měnit je nebo udržet, </a:t>
            </a:r>
            <a:r>
              <a:rPr lang="cs-CZ" sz="1800" dirty="0" smtClean="0">
                <a:solidFill>
                  <a:prstClr val="black"/>
                </a:solidFill>
              </a:rPr>
              <a:t>a </a:t>
            </a:r>
            <a:r>
              <a:rPr lang="cs-CZ" sz="1800" dirty="0">
                <a:solidFill>
                  <a:prstClr val="black"/>
                </a:solidFill>
              </a:rPr>
              <a:t>to se zřetelem k dosažení vlastních cílů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snahy o budování pozitivních vztahů veřejnosti k dané firmě, vytváření dobrého image </a:t>
            </a:r>
            <a:r>
              <a:rPr lang="cs-CZ" sz="1800" dirty="0" smtClean="0">
                <a:solidFill>
                  <a:prstClr val="black"/>
                </a:solidFill>
              </a:rPr>
              <a:t>a </a:t>
            </a:r>
            <a:r>
              <a:rPr lang="cs-CZ" sz="1800" dirty="0">
                <a:solidFill>
                  <a:prstClr val="black"/>
                </a:solidFill>
              </a:rPr>
              <a:t>snaha o minimalizaci následků nepříznivých událostí (např. pomluv, které se o firmě šíří)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prstClr val="black"/>
                </a:solidFill>
              </a:rPr>
              <a:t>tzv. vztahy s veřejností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(PR)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 </a:t>
            </a:r>
            <a:r>
              <a:rPr lang="cs-CZ" sz="1600" dirty="0"/>
              <a:t>má některé rysy shodné s reklamou, nebo s podporou prodeje, např.: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programy PR jsou rovněž uskutečňovány prostřednictvím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podobný je i způsob plánování, rovněž založený na marketingovém výzkumu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při stanovení komunikačních cílů a strategie se využívá segmentace trhu a zacílení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PR však není reklamou, i když se při svém působení bez ní málokdy zcela obejde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525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cíle Public relations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cílem je vytvoření kladných představ (image) o organizaci a spoluvytváření podmínek </a:t>
            </a:r>
            <a:br>
              <a:rPr lang="cs-CZ" sz="1600" dirty="0"/>
            </a:br>
            <a:r>
              <a:rPr lang="cs-CZ" sz="1600" dirty="0"/>
              <a:t>pro realizaci jejich cílů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budování větší důvěryhodnosti organizace a připravenost na případnou krizovou situaci (krizový management)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stimulování zájmu veřejnosti o aktivity organizace, zájem partnerských organizací na spolupráci (např. dodavatelů, distributorů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snižování nákladů na efektivní komunikaci organizace s veřejností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posilování vnitřní komunikace a motivace zaměstnanců organizace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45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cíle komunikace uvnitř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informovat pracovníky firmy o cílech, úkolech, úspěších, popř. problémech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motivovat pracovníky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vytvářet vhodné podmínky pro práci (vytváření atmosféry důvěry a vzájemné podpory)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72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Bariéry efektivní vnitřní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ochota naslouchat pouze tomu, co a od koho chceme slyšet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neochota řešit konfliktní situace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nezájem o zpětnou vazbu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přeceňování nových technologií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nedostatky v osobních schopnostech a dovednostech verbální i neverbální komunikace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nedostatky v odborných, lidských a sociálně psychologických znalostech a dovednostech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85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organizování akcí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interní komunikace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aktivity krizového managementu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lobování (lobbing) – zastupování zájmů firmy při jednání s veřejnými činiteli (politiky, zákonodárci),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sponzoring – finanční podpora různých aktivit z oblasti kultury, sportu, charity, apod.,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identita (</a:t>
            </a:r>
            <a:r>
              <a:rPr lang="cs-CZ" sz="1600" dirty="0" err="1"/>
              <a:t>corporate</a:t>
            </a:r>
            <a:r>
              <a:rPr lang="cs-CZ" sz="1600" dirty="0"/>
              <a:t> identity) – stanovení a zachování jednotné vizuální podoby firmy (firemní barvy, logo, www stránky, atd.)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kultura – chování zaměstnanců k zákazníkovi a obchodním partnerům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sociální odpovědnost firmy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65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aktivita spočívající ve vytváření nových zpráv o osobách, produktech či službách určité organizace, které se objeví v médiích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je neplacený prostor v médiích, který je poskytován osobě, firmě nebo události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chápe se většinou v pozitivním slova smyslu, tedy jako pozitivní publicita, tzn. informace, které vylepšují image nebo pomáhají udržet dobrou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firmy nemusí být vždy kladná</a:t>
            </a:r>
            <a:r>
              <a:rPr lang="cs-CZ" sz="1600" i="1" dirty="0"/>
              <a:t> (např. firma se podílí na znečišťování životního prostředí a tyto informace se objevují v médiích – tzv. špatná publicita firmy)</a:t>
            </a: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je nástrojem a často i cílem public relations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64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je neplacený prostor v médiích, který je poskytován osobě, firmě nebo události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chápe se většinou v pozitivním slova smyslu, tedy jako pozitivní publicita, tzn. informace, které vylepšují image nebo pomáhají udržet dobrou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negativní publicita je však také možná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publicita je nástrojem a často i cílem public relations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48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0737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typy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7606"/>
            <a:ext cx="8229600" cy="4638557"/>
          </a:xfrm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interpersonální komunikace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skupinová komunikace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cs typeface="Arial"/>
              </a:rPr>
              <a:t>masová komunikace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874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zpráva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tištěné materiály (jednoduché tiskoviny, plakáty, letáky, hromadné dopisy)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komponované materiály (výroční zprávy, brožury)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časopisy a zpravodaje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drobné tištěné prostředky (dopisní obálky, hlavičkové papíry, faktury, poštovní poukázky, potisky s logem, atd.)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audiovizuální materiály (internet, videozáznamy, interview poskytnuté rozhlasu či televizi)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angažovanost firmy v činnostech ve prospěch místní komunity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587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image řečníka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profesionalita prezentující osoby/řečníka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důvěryhodnost řečníka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osobní image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charisma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zevnějšek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gesta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chování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rétorika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75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má-li být PR činnost účinná, musí být řízena vrcholovým vedením, musí být systematická </a:t>
            </a:r>
            <a:br>
              <a:rPr lang="cs-CZ" sz="1600" dirty="0"/>
            </a:br>
            <a:r>
              <a:rPr lang="cs-CZ" sz="1600" dirty="0"/>
              <a:t>a cílená na určitý segment společnosti, a současně prováděna odborníky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14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Eventy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jedná se o komplexní nástroj komunikace firmy orientovaného na zážitek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úkolem organizování akcí je spojit významné zážitky s určitou firmou nebo institucí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 PR existují dva druhy akcí a událostí: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ty, jejichž cíle je dosáhnout větší a příznivé publicity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ty, kde jsou zdůrazněny osobní kontakty pracovníků organizace </a:t>
            </a:r>
            <a:r>
              <a:rPr lang="cs-CZ" sz="1600" i="1" dirty="0"/>
              <a:t>(většinou se jedná o kombinaci obou cílů)</a:t>
            </a:r>
          </a:p>
        </p:txBody>
      </p:sp>
    </p:spTree>
    <p:extLst>
      <p:ext uri="{BB962C8B-B14F-4D97-AF65-F5344CB8AC3E}">
        <p14:creationId xmlns:p14="http://schemas.microsoft.com/office/powerpoint/2010/main" val="39732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Eventy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organizování akcí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/>
              <a:t>společenské akce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společenská setkání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plesy (spojení lidí v příjemném prostředí, pozitivní publicita, posílení image, zdroj příjmů)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vernisáže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večeře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rauty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recepce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/>
              <a:t>umělecké a sportovní akce, soutěže či turnaje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dobročinné (benefiční) akce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soutěže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/>
              <a:t>vzdělávací akce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semináře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konference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prezentační akce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51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Sponzoring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sponzoring (sponzorování) je podpora převážně neziskové akce, osoby nebo organizace formou finančního příspěvku případně nefinanční podpory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chronický nedostatek peněz na rozvoj kultury, vzdělání, sportu, ochrany životního prostředí, atd. nutí neziskové organizace žádat firmy o sponzorství, tj. finanční příspěvek na podporu uvedených oblastí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sponzor je někdy považován za synonymum mecenáše, na rozdíl od něho ale klade sponzorství v současnosti velký důraz na marketingový přínos pro sponzora, především pokud jde o jeho zviditelnění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proto jde často o investování finančních či jiných prostředků do činností, jejichž potenciál lze podnikatelsky využít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sponzoring je především obchod, který musí přinášet užitek oběma zúčastněným stranám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9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6978"/>
            <a:ext cx="8229600" cy="666371"/>
          </a:xfrm>
          <a:solidFill>
            <a:srgbClr val="FFFFCC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PŘÍMÝ MARKETING  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b="1" dirty="0" smtClean="0">
                <a:ea typeface="+mj-ea"/>
                <a:cs typeface="+mj-cs"/>
              </a:rPr>
              <a:t>direct marketing</a:t>
            </a:r>
            <a:endParaRPr lang="cs-CZ" sz="1800" b="1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definice </a:t>
            </a:r>
            <a:r>
              <a:rPr lang="cs-CZ" sz="1800" dirty="0"/>
              <a:t>dle  Direct Marketing </a:t>
            </a:r>
            <a:r>
              <a:rPr lang="cs-CZ" sz="1800" dirty="0" err="1"/>
              <a:t>Association</a:t>
            </a:r>
            <a:r>
              <a:rPr lang="cs-CZ" sz="1800" dirty="0"/>
              <a:t> (DMA): „direct marketing je interaktivní systém, který používá jedno nebo více reklamních médií pro vytváření měřitelné odezvy nebo transakce v jakémkoliv místě“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interaktivní marketingová komunikace, která předává sdělení prostřednictvím komunikačních nástrojů s cílem bezprostředně získat měřitelnou zpětnou vazbu určitého příjemce ve formě: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přímé, adresné oslovení, vyvolání přímé reakce adresáta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 (direct marketing)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přímý </a:t>
            </a:r>
            <a:r>
              <a:rPr lang="cs-CZ" sz="1800" dirty="0"/>
              <a:t>marketing </a:t>
            </a:r>
            <a:r>
              <a:rPr lang="cs-CZ" sz="1800" i="1" dirty="0"/>
              <a:t>(direct marketing</a:t>
            </a:r>
            <a:r>
              <a:rPr lang="cs-CZ" sz="1800" i="1" dirty="0" smtClean="0"/>
              <a:t>) </a:t>
            </a:r>
            <a:r>
              <a:rPr lang="cs-CZ" sz="1800" dirty="0" smtClean="0"/>
              <a:t>je</a:t>
            </a:r>
            <a:r>
              <a:rPr lang="cs-CZ" sz="1800" i="1" dirty="0" smtClean="0"/>
              <a:t> </a:t>
            </a:r>
            <a:r>
              <a:rPr lang="cs-CZ" sz="1800" dirty="0" smtClean="0"/>
              <a:t>jednou </a:t>
            </a:r>
            <a:r>
              <a:rPr lang="cs-CZ" sz="1800" dirty="0"/>
              <a:t>z nejrychleji rostoucích částí marketingové </a:t>
            </a:r>
            <a:r>
              <a:rPr lang="cs-CZ" sz="1800" dirty="0" smtClean="0"/>
              <a:t>komunikace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direct marketing je určitou filozofií, která je založena na vybudování trvalé a pevné vazby mezi firmou a zákazníky – stávajícími i potenciálními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dlouhodobý cíl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budování dlouhodobého registru zákazníků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48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členění: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adresný direct marketing – konkrétnímu adresátovi přímo na jméno (pozitivní psychologický účinek)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</a:t>
            </a:r>
            <a:r>
              <a:rPr lang="cs-CZ" sz="1800" dirty="0" smtClean="0"/>
              <a:t>eadresný direct marketing – materiál doručovaný zdarma do poštovních schránek  nebo rozdávaný na frekventovaných místech (letáky, tiskoviny, katalogy)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13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důležité prvky direct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sběr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zpracovávání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vyhodnocování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ukládání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využitelnost dat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segmentace trhu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zacílení a načasování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513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5681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komunikace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5230"/>
            <a:ext cx="8229600" cy="4670115"/>
          </a:xfrm>
          <a:noFill/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</a:rPr>
              <a:t>je komunikací dvou či několika málo osob,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komunikaci lze definovat jako vysílání, přijímání a zpracovávání informací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komunikační proces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odesílatel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zakódování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zpráva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přenosové zařízení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dekódování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příjemce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zpětná vazba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šum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výhody osobní komunikace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nevýhody osobní komunikace</a:t>
            </a:r>
            <a:endParaRPr lang="cs-CZ" sz="19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646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výhody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efektivní zacílení na spotřebitele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operativnost realizované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nízké náklady na jeden kontakt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 utajení před konkurencí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jednoduchý a rychlý nákup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interaktivita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široký výběr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nevýhody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závislost na kvalitě databází a jejich aktualizaci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odmítavý přístup některých zákazníků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53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přímého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neadresná distribuce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telemarketing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teleshopping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on-line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 smtClean="0"/>
              <a:t>kioskové</a:t>
            </a:r>
            <a:r>
              <a:rPr lang="cs-CZ" sz="1800" dirty="0" smtClean="0"/>
              <a:t> nakupování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vkládaná inzerce do novin a časopisů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55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e-mailing, čili e-mail marketing, využívá rozesílání krátkých sdělení uživatelům pomocí elektronické pošty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využití e-mailu k doručení reklamních sdělení: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e-mailové vsuvky (krátká sdělení jsou přikládána k běžným  e-mailovým zprávám, a to obvykle na jejich koncích)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vyžádané e-maily (zprávy se dostávají k uživatelům na jejich vlastní žádost)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placené e-maily (konkrétní firma vyhledává uživatele, kteří jsou ochotni za úplatu číst reklamní texty různých firem)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70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marketing v prostředí internetu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direct </a:t>
            </a:r>
            <a:r>
              <a:rPr lang="cs-CZ" sz="1800" dirty="0"/>
              <a:t>mail – je propagační činnost, která slouží k adresnému oslovení cílové skupiny, která je vybrána na základě údajů databáze podle předem stanovených kritérií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direct </a:t>
            </a:r>
            <a:r>
              <a:rPr lang="cs-CZ" sz="1800" dirty="0"/>
              <a:t>mail je e-mail nebo listovní zásilka s informací nebo propagačním obsahem, která je zaslaná na konkrétní poštovní adresu konkrétnímu člověku nebo </a:t>
            </a:r>
            <a:r>
              <a:rPr lang="cs-CZ" sz="1800" dirty="0" smtClean="0"/>
              <a:t>firmě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342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telemarketing lze definovat jako jakoukoliv měřitelnou činnost využívající telefon, jejímž cílem je pomoci nalézt, získat a rozvíjet vztah se zákazníkem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výhody telemarketingu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telefon </a:t>
            </a:r>
            <a:r>
              <a:rPr lang="cs-CZ" sz="1600" dirty="0"/>
              <a:t>je flexibilní, interaktivní, rychlý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 okamžitého zahájení telemarketingové kampaně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 okamžitého sledování efektivity kampaně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nevýhody telemarketingu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obtížná forma prodeje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telefonování může být nepříjemné (nevhodné načasování, …..)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vysoké náklady na 1 zákazníka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20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2 dimenze telemarketingu: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iniciátor (ten, kdo volá nebo komu je voláno)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rozsah (v němž se používá jako nástroj generující prodej)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2 typy telemarketingu: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 smtClean="0"/>
              <a:t>out-bound</a:t>
            </a:r>
            <a:r>
              <a:rPr lang="cs-CZ" sz="1800" dirty="0" smtClean="0"/>
              <a:t> – je volání klientům nebo budoucím zákazníkům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in-</a:t>
            </a:r>
            <a:r>
              <a:rPr lang="cs-CZ" sz="1800" dirty="0" err="1" smtClean="0"/>
              <a:t>bound</a:t>
            </a:r>
            <a:r>
              <a:rPr lang="cs-CZ" sz="1800" dirty="0" smtClean="0"/>
              <a:t> – zainteresovaný zákazník sám kontaktuje firmu, aby získal další informace nebo sdělil svoji stížnost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150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Katalogy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katalog je seznam výrobků a služeb ve vizuální a verbální podobě, vytištěný nebo uložený v elektronické podobě na disku, CD, 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3 typy katalogů: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referenční katalogy – přehled o všech produktech a jejich vlastnostech </a:t>
            </a:r>
            <a:br>
              <a:rPr lang="cs-CZ" sz="1800" dirty="0" smtClean="0"/>
            </a:br>
            <a:r>
              <a:rPr lang="cs-CZ" sz="1800" dirty="0" smtClean="0"/>
              <a:t>a cenách (vhodné ve vztazích mezi  výrobci)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prodejní katalogy – nástroj generující prodej bez jakéhokoliv zapojení prodejců (konfekce, knihy, CD, atd.)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ukázkové katalogy – slouží jako návody a pomocné nástroje při vyjednávání, podporují prodej 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2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Teleshopping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teleshopping </a:t>
            </a:r>
            <a:r>
              <a:rPr lang="cs-CZ" sz="1900" dirty="0"/>
              <a:t>je právně vymezen v zákoně č. 231/2001 Sb. o provozování rozhlasového </a:t>
            </a:r>
            <a:r>
              <a:rPr lang="cs-CZ" sz="1900" dirty="0" smtClean="0"/>
              <a:t>a </a:t>
            </a:r>
            <a:r>
              <a:rPr lang="cs-CZ" sz="1900" dirty="0"/>
              <a:t>televizního </a:t>
            </a:r>
            <a:r>
              <a:rPr lang="cs-CZ" sz="1900" dirty="0" smtClean="0"/>
              <a:t>vysílání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teleshoppingem se rozumí </a:t>
            </a:r>
            <a:r>
              <a:rPr lang="cs-CZ" sz="1900" dirty="0"/>
              <a:t>„přímá nabídka zboží, a to včetně nemovitého majetku, </a:t>
            </a:r>
            <a:r>
              <a:rPr lang="cs-CZ" sz="1900" dirty="0" smtClean="0"/>
              <a:t>práv a </a:t>
            </a:r>
            <a:r>
              <a:rPr lang="cs-CZ" sz="1900" dirty="0"/>
              <a:t>závazků, nebo služeb, určená veřejnosti a zařazená do rozhlasového či televizního </a:t>
            </a:r>
            <a:r>
              <a:rPr lang="cs-CZ" sz="1900" dirty="0" smtClean="0"/>
              <a:t>vysílání za </a:t>
            </a:r>
            <a:r>
              <a:rPr lang="cs-CZ" sz="1900" dirty="0"/>
              <a:t>úplatu nebo obdobnou protihodnotu</a:t>
            </a:r>
            <a:r>
              <a:rPr lang="cs-CZ" sz="1900" dirty="0" smtClean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/>
              <a:t>Evropská </a:t>
            </a:r>
            <a:r>
              <a:rPr lang="cs-CZ" sz="1900" dirty="0"/>
              <a:t>směrnice 89/552/EHS ho potom definuje jako „televizní vysílání přímých nabídek pro veřejnost na poskytnutí zboží nebo služeb, včetně nemovitého majetku, </a:t>
            </a:r>
            <a:r>
              <a:rPr lang="cs-CZ" sz="1900" dirty="0" smtClean="0"/>
              <a:t>práv a </a:t>
            </a:r>
            <a:r>
              <a:rPr lang="cs-CZ" sz="1900" dirty="0"/>
              <a:t>povinností, za úplatu</a:t>
            </a:r>
            <a:r>
              <a:rPr lang="cs-CZ" sz="1900" dirty="0" smtClean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32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Teleshopping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teleshoppingový pořad: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trvá několik minut (na rozdíl od reklamy),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konkrétní osoba/osoby prezentují přednosti produktu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uvedení ceny, bonusů a podmínek prodeje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apel na povahové vlastnosti cílové skupiny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72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Interaktivní 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forma přímého marketingu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ke </a:t>
            </a:r>
            <a:r>
              <a:rPr lang="cs-CZ" sz="1800" dirty="0"/>
              <a:t>komunikaci se zákazníky využívá moderních technologií, </a:t>
            </a:r>
            <a:r>
              <a:rPr lang="cs-CZ" sz="1800" dirty="0" smtClean="0"/>
              <a:t>zejména internetu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marketingová filozofie, </a:t>
            </a:r>
            <a:r>
              <a:rPr lang="cs-CZ" sz="1800" dirty="0"/>
              <a:t>podle které vnímaná kvalita služeb závisí na </a:t>
            </a:r>
            <a:r>
              <a:rPr lang="cs-CZ" sz="1800" dirty="0" smtClean="0"/>
              <a:t>kvalitě interakce </a:t>
            </a:r>
            <a:r>
              <a:rPr lang="cs-CZ" sz="1800" dirty="0"/>
              <a:t>mezi zákazníkem a poskytovatelem </a:t>
            </a:r>
            <a:r>
              <a:rPr lang="cs-CZ" sz="1800" dirty="0" smtClean="0"/>
              <a:t>služby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výhodou </a:t>
            </a:r>
            <a:r>
              <a:rPr lang="cs-CZ" sz="1800" dirty="0"/>
              <a:t>je možnost pružné reakce na chování zákazníků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úspěch </a:t>
            </a:r>
            <a:r>
              <a:rPr lang="cs-CZ" sz="1800" dirty="0"/>
              <a:t>interaktivního marketingu závisí </a:t>
            </a:r>
            <a:r>
              <a:rPr lang="cs-CZ" sz="1800" dirty="0" smtClean="0"/>
              <a:t>na výběru a kvalitě </a:t>
            </a:r>
            <a:r>
              <a:rPr lang="cs-CZ" sz="1800" dirty="0"/>
              <a:t>jednotlivců a organizaci účastníků v procesu </a:t>
            </a:r>
            <a:r>
              <a:rPr lang="cs-CZ" sz="1800" dirty="0" smtClean="0"/>
              <a:t>interakce</a:t>
            </a:r>
            <a:endParaRPr lang="cs-CZ" sz="18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82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740"/>
            <a:ext cx="8229600" cy="748898"/>
          </a:xfrm>
          <a:noFill/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komunikace</a:t>
            </a:r>
            <a:endParaRPr lang="cs-CZ" sz="28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VÝHODY</a:t>
            </a:r>
            <a:endParaRPr lang="cs-CZ" sz="1800" b="1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komunikace probíhá za </a:t>
            </a:r>
            <a:r>
              <a:rPr lang="cs-CZ" sz="1800" dirty="0" smtClean="0"/>
              <a:t>fyzické přítomnosti  </a:t>
            </a:r>
            <a:r>
              <a:rPr lang="cs-CZ" sz="1800" dirty="0"/>
              <a:t>obou stran, což zvyšuje její účinek,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dirty="0"/>
              <a:t>neverbální komunikace jako součást zpětné vazby,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dirty="0"/>
              <a:t>větší důvěra komunikujících (vede k větší   ochotě spolupracovat).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800" b="1" dirty="0" smtClean="0"/>
              <a:t>NEVÝHODY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 smtClean="0"/>
              <a:t>vynaložené </a:t>
            </a:r>
            <a:r>
              <a:rPr lang="cs-CZ" sz="1800" dirty="0"/>
              <a:t>náklady jsou vysoké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(</a:t>
            </a:r>
            <a:r>
              <a:rPr lang="cs-CZ" sz="1800" dirty="0"/>
              <a:t>v porovnání s masovou komunikací),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oslovení velmi malého počtu lidí,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/>
              <a:t>nutnost uskutečnění většího množství osobních kontaktů. </a:t>
            </a:r>
          </a:p>
          <a:p>
            <a:pPr marL="0" indent="0">
              <a:buNone/>
            </a:pPr>
            <a:endParaRPr lang="cs-CZ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45" y="5294312"/>
            <a:ext cx="10636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93" y="5442524"/>
            <a:ext cx="1113454" cy="5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8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36608"/>
            <a:ext cx="8229600" cy="781030"/>
          </a:xfrm>
        </p:spPr>
        <p:txBody>
          <a:bodyPr>
            <a:normAutofit/>
          </a:bodyPr>
          <a:lstStyle/>
          <a:p>
            <a:r>
              <a:rPr lang="cs-CZ" sz="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3200" b="1" i="1" dirty="0" smtClean="0"/>
              <a:t>Děkuji za pozornost </a:t>
            </a:r>
          </a:p>
          <a:p>
            <a:pPr marL="0" indent="0">
              <a:buNone/>
            </a:pPr>
            <a:r>
              <a:rPr lang="cs-CZ" sz="3200" b="1" i="1" dirty="0" smtClean="0"/>
              <a:t>a těším se na příště. </a:t>
            </a:r>
            <a:endParaRPr lang="cs-CZ" sz="3200" b="1" i="1" dirty="0"/>
          </a:p>
        </p:txBody>
      </p:sp>
      <p:pic>
        <p:nvPicPr>
          <p:cNvPr id="1027" name="Picture 3" descr="C:\Users\Renáta\Desktop\MVŠO (ZS 2021-2022)\Různé\Šmoula s per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22" y="1130365"/>
            <a:ext cx="1796251" cy="24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092"/>
            <a:ext cx="8229600" cy="76254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NEOSOBNÍ (MASOVÁ) KOMUNIKACE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1806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komunikací, v níž se sdělení předává velké skupině jednotlivců přibližně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ve </a:t>
            </a:r>
            <a:r>
              <a:rPr lang="cs-CZ" sz="1800" dirty="0"/>
              <a:t>stejný okamžik.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Úvod do marketingu&amp;quot;&quot;/&gt;&lt;property id=&quot;20307&quot; value=&quot;256&quot;/&gt;&lt;/object&gt;&lt;object type=&quot;3&quot; unique_id=&quot;10172&quot;&gt;&lt;property id=&quot;20148&quot; value=&quot;5&quot;/&gt;&lt;property id=&quot;20300&quot; value=&quot;Slide 2 - &amp;quot;Kontakt na vyučujícího&amp;quot;&quot;/&gt;&lt;property id=&quot;20307&quot; value=&quot;261&quot;/&gt;&lt;/object&gt;&lt;object type=&quot;3&quot; unique_id=&quot;10173&quot;&gt;&lt;property id=&quot;20148&quot; value=&quot;5&quot;/&gt;&lt;property id=&quot;20300&quot; value=&quot;Slide 3 - &amp;quot;Podmínky ukončení předmětu&amp;quot;&quot;/&gt;&lt;property id=&quot;20307&quot; value=&quot;262&quot;/&gt;&lt;/object&gt;&lt;object type=&quot;3&quot; unique_id=&quot;10174&quot;&gt;&lt;property id=&quot;20148&quot; value=&quot;5&quot;/&gt;&lt;property id=&quot;20300&quot; value=&quot;Slide 4 - &amp;quot;Seminární práce&amp;quot;&quot;/&gt;&lt;property id=&quot;20307&quot; value=&quot;263&quot;/&gt;&lt;/object&gt;&lt;object type=&quot;3&quot; unique_id=&quot;10175&quot;&gt;&lt;property id=&quot;20148&quot; value=&quot;5&quot;/&gt;&lt;property id=&quot;20300&quot; value=&quot;Slide 5 - &amp;quot;Témata seminární práce&amp;quot;&quot;/&gt;&lt;property id=&quot;20307&quot; value=&quot;264&quot;/&gt;&lt;/object&gt;&lt;object type=&quot;3&quot; unique_id=&quot;10176&quot;&gt;&lt;property id=&quot;20148&quot; value=&quot;5&quot;/&gt;&lt;property id=&quot;20300&quot; value=&quot;Slide 6 - &amp;quot;Struktura seminární práce&amp;quot;&quot;/&gt;&lt;property id=&quot;20307&quot; value=&quot;265&quot;/&gt;&lt;/object&gt;&lt;object type=&quot;3&quot; unique_id=&quot;10177&quot;&gt;&lt;property id=&quot;20148&quot; value=&quot;5&quot;/&gt;&lt;property id=&quot;20300&quot; value=&quot;Slide 7 - &amp;quot;Struktura seminární práce&amp;quot;&quot;/&gt;&lt;property id=&quot;20307&quot; value=&quot;266&quot;/&gt;&lt;/object&gt;&lt;object type=&quot;3&quot; unique_id=&quot;10178&quot;&gt;&lt;property id=&quot;20148&quot; value=&quot;5&quot;/&gt;&lt;property id=&quot;20300&quot; value=&quot;Slide 8 - &amp;quot;Základní literatura&amp;quot;&quot;/&gt;&lt;property id=&quot;20307&quot; value=&quot;267&quot;/&gt;&lt;/object&gt;&lt;object type=&quot;3&quot; unique_id=&quot;10179&quot;&gt;&lt;property id=&quot;20148&quot; value=&quot;5&quot;/&gt;&lt;property id=&quot;20300&quot; value=&quot;Slide 9 - &amp;quot;Témata přednášek&amp;quot;&quot;/&gt;&lt;property id=&quot;20307&quot; value=&quot;268&quot;/&gt;&lt;/object&gt;&lt;object type=&quot;3&quot; unique_id=&quot;10180&quot;&gt;&lt;property id=&quot;20148&quot; value=&quot;5&quot;/&gt;&lt;property id=&quot;20300&quot; value=&quot;Slide 10 - &amp;quot;Co je to marketing?&amp;quot;&quot;/&gt;&lt;property id=&quot;20307&quot; value=&quot;269&quot;/&gt;&lt;/object&gt;&lt;object type=&quot;3&quot; unique_id=&quot;10181&quot;&gt;&lt;property id=&quot;20148&quot; value=&quot;5&quot;/&gt;&lt;property id=&quot;20300&quot; value=&quot;Slide 11 - &amp;quot;Co je to marketing?&amp;quot;&quot;/&gt;&lt;property id=&quot;20307&quot; value=&quot;270&quot;/&gt;&lt;/object&gt;&lt;object type=&quot;3&quot; unique_id=&quot;10182&quot;&gt;&lt;property id=&quot;20148&quot; value=&quot;5&quot;/&gt;&lt;property id=&quot;20300&quot; value=&quot;Slide 12 - &amp;quot;Co je to marketing?&amp;quot;&quot;/&gt;&lt;property id=&quot;20307&quot; value=&quot;271&quot;/&gt;&lt;/object&gt;&lt;object type=&quot;3&quot; unique_id=&quot;10183&quot;&gt;&lt;property id=&quot;20148&quot; value=&quot;5&quot;/&gt;&lt;property id=&quot;20300&quot; value=&quot;Slide 13 - &amp;quot;Co je to marketing?&amp;quot;&quot;/&gt;&lt;property id=&quot;20307&quot; value=&quot;272&quot;/&gt;&lt;/object&gt;&lt;object type=&quot;3&quot; unique_id=&quot;10184&quot;&gt;&lt;property id=&quot;20148&quot; value=&quot;5&quot;/&gt;&lt;property id=&quot;20300&quot; value=&quot;Slide 14 - &amp;quot;Cíl marketingu&amp;quot;&quot;/&gt;&lt;property id=&quot;20307&quot; value=&quot;273&quot;/&gt;&lt;/object&gt;&lt;object type=&quot;3&quot; unique_id=&quot;10185&quot;&gt;&lt;property id=&quot;20148&quot; value=&quot;5&quot;/&gt;&lt;property id=&quot;20300&quot; value=&quot;Slide 15 - &amp;quot;Marketingové prostředí&amp;quot;&quot;/&gt;&lt;property id=&quot;20307&quot; value=&quot;274&quot;/&gt;&lt;/object&gt;&lt;object type=&quot;3&quot; unique_id=&quot;10186&quot;&gt;&lt;property id=&quot;20148&quot; value=&quot;5&quot;/&gt;&lt;property id=&quot;20300&quot; value=&quot;Slide 16 - &amp;quot;Mikroprostředí&amp;quot;&quot;/&gt;&lt;property id=&quot;20307&quot; value=&quot;275&quot;/&gt;&lt;/object&gt;&lt;object type=&quot;3&quot; unique_id=&quot;10187&quot;&gt;&lt;property id=&quot;20148&quot; value=&quot;5&quot;/&gt;&lt;property id=&quot;20300&quot; value=&quot;Slide 17 - &amp;quot;Mikroprostředí&amp;quot;&quot;/&gt;&lt;property id=&quot;20307&quot; value=&quot;276&quot;/&gt;&lt;/object&gt;&lt;object type=&quot;3&quot; unique_id=&quot;10188&quot;&gt;&lt;property id=&quot;20148&quot; value=&quot;5&quot;/&gt;&lt;property id=&quot;20300&quot; value=&quot;Slide 18 - &amp;quot;Mikroprostředí&amp;quot;&quot;/&gt;&lt;property id=&quot;20307&quot; value=&quot;277&quot;/&gt;&lt;/object&gt;&lt;object type=&quot;3&quot; unique_id=&quot;10189&quot;&gt;&lt;property id=&quot;20148&quot; value=&quot;5&quot;/&gt;&lt;property id=&quot;20300&quot; value=&quot;Slide 19 - &amp;quot;Mikroprostředí&amp;quot;&quot;/&gt;&lt;property id=&quot;20307&quot; value=&quot;278&quot;/&gt;&lt;/object&gt;&lt;object type=&quot;3&quot; unique_id=&quot;10190&quot;&gt;&lt;property id=&quot;20148&quot; value=&quot;5&quot;/&gt;&lt;property id=&quot;20300&quot; value=&quot;Slide 20 - &amp;quot;Mikroprostředí&amp;quot;&quot;/&gt;&lt;property id=&quot;20307&quot; value=&quot;279&quot;/&gt;&lt;/object&gt;&lt;object type=&quot;3&quot; unique_id=&quot;10191&quot;&gt;&lt;property id=&quot;20148&quot; value=&quot;5&quot;/&gt;&lt;property id=&quot;20300&quot; value=&quot;Slide 21 - &amp;quot;Mikroprostředí&amp;quot;&quot;/&gt;&lt;property id=&quot;20307&quot; value=&quot;280&quot;/&gt;&lt;/object&gt;&lt;object type=&quot;3&quot; unique_id=&quot;10192&quot;&gt;&lt;property id=&quot;20148&quot; value=&quot;5&quot;/&gt;&lt;property id=&quot;20300&quot; value=&quot;Slide 22 - &amp;quot;Makroprostředí&amp;quot;&quot;/&gt;&lt;property id=&quot;20307&quot; value=&quot;281&quot;/&gt;&lt;/object&gt;&lt;object type=&quot;3&quot; unique_id=&quot;10193&quot;&gt;&lt;property id=&quot;20148&quot; value=&quot;5&quot;/&gt;&lt;property id=&quot;20300&quot; value=&quot;Slide 23 - &amp;quot;Makroprostředí&amp;quot;&quot;/&gt;&lt;property id=&quot;20307&quot; value=&quot;28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5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5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5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5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5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5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5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6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3808</Words>
  <Application>Microsoft Office PowerPoint</Application>
  <PresentationFormat>Předvádění na obrazovce (4:3)</PresentationFormat>
  <Paragraphs>648</Paragraphs>
  <Slides>80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51</vt:i4>
      </vt:variant>
      <vt:variant>
        <vt:lpstr>Nadpisy snímků</vt:lpstr>
      </vt:variant>
      <vt:variant>
        <vt:i4>80</vt:i4>
      </vt:variant>
    </vt:vector>
  </HeadingPairs>
  <TitlesOfParts>
    <vt:vector size="131" baseType="lpstr">
      <vt:lpstr>Office Theme</vt:lpstr>
      <vt:lpstr>1_Office Theme</vt:lpstr>
      <vt:lpstr>2_Office Theme</vt:lpstr>
      <vt:lpstr>4_Office Theme</vt:lpstr>
      <vt:lpstr>12_Office Theme</vt:lpstr>
      <vt:lpstr>5_Office Theme</vt:lpstr>
      <vt:lpstr>13_Office Theme</vt:lpstr>
      <vt:lpstr>14_Office Theme</vt:lpstr>
      <vt:lpstr>15_Office Theme</vt:lpstr>
      <vt:lpstr>17_Office Theme</vt:lpstr>
      <vt:lpstr>19_Office Theme</vt:lpstr>
      <vt:lpstr>20_Office Theme</vt:lpstr>
      <vt:lpstr>21_Office Theme</vt:lpstr>
      <vt:lpstr>16_Office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MARKETING                                             YMAR/IV. blok ŘÍZENÍ INTEGROVANÉ MARKETINGOVÉ KOMUNIKACE</vt:lpstr>
      <vt:lpstr>Obsah předmětu (bloková výuka)</vt:lpstr>
      <vt:lpstr>10. ŘÍZENÍ INTEGROVANÉ MARKETINGOVÉ KOMUNIKACE</vt:lpstr>
      <vt:lpstr>MARKETINGOVÁ KOMUNIKACE</vt:lpstr>
      <vt:lpstr>Integrovaná marketingová komunikace</vt:lpstr>
      <vt:lpstr>Základní typy komunikace</vt:lpstr>
      <vt:lpstr>Osobní komunikace</vt:lpstr>
      <vt:lpstr>Osobní komunikace</vt:lpstr>
      <vt:lpstr>NEOSOBNÍ (MASOVÁ) KOMUNIKACE</vt:lpstr>
      <vt:lpstr>Proces masové komunikace</vt:lpstr>
      <vt:lpstr>Neosobní komunikace</vt:lpstr>
      <vt:lpstr>MARKETINGOVÁ KOMUNIKACE</vt:lpstr>
      <vt:lpstr>Výběr komunikační strategie</vt:lpstr>
      <vt:lpstr>Komunikační mix </vt:lpstr>
      <vt:lpstr>Význam komunikačního mixu </vt:lpstr>
      <vt:lpstr>KOMUNIKAČNÍ MIX</vt:lpstr>
      <vt:lpstr>SLOŽKY KOMUNIKAČNÍHO MIXU</vt:lpstr>
      <vt:lpstr>1) REKLAMA</vt:lpstr>
      <vt:lpstr>REKLAMNÍ PROSTŘEDEK</vt:lpstr>
      <vt:lpstr>Reklamní sdělení</vt:lpstr>
      <vt:lpstr>Hlavní rysy reklamy</vt:lpstr>
      <vt:lpstr>Paměť</vt:lpstr>
      <vt:lpstr>Apel</vt:lpstr>
      <vt:lpstr>Reklama a životní cyklus produktu</vt:lpstr>
      <vt:lpstr>Vlastní sdělení</vt:lpstr>
      <vt:lpstr>Stanovení cílů reklamy</vt:lpstr>
      <vt:lpstr>Členění reklamy dle obsahu/objektu</vt:lpstr>
      <vt:lpstr>Členění reklamy dle cíle a vztahu k životnímu cyklu produktu</vt:lpstr>
      <vt:lpstr>Členění/klasifikace reklamy dle druhu reklamních prostředků</vt:lpstr>
      <vt:lpstr>Regulace a samoregulace reklamy</vt:lpstr>
      <vt:lpstr>Formy reklamy na internetu</vt:lpstr>
      <vt:lpstr>2) PODPORA PRODEJE </vt:lpstr>
      <vt:lpstr>Charakteristika podpory prodeje</vt:lpstr>
      <vt:lpstr>Cíle podpory prodeje</vt:lpstr>
      <vt:lpstr>Cíle podpory prodeje</vt:lpstr>
      <vt:lpstr>Nevýhody podpory prodeje</vt:lpstr>
      <vt:lpstr>Formy podpory prodeje</vt:lpstr>
      <vt:lpstr>Nástroje podpory prodeje orientované na spotřebitele</vt:lpstr>
      <vt:lpstr>3) OSOBNÍ PRODEJ </vt:lpstr>
      <vt:lpstr>Osobní prodej</vt:lpstr>
      <vt:lpstr>Osobní prodej</vt:lpstr>
      <vt:lpstr>Základní typy osobního prodeje</vt:lpstr>
      <vt:lpstr>Organizace prodejního týmu</vt:lpstr>
      <vt:lpstr>Prodejce</vt:lpstr>
      <vt:lpstr>Prodejce</vt:lpstr>
      <vt:lpstr>Klíčové aktivity prodejců</vt:lpstr>
      <vt:lpstr>Veletrhy a výstavy</vt:lpstr>
      <vt:lpstr>Veletrhy a výstavy</vt:lpstr>
      <vt:lpstr>Proces plánování účasti na veletrzích a výstavách</vt:lpstr>
      <vt:lpstr>Marketingové komunikační cíle účasti na veletrhu</vt:lpstr>
      <vt:lpstr>Vztahový marketing</vt:lpstr>
      <vt:lpstr>4) PUBLIC RELATIONS </vt:lpstr>
      <vt:lpstr>Public relations (PR)</vt:lpstr>
      <vt:lpstr>Hlavní cíle Public relations</vt:lpstr>
      <vt:lpstr>Hlavní cíle komunikace uvnitř organizace</vt:lpstr>
      <vt:lpstr>Bariéry efektivní vnitřní komunikace</vt:lpstr>
      <vt:lpstr>Aktivity PR</vt:lpstr>
      <vt:lpstr>Publicita</vt:lpstr>
      <vt:lpstr>Publicita</vt:lpstr>
      <vt:lpstr>Nástroje PR</vt:lpstr>
      <vt:lpstr>Osobní image řečníka</vt:lpstr>
      <vt:lpstr>Účinnost PR</vt:lpstr>
      <vt:lpstr>Eventy (Event marketing)</vt:lpstr>
      <vt:lpstr>Eventy – organizování akcí</vt:lpstr>
      <vt:lpstr>Sponzoring</vt:lpstr>
      <vt:lpstr>5) PŘÍMÝ MARKETING  </vt:lpstr>
      <vt:lpstr>Přímý marketing (direct marketing)</vt:lpstr>
      <vt:lpstr>Přímý marketing</vt:lpstr>
      <vt:lpstr>Přímý marketing</vt:lpstr>
      <vt:lpstr>Přímý marketing</vt:lpstr>
      <vt:lpstr>Nástroje přímého marketingu</vt:lpstr>
      <vt:lpstr>E-mailing</vt:lpstr>
      <vt:lpstr>Přímý marketing v prostředí internetu</vt:lpstr>
      <vt:lpstr>Telemarketing</vt:lpstr>
      <vt:lpstr>Telemarketing</vt:lpstr>
      <vt:lpstr>Katalogy</vt:lpstr>
      <vt:lpstr>Teleshopping</vt:lpstr>
      <vt:lpstr>Teleshopping</vt:lpstr>
      <vt:lpstr>Interaktivní marketing</vt:lpstr>
      <vt:lpstr>.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Dante</dc:creator>
  <cp:lastModifiedBy>Renáta</cp:lastModifiedBy>
  <cp:revision>147</cp:revision>
  <dcterms:created xsi:type="dcterms:W3CDTF">2012-07-19T22:32:54Z</dcterms:created>
  <dcterms:modified xsi:type="dcterms:W3CDTF">2021-12-10T20:56:28Z</dcterms:modified>
</cp:coreProperties>
</file>