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6"/>
  </p:notesMasterIdLst>
  <p:handoutMasterIdLst>
    <p:handoutMasterId r:id="rId37"/>
  </p:handoutMasterIdLst>
  <p:sldIdLst>
    <p:sldId id="421" r:id="rId3"/>
    <p:sldId id="318" r:id="rId4"/>
    <p:sldId id="325" r:id="rId5"/>
    <p:sldId id="476" r:id="rId6"/>
    <p:sldId id="478" r:id="rId7"/>
    <p:sldId id="477" r:id="rId8"/>
    <p:sldId id="391" r:id="rId9"/>
    <p:sldId id="480" r:id="rId10"/>
    <p:sldId id="389" r:id="rId11"/>
    <p:sldId id="479" r:id="rId12"/>
    <p:sldId id="408" r:id="rId13"/>
    <p:sldId id="482" r:id="rId14"/>
    <p:sldId id="483" r:id="rId15"/>
    <p:sldId id="485" r:id="rId16"/>
    <p:sldId id="490" r:id="rId17"/>
    <p:sldId id="486" r:id="rId18"/>
    <p:sldId id="487" r:id="rId19"/>
    <p:sldId id="488" r:id="rId20"/>
    <p:sldId id="489" r:id="rId21"/>
    <p:sldId id="491" r:id="rId22"/>
    <p:sldId id="492" r:id="rId23"/>
    <p:sldId id="493" r:id="rId24"/>
    <p:sldId id="503" r:id="rId25"/>
    <p:sldId id="504" r:id="rId26"/>
    <p:sldId id="494" r:id="rId27"/>
    <p:sldId id="496" r:id="rId28"/>
    <p:sldId id="505" r:id="rId29"/>
    <p:sldId id="497" r:id="rId30"/>
    <p:sldId id="498" r:id="rId31"/>
    <p:sldId id="499" r:id="rId32"/>
    <p:sldId id="500" r:id="rId33"/>
    <p:sldId id="501" r:id="rId34"/>
    <p:sldId id="447" r:id="rId3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FF99"/>
    <a:srgbClr val="FF3300"/>
    <a:srgbClr val="00CCFF"/>
    <a:srgbClr val="0066FF"/>
    <a:srgbClr val="0000FF"/>
    <a:srgbClr val="969696"/>
    <a:srgbClr val="00FFFF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306" autoAdjust="0"/>
  </p:normalViewPr>
  <p:slideViewPr>
    <p:cSldViewPr snapToGrid="0" snapToObjects="1"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3.12.2021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434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600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39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59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45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37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785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60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93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7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 smtClean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09200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006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87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noProof="0" dirty="0" smtClean="0"/>
              <a:t>Klepnutím lze upravit styl předlohy nadpisů.</a:t>
            </a:r>
            <a:endParaRPr lang="en-US" noProof="0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19075" y="1247775"/>
            <a:ext cx="8686800" cy="526256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/>
            </a:lvl1pPr>
            <a:lvl2pPr marL="742950" indent="-285750">
              <a:buClr>
                <a:schemeClr val="tx2"/>
              </a:buClr>
              <a:buFont typeface="Wingdings" pitchFamily="2" charset="2"/>
              <a:buChar char="§"/>
              <a:defRPr sz="2000"/>
            </a:lvl2pPr>
            <a:lvl3pPr marL="1143000" indent="-228600">
              <a:buClr>
                <a:schemeClr val="bg2"/>
              </a:buClr>
              <a:buFont typeface="Wingdings" pitchFamily="2" charset="2"/>
              <a:buChar char="§"/>
              <a:defRPr sz="1800"/>
            </a:lvl3pPr>
            <a:lvl4pPr>
              <a:defRPr sz="1600"/>
            </a:lvl4pPr>
            <a:lvl5pPr marL="2057400" indent="-228600">
              <a:buFont typeface="Arial" pitchFamily="34" charset="0"/>
              <a:buChar char="-"/>
              <a:defRPr sz="14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1FBC6-613F-4BB9-A596-5FA19D65414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EEECE1"/>
                </a:solidFill>
              </a:rPr>
              <a:t>www.</a:t>
            </a:r>
            <a:r>
              <a:rPr lang="cs-CZ" dirty="0" err="1" smtClean="0">
                <a:solidFill>
                  <a:srgbClr val="EEECE1"/>
                </a:solidFill>
              </a:rPr>
              <a:t>hgf</a:t>
            </a:r>
            <a:r>
              <a:rPr lang="cs-CZ" dirty="0" smtClean="0">
                <a:solidFill>
                  <a:srgbClr val="EEECE1"/>
                </a:solidFill>
              </a:rPr>
              <a:t>.</a:t>
            </a:r>
            <a:r>
              <a:rPr lang="en-US" dirty="0" smtClean="0">
                <a:solidFill>
                  <a:srgbClr val="EEECE1"/>
                </a:solidFill>
              </a:rPr>
              <a:t>vsb.cz</a:t>
            </a:r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91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940687"/>
            <a:ext cx="6718685" cy="2095337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6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MARKETING</a:t>
            </a: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/>
            </a:r>
            <a:b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                                           </a:t>
            </a:r>
            <a:br>
              <a:rPr lang="cs-CZ" sz="20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YMAR/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III.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blok</a:t>
            </a:r>
            <a:b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</a:b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Řízení distribuce</a:t>
            </a:r>
            <a:endParaRPr lang="en-US" sz="18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09145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 smtClean="0">
              <a:solidFill>
                <a:prstClr val="black"/>
              </a:solidFill>
              <a:cs typeface="Arial"/>
            </a:endParaRPr>
          </a:p>
          <a:p>
            <a:pPr algn="l"/>
            <a:endParaRPr lang="cs-CZ" sz="1800" b="1" dirty="0">
              <a:solidFill>
                <a:prstClr val="black"/>
              </a:solidFill>
              <a:cs typeface="Arial"/>
            </a:endParaRPr>
          </a:p>
          <a:p>
            <a:pPr algn="l"/>
            <a:endParaRPr lang="cs-CZ" sz="1900" b="1" dirty="0" smtClean="0">
              <a:solidFill>
                <a:prstClr val="black"/>
              </a:solidFill>
              <a:cs typeface="Arial"/>
            </a:endParaRPr>
          </a:p>
          <a:p>
            <a:pPr algn="l"/>
            <a:r>
              <a:rPr lang="cs-CZ" sz="1900" dirty="0" smtClean="0">
                <a:solidFill>
                  <a:prstClr val="black"/>
                </a:solidFill>
                <a:cs typeface="Arial"/>
              </a:rPr>
              <a:t>PhDr. Ing. Mgr. Renáta Pavlíčková, MBA</a:t>
            </a:r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2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5509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Tradiční způsob distribuce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899592" y="3141663"/>
            <a:ext cx="1441450" cy="1223962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výrobce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844279" y="3141663"/>
            <a:ext cx="1439863" cy="1223962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velkoobchod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717529" y="3141663"/>
            <a:ext cx="1511300" cy="1223962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maloobchod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6660629" y="3141663"/>
            <a:ext cx="1512888" cy="1223962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spotřebitel</a:t>
            </a:r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2341042" y="37163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4284142" y="371633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228829" y="3716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45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Rozhodování o distribuci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distribuční strategie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distribuční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distribuční kanály (DK)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organizace prodeje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výběr, motivování a kontrola prodejních článků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organizace vnější a vnitřní služby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logistika</a:t>
            </a:r>
            <a:endParaRPr lang="cs-CZ" sz="1800" dirty="0">
              <a:cs typeface="Arial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73123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573206"/>
          </a:xfrm>
        </p:spPr>
        <p:txBody>
          <a:bodyPr>
            <a:noAutofit/>
          </a:bodyPr>
          <a:lstStyle/>
          <a:p>
            <a:r>
              <a:rPr lang="cs-CZ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distribučních cest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distribuční cesty zajišťují přesun zboží </a:t>
            </a:r>
            <a:r>
              <a:rPr lang="cs-CZ" dirty="0" smtClean="0"/>
              <a:t>a </a:t>
            </a:r>
            <a:r>
              <a:rPr lang="cs-CZ" dirty="0"/>
              <a:t>služeb k zákazníkům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překonávají tak hlavní časové, místní </a:t>
            </a:r>
            <a:r>
              <a:rPr lang="cs-CZ" dirty="0" smtClean="0"/>
              <a:t>a </a:t>
            </a:r>
            <a:r>
              <a:rPr lang="cs-CZ" dirty="0"/>
              <a:t>vlastnické rozdíly, které oddělují zboží </a:t>
            </a:r>
            <a:r>
              <a:rPr lang="cs-CZ" dirty="0" smtClean="0"/>
              <a:t>a </a:t>
            </a:r>
            <a:r>
              <a:rPr lang="cs-CZ" dirty="0"/>
              <a:t>služby od těch kteří je požadují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56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23331"/>
            <a:ext cx="8229600" cy="585124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distribučních cest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 smtClean="0"/>
              <a:t>1</a:t>
            </a:r>
            <a:r>
              <a:rPr lang="cs-CZ" sz="1800" b="1" dirty="0"/>
              <a:t>) informace</a:t>
            </a:r>
            <a:r>
              <a:rPr lang="cs-CZ" sz="1800" dirty="0"/>
              <a:t> (výzkum trhu a další </a:t>
            </a:r>
            <a:r>
              <a:rPr lang="cs-CZ" sz="1800" dirty="0" smtClean="0"/>
              <a:t>poznatky o </a:t>
            </a:r>
            <a:r>
              <a:rPr lang="cs-CZ" sz="1800" dirty="0"/>
              <a:t>účastnících a faktorech marketingového prostředí)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2) podpora prodeje</a:t>
            </a:r>
            <a:r>
              <a:rPr lang="cs-CZ" sz="1800" dirty="0"/>
              <a:t> (tvorba a šíření informací </a:t>
            </a:r>
            <a:r>
              <a:rPr lang="cs-CZ" sz="1800" dirty="0" smtClean="0"/>
              <a:t>o </a:t>
            </a:r>
            <a:r>
              <a:rPr lang="cs-CZ" sz="1800" dirty="0"/>
              <a:t>nabídkách, které mají přilákat zákazníky)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3) kontakt</a:t>
            </a:r>
            <a:r>
              <a:rPr lang="cs-CZ" sz="1800" dirty="0"/>
              <a:t> (nalézání potenciálních zákazníků </a:t>
            </a:r>
            <a:r>
              <a:rPr lang="cs-CZ" sz="1800" dirty="0" smtClean="0"/>
              <a:t>a </a:t>
            </a:r>
            <a:r>
              <a:rPr lang="cs-CZ" sz="1800" dirty="0"/>
              <a:t>komunikace s nimi</a:t>
            </a:r>
            <a:r>
              <a:rPr lang="cs-CZ" sz="1800" dirty="0" smtClean="0"/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1" dirty="0"/>
              <a:t>4) nabídka</a:t>
            </a:r>
            <a:r>
              <a:rPr lang="cs-CZ" sz="1800" dirty="0"/>
              <a:t> (přizpůsobení nabídky podle potřeb zákazníků</a:t>
            </a:r>
            <a:r>
              <a:rPr lang="cs-CZ" sz="1800" dirty="0" smtClean="0"/>
              <a:t>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5) jednání</a:t>
            </a:r>
            <a:r>
              <a:rPr lang="cs-CZ" sz="1800" dirty="0"/>
              <a:t> (dosažení dohody o ceně a dalších podmínkách nabídky, tak, aby koupě mohla být dokončena)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6) fyzická distribuce</a:t>
            </a:r>
            <a:r>
              <a:rPr lang="cs-CZ" sz="1800" dirty="0"/>
              <a:t> (doprava a skladování zboží)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7) financování</a:t>
            </a:r>
            <a:r>
              <a:rPr lang="cs-CZ" sz="1800" dirty="0"/>
              <a:t> (získávání a používání zdrojů, které pokrývají náklady distribuce)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1800" b="1" dirty="0"/>
              <a:t>8) převzetí rizika</a:t>
            </a:r>
            <a:r>
              <a:rPr lang="cs-CZ" sz="1800" dirty="0"/>
              <a:t> (převzetí rizika spojeného s fungováním distribučního článku)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63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Distribuční strategie (I.)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strategie tahu (</a:t>
            </a:r>
            <a:r>
              <a:rPr lang="cs-CZ" sz="1800" b="1" dirty="0" err="1" smtClean="0">
                <a:cs typeface="Arial"/>
              </a:rPr>
              <a:t>pull</a:t>
            </a:r>
            <a:r>
              <a:rPr lang="cs-CZ" sz="1800" b="1" dirty="0" smtClean="0">
                <a:cs typeface="Arial"/>
              </a:rPr>
              <a:t> strategie)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distribuce je vyvolána působením komunikačních aktivit na zákazníka a ten </a:t>
            </a:r>
            <a:br>
              <a:rPr lang="cs-CZ" sz="1800" dirty="0" smtClean="0">
                <a:cs typeface="Arial"/>
              </a:rPr>
            </a:br>
            <a:r>
              <a:rPr lang="cs-CZ" sz="1800" dirty="0" smtClean="0">
                <a:cs typeface="Arial"/>
              </a:rPr>
              <a:t>na základě informací o existenci zboží žádá o konkrétní nabídku u jednotlivých obchodníků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strategie tlaku (</a:t>
            </a:r>
            <a:r>
              <a:rPr lang="cs-CZ" sz="1800" b="1" dirty="0" err="1" smtClean="0">
                <a:cs typeface="Arial"/>
              </a:rPr>
              <a:t>push</a:t>
            </a:r>
            <a:r>
              <a:rPr lang="cs-CZ" sz="1800" b="1" dirty="0" smtClean="0">
                <a:cs typeface="Arial"/>
              </a:rPr>
              <a:t> strategie)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předpokládá aktivní účast samotných distribučních článků na distribuci </a:t>
            </a:r>
            <a:br>
              <a:rPr lang="cs-CZ" sz="1800" dirty="0" smtClean="0">
                <a:cs typeface="Arial"/>
              </a:rPr>
            </a:br>
            <a:r>
              <a:rPr lang="cs-CZ" sz="1800" dirty="0" smtClean="0">
                <a:cs typeface="Arial"/>
              </a:rPr>
              <a:t>a komunikaci v oblasti daného zboží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 podnikové praxi bývají tyto strategie využívány současně, přičemž jedna z nich má dominantní roli</a:t>
            </a:r>
            <a:endParaRPr lang="cs-CZ" sz="1800" dirty="0">
              <a:cs typeface="Arial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8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3904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Distribuční strategie (II.)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strategie přizpůsobení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výrobce volí cesty, které jsou v daném oboru a teritoriu obvyklé nebo osvědčené</a:t>
            </a:r>
          </a:p>
          <a:p>
            <a:pPr marL="457200" lvl="1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konfliktní strategie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výrobce usiluje o vedení v distribučním kanálu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strategie kooperace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realizace rozdílných představ cílů výrobce a obchodu s jednotícím využitím systémů pro oba partnery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strategie úhybná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výrobce hledá jiné distribuční články, aby nemusel respektovat podmínky velkých obchodníků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7774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Distribuční strategie (III.)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intenzivní strategie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prodej prostřednictvím husté sítě prodejen zcela pokrývající určitý trh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b="1" dirty="0" smtClean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selektivní strategie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výběr distributorů, kteří podporují prodej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 smtClean="0">
                <a:cs typeface="Arial"/>
              </a:rPr>
              <a:t>exkluzivní strategie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velmi omezený počet prodejců</a:t>
            </a:r>
            <a:endParaRPr lang="cs-CZ" sz="18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5233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444"/>
            <a:ext cx="8229600" cy="776193"/>
          </a:xfrm>
        </p:spPr>
        <p:txBody>
          <a:bodyPr>
            <a:normAutofit/>
          </a:bodyPr>
          <a:lstStyle/>
          <a:p>
            <a:r>
              <a:rPr lang="cs-CZ" sz="32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Intenzivní distribuce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distribuce výrobků prostřednictvím co největšího počtu obchodů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volí ji především výrobci zboží každodenní spotřeby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o umístění výrobků do maximálně možného počtu obchodů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výrobky musí být k dispozici </a:t>
            </a:r>
            <a:r>
              <a:rPr lang="cs-CZ" sz="2000" dirty="0" smtClean="0"/>
              <a:t>kdekoliv a </a:t>
            </a:r>
            <a:r>
              <a:rPr lang="cs-CZ" sz="2000" dirty="0"/>
              <a:t>kdykoliv (Coca-Cola)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13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Výběrová (selektivní) distribuce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použití více nebo jednoho (ale méně než všech) prostředníků, kteří jsou schopni nabízet výrobky dané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televizory, nábytek, drobné spotřebiče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prodej výrobků prostřednictvím dealerských sítí a vybraných velkých maloobchodů (Whirlpool</a:t>
            </a:r>
            <a:r>
              <a:rPr lang="cs-CZ" sz="20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dobré pracovní vztahy s vybranými prostředníky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vyšší prodejní úsilí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dobré pokrytí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vyšší kontrola a nižší náklady než u intenzivní distribuce</a:t>
            </a:r>
          </a:p>
          <a:p>
            <a:pPr algn="just"/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90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35250"/>
          </a:xfrm>
        </p:spPr>
        <p:txBody>
          <a:bodyPr>
            <a:normAutofit/>
          </a:bodyPr>
          <a:lstStyle/>
          <a:p>
            <a:r>
              <a:rPr lang="cs-CZ" sz="32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Výhradní distribuce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poskytnutí výhradního práva (exkluzivity) na distribuci výrobku v daném teritoriu omezenému počtu prostředníků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nové automobily, prestižní značky oděvů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intenzivnější prodejní úsilí distributora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podpora prodeje, další služby, image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6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17561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 (bloková výuka)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60561"/>
            <a:ext cx="3937379" cy="4365602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 smtClean="0"/>
              <a:t>I. BLOK (téma 1.-3.)</a:t>
            </a:r>
          </a:p>
          <a:p>
            <a:pPr marL="0" indent="0">
              <a:buNone/>
            </a:pPr>
            <a:r>
              <a:rPr lang="pl-PL" sz="1800" dirty="0" smtClean="0"/>
              <a:t>1</a:t>
            </a:r>
            <a:r>
              <a:rPr lang="pl-PL" sz="1800" dirty="0"/>
              <a:t>. Úvod do marketingu (význam a vývoj</a:t>
            </a:r>
            <a:r>
              <a:rPr lang="pl-PL" sz="1800" dirty="0" smtClean="0"/>
              <a:t>)</a:t>
            </a:r>
            <a:endParaRPr lang="pl-PL" sz="1800" dirty="0"/>
          </a:p>
          <a:p>
            <a:pPr marL="0" indent="0">
              <a:buNone/>
            </a:pPr>
            <a:r>
              <a:rPr lang="cs-CZ" sz="1800" dirty="0"/>
              <a:t>2. Globální marketing 21. století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(aktuální trendy)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3. Online </a:t>
            </a:r>
            <a:r>
              <a:rPr lang="cs-CZ" sz="1800" dirty="0" smtClean="0"/>
              <a:t>marketing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 smtClean="0"/>
              <a:t>II. BLOK (téma 4.-6.)</a:t>
            </a:r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4. Trh a marketingové </a:t>
            </a:r>
            <a:r>
              <a:rPr lang="cs-CZ" sz="1800" dirty="0" smtClean="0"/>
              <a:t>prostředí</a:t>
            </a:r>
            <a:endParaRPr lang="cs-CZ" sz="1800" dirty="0"/>
          </a:p>
          <a:p>
            <a:pPr marL="0" indent="0">
              <a:buNone/>
            </a:pPr>
            <a:r>
              <a:rPr lang="pt-BR" sz="1800" dirty="0"/>
              <a:t>5. Marketingový informační systém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</a:t>
            </a:r>
            <a:r>
              <a:rPr lang="pt-BR" sz="1800" dirty="0" smtClean="0"/>
              <a:t>a </a:t>
            </a:r>
            <a:r>
              <a:rPr lang="cs-CZ" sz="1800" dirty="0" smtClean="0"/>
              <a:t>C</a:t>
            </a:r>
            <a:r>
              <a:rPr lang="pt-BR" sz="1800" dirty="0" smtClean="0"/>
              <a:t>RM</a:t>
            </a:r>
            <a:endParaRPr lang="pt-BR" sz="1800" dirty="0"/>
          </a:p>
          <a:p>
            <a:pPr marL="0" indent="0">
              <a:buNone/>
            </a:pPr>
            <a:r>
              <a:rPr lang="cs-CZ" sz="1800" dirty="0"/>
              <a:t>6. Marketingový </a:t>
            </a:r>
            <a:r>
              <a:rPr lang="cs-CZ" sz="1800" dirty="0" smtClean="0"/>
              <a:t>výzkum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60561"/>
            <a:ext cx="3936242" cy="4365602"/>
          </a:xfrm>
          <a:ln w="31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1800" b="1" dirty="0" smtClean="0"/>
              <a:t>III. </a:t>
            </a:r>
            <a:r>
              <a:rPr lang="cs-CZ" sz="1800" b="1" dirty="0"/>
              <a:t>BLOK (téma </a:t>
            </a:r>
            <a:r>
              <a:rPr lang="cs-CZ" sz="1800" b="1" dirty="0" smtClean="0"/>
              <a:t>7.-9.)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7</a:t>
            </a:r>
            <a:r>
              <a:rPr lang="cs-CZ" sz="1800" dirty="0">
                <a:solidFill>
                  <a:prstClr val="black"/>
                </a:solidFill>
              </a:rPr>
              <a:t>. Marketingový mix + řízení </a:t>
            </a:r>
            <a:r>
              <a:rPr lang="cs-CZ" sz="1800" dirty="0" smtClean="0">
                <a:solidFill>
                  <a:prstClr val="black"/>
                </a:solidFill>
              </a:rPr>
              <a:t>produktu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8. Řízení </a:t>
            </a:r>
            <a:r>
              <a:rPr lang="cs-CZ" sz="1800" dirty="0" smtClean="0">
                <a:solidFill>
                  <a:prstClr val="black"/>
                </a:solidFill>
              </a:rPr>
              <a:t>ceny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9. Řízení </a:t>
            </a:r>
            <a:r>
              <a:rPr lang="cs-CZ" sz="1800" dirty="0" smtClean="0">
                <a:solidFill>
                  <a:prstClr val="black"/>
                </a:solidFill>
              </a:rPr>
              <a:t>distribuce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800" b="1" dirty="0" smtClean="0"/>
              <a:t>IV. </a:t>
            </a:r>
            <a:r>
              <a:rPr lang="cs-CZ" sz="1800" b="1" dirty="0"/>
              <a:t>BLOK (téma </a:t>
            </a:r>
            <a:r>
              <a:rPr lang="cs-CZ" sz="1800" b="1" dirty="0" smtClean="0"/>
              <a:t>10.-12.)</a:t>
            </a:r>
            <a:endParaRPr lang="cs-CZ" sz="1800" b="1" dirty="0"/>
          </a:p>
          <a:p>
            <a:pPr marL="0" lvl="0" indent="0">
              <a:buNone/>
            </a:pPr>
            <a:r>
              <a:rPr lang="cs-CZ" sz="1800" dirty="0" smtClean="0">
                <a:solidFill>
                  <a:prstClr val="black"/>
                </a:solidFill>
              </a:rPr>
              <a:t>10</a:t>
            </a:r>
            <a:r>
              <a:rPr lang="cs-CZ" sz="1800" dirty="0">
                <a:solidFill>
                  <a:prstClr val="black"/>
                </a:solidFill>
              </a:rPr>
              <a:t>. Řízení integrované marketingové 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</a:rPr>
              <a:t>      komunikace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11. Marketing </a:t>
            </a:r>
            <a:r>
              <a:rPr lang="cs-CZ" sz="1800" dirty="0" smtClean="0">
                <a:solidFill>
                  <a:prstClr val="black"/>
                </a:solidFill>
              </a:rPr>
              <a:t>služeb</a:t>
            </a:r>
            <a:endParaRPr lang="cs-CZ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800" dirty="0">
                <a:solidFill>
                  <a:prstClr val="black"/>
                </a:solidFill>
              </a:rPr>
              <a:t>12. Etické aspekty </a:t>
            </a:r>
            <a:r>
              <a:rPr lang="cs-CZ" sz="1800" dirty="0" smtClean="0">
                <a:solidFill>
                  <a:prstClr val="black"/>
                </a:solidFill>
              </a:rPr>
              <a:t>marketingu</a:t>
            </a:r>
            <a:endParaRPr lang="cs-CZ" dirty="0"/>
          </a:p>
        </p:txBody>
      </p:sp>
      <p:cxnSp>
        <p:nvCxnSpPr>
          <p:cNvPr id="6" name="Přímá spojnice 5"/>
          <p:cNvCxnSpPr>
            <a:stCxn id="3" idx="1"/>
            <a:endCxn id="3" idx="3"/>
          </p:cNvCxnSpPr>
          <p:nvPr/>
        </p:nvCxnSpPr>
        <p:spPr>
          <a:xfrm>
            <a:off x="457200" y="3943362"/>
            <a:ext cx="393737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4" idx="1"/>
            <a:endCxn id="4" idx="3"/>
          </p:cNvCxnSpPr>
          <p:nvPr/>
        </p:nvCxnSpPr>
        <p:spPr>
          <a:xfrm>
            <a:off x="4648200" y="3943362"/>
            <a:ext cx="393624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5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výběr DK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charakteristika zákazníka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charakteristika trhu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charakteristika výrobku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charakteristika samotného distribučního kanálu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charakteristika konkurence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zdroje firmy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požadavky a možnosti kontroly podmínek prodeje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592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projektování struktury DK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analýza přání zákazníků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konkretizace cílů distribuce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tvorba alternativ DK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vyhodnocení DK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výběr nejlepší varianty DK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realizace DK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 smtClean="0">
                <a:cs typeface="Arial"/>
              </a:rPr>
              <a:t>kontrola funkčnosti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300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Účastníci DK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výrobci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těžební průmysl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prvovýrobci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zpracovatelé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distributoři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velkoobchod (VO)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maloobchod (MO)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agenti</a:t>
            </a: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podpůrné organizace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reklamní agentury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pojišťovny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banky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8192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distribučního kanálu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obchodní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umožňuje směnu zboží mezi výrobcem a zákazníkem, která by jinak nebyla možná nebo byla komplikovaná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podpůrná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může vytvářet finanční zdroje umožňující nákup zboží ze strany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logistická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naplnění typických logistických činností v rámci distribučních kanálů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18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2884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Doprava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kamionová doprava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železniční doprava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lodní doprava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potrubní doprava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letecká doprava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kombinovaná doprava (umožňuje rozsáhlá kontejnerizace)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0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distributoři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velkoobchod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podnik, který nakupuje ve velkém, a ve velkém také prodává výrobním podnikům, VO a MO, pohostinským zařízením a drobným výrobcům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maloobchod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podnik zahrnující nákup zboží od VO nebo od výrobce a jeho prodej</a:t>
            </a:r>
            <a:endParaRPr lang="cs-CZ" sz="1800" dirty="0">
              <a:cs typeface="Arial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8164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horizontální distribuční systémy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dvě nebo více firem na stejné úrovni se spojí s cílem využít novou marketingovou příležitost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integrované distribuční systémy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synergické efekty vznikají přidáváním dalších distribučních kanálů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jak pro výrobce, tak pro prodejce platí, že vzájemně respektují strategie a taktiky kooperujících účastníků distribučního systému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9914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Organizace prodeje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konvenční distribuční systémy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výrobci, VO maloobchodníci fungují nezávisle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vertikální distribuční systémy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výrobci, VO a maloobchodníci fungují jako ucelený systém, jeden člen systému vlastní ostatní, má s nimi uzavřené smlouvy nebo nad nimi má moc a je schopen si vynutit jejich spolupráci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korporátní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administrovaný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smluvní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11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Fyzická distribuce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plánování, implementace a kontrola fyzického toku materiálů a konečných produktů od místa vzniku k místu užití tak, aby potřeby zákazníka byly se ziskem naplněny</a:t>
            </a:r>
            <a:endParaRPr lang="cs-CZ" sz="1800" dirty="0">
              <a:cs typeface="Arial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č</a:t>
            </a:r>
            <a:r>
              <a:rPr lang="cs-CZ" sz="1800" b="1" dirty="0" smtClean="0">
                <a:cs typeface="Arial"/>
              </a:rPr>
              <a:t>innosti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získávání a zpracování objednávek zákazníka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vyskladnění výrobků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manipulace s finálním výrobkem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doprava finálního výrobku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zabezpečení náhradních dílů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78449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</a:t>
            </a:r>
            <a:r>
              <a:rPr lang="cs-C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prodej prostřednictvím online kanálů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čistě online společnosti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hybridní společnosti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B2B e-</a:t>
            </a:r>
            <a:r>
              <a:rPr lang="cs-CZ" sz="1800" dirty="0" err="1" smtClean="0">
                <a:cs typeface="Arial"/>
              </a:rPr>
              <a:t>Commerce</a:t>
            </a: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662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6036"/>
            <a:ext cx="8229600" cy="721602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3200" b="1" dirty="0" smtClean="0"/>
              <a:t>9. ŘÍZENÍ DISTRIBUCE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33266"/>
            <a:ext cx="3923731" cy="4392897"/>
          </a:xfrm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Pojem distribuce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Marketingové toky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Funkce distribuce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Cíle distribuce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Formy distribuce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Rozhodování o distribuci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Distribuční strategie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Distribuční politiky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Distribuční kanál (DK)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Funkce DK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 smtClean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33266"/>
            <a:ext cx="3908946" cy="439289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>
                <a:cs typeface="Arial"/>
              </a:rPr>
              <a:t>Faktory ovlivňující </a:t>
            </a:r>
            <a:r>
              <a:rPr lang="cs-CZ" sz="1800" dirty="0" smtClean="0">
                <a:cs typeface="Arial"/>
              </a:rPr>
              <a:t>DK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>
                <a:cs typeface="Arial"/>
              </a:rPr>
              <a:t>Postup </a:t>
            </a:r>
            <a:r>
              <a:rPr lang="cs-CZ" sz="1800" dirty="0">
                <a:cs typeface="Arial"/>
              </a:rPr>
              <a:t>projektování struktury </a:t>
            </a:r>
            <a:r>
              <a:rPr lang="cs-CZ" sz="1800" dirty="0" smtClean="0">
                <a:cs typeface="Arial"/>
              </a:rPr>
              <a:t>DK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Motivace a hodnocení DK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Účastníci DK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Hlavní distributoři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Organizace prodeje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>
                <a:cs typeface="Arial"/>
              </a:rPr>
              <a:t>e-</a:t>
            </a:r>
            <a:r>
              <a:rPr lang="cs-CZ" sz="1800" dirty="0" err="1">
                <a:cs typeface="Arial"/>
              </a:rPr>
              <a:t>Commerce</a:t>
            </a:r>
            <a:endParaRPr lang="cs-CZ" sz="18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Fyzická distribuce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0" smtClean="0"/>
              <a:t>Distribuční analýzy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91534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Distribuční analýzy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vhodné intenzity distribuce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distribuční cesty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účastníků distribuce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analýzy míst prodeje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100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a hodnocení DK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motivace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pozitivní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negativní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b="1" dirty="0" smtClean="0"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hodnocení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kvantitativní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kvalitativní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16675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7923" y="791570"/>
            <a:ext cx="7740650" cy="586854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Motivování členů distribuční</a:t>
            </a:r>
            <a:r>
              <a:rPr lang="cs-CZ" sz="3200" dirty="0">
                <a:latin typeface="+mn-lt"/>
              </a:rPr>
              <a:t> </a:t>
            </a:r>
            <a:r>
              <a:rPr lang="cs-CZ" sz="3200" b="1" dirty="0">
                <a:latin typeface="+mn-lt"/>
              </a:rPr>
              <a:t>cesty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prostřednící i zprostředkovatelé musí být neustále motivováni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školení, dohled, pochvala, analýza výkonu, předností a nedostatků každého člena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pozitivní motivace</a:t>
            </a:r>
            <a:r>
              <a:rPr lang="cs-CZ" sz="2000" dirty="0"/>
              <a:t>: vyšší marže, speciální obchodní příležitosti, prémie, náhrady, prodejní </a:t>
            </a:r>
            <a:r>
              <a:rPr lang="cs-CZ" sz="2000" dirty="0" smtClean="0"/>
              <a:t>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negativní motivace</a:t>
            </a:r>
            <a:r>
              <a:rPr lang="cs-CZ" sz="2000" dirty="0"/>
              <a:t> (zde může být účinná): hrozba snížení marže, zpomalení dodávek, úplné ukončení spolupráce</a:t>
            </a:r>
          </a:p>
          <a:p>
            <a:pPr algn="just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73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6608"/>
            <a:ext cx="8229600" cy="781030"/>
          </a:xfrm>
        </p:spPr>
        <p:txBody>
          <a:bodyPr>
            <a:normAutofit/>
          </a:bodyPr>
          <a:lstStyle/>
          <a:p>
            <a:r>
              <a:rPr lang="cs-CZ" sz="8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3200" b="1" i="1" dirty="0" smtClean="0"/>
              <a:t>Děkuji za pozornost </a:t>
            </a:r>
          </a:p>
          <a:p>
            <a:pPr marL="0" indent="0">
              <a:buNone/>
            </a:pPr>
            <a:r>
              <a:rPr lang="cs-CZ" sz="3200" b="1" i="1" dirty="0" smtClean="0"/>
              <a:t>a těším se na příště. </a:t>
            </a:r>
            <a:endParaRPr lang="cs-CZ" sz="3200" b="1" i="1" dirty="0"/>
          </a:p>
        </p:txBody>
      </p:sp>
      <p:pic>
        <p:nvPicPr>
          <p:cNvPr id="1027" name="Picture 3" descr="C:\Users\Renáta\Desktop\MVŠO (ZS 2021-2022)\Různé\Šmoula s per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322" y="1130365"/>
            <a:ext cx="1796251" cy="241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57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proces, kterým se zboží nebo služba dostává ke správnému zákazníkovi, na správné místo, ve správném množství, stavu a  čase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jako součást marketingového mixu znamená umístění zboží na trhu nebo trzích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představuje celý komplex činností zaměřených na výběr kanálu prodejen, </a:t>
            </a:r>
            <a:br>
              <a:rPr lang="cs-CZ" sz="1800" dirty="0" smtClean="0">
                <a:cs typeface="Arial"/>
              </a:rPr>
            </a:br>
            <a:r>
              <a:rPr lang="cs-CZ" sz="1800" dirty="0" smtClean="0">
                <a:cs typeface="Arial"/>
              </a:rPr>
              <a:t>a všechny procesy spjaté s pohybem výrobků od výrobce ke konečnému spotřebiteli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/>
              <a:t>zahrnuje </a:t>
            </a:r>
            <a:r>
              <a:rPr lang="cs-CZ" sz="1800" dirty="0"/>
              <a:t>soubor postupů a operací, jejichž prostřednictvím se výrobek dostává postupně z místa svého vzniku do místa svého určení, kde bude spotřebován nebo užit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5875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distribuce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najít nejefektivnější prodejní cestu pro vlastní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dostupnost produktu ve správném typu obchodní jednotky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posílit prodej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dosáhnout dané úrovně služeb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minimalizovat náklady na systém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zabezpečit rychlou a přesnou informační zpětnou vazbu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7026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toky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fyzický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vlastnictví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platby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informace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komunikace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541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distribuce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nákup a prodej zboží a převzetí rizik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skladování, třídění, balení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jednání o podmínkách dodávky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doprava ve správný čas na správné místo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sběr informací o zákaznících a konkurentech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884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8"/>
            <a:ext cx="8229600" cy="651681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(úrovně) distribučních 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/>
              <a:t>úroveň distribučních cest je </a:t>
            </a:r>
            <a:r>
              <a:rPr lang="cs-CZ" sz="1800" dirty="0"/>
              <a:t>počet prostředníků, kteří vyvíjejí aktivity s cílem dopravit výrobky co nejdříve kupujícímu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/>
              <a:t>distribuční </a:t>
            </a:r>
            <a:r>
              <a:rPr lang="cs-CZ" sz="1800" dirty="0"/>
              <a:t>cesty lze popsat podle počtu úrovní, které obsahují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/>
              <a:t>každý prostředník, který provádí určité funkce v rámci distribuce, představuje určitou úroveň distribuční cesty (součástí je také výrobce a konečný spotřebitel)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9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distribuce</a:t>
            </a:r>
            <a:endParaRPr lang="cs-CZ" sz="32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přímá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mezi výrobcem a spotřebitelem není žádný distribuční mezičlánek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B2B – suroviny, materiály, výrobky ve velkých množstvích, výrobky velkým odběratelům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B2C – služby, zboží na zakázku, výrobky rychle podléhající zkáze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 smtClean="0">
                <a:cs typeface="Arial"/>
              </a:rPr>
              <a:t>nepřímá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mezi výrobcem a spotřebitelem je jeden nebo více distribučních mezičlánků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B2B – menší a velmi malá množství, velký počet rozptýlených odběratelů, nenákladné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 smtClean="0">
                <a:cs typeface="Arial"/>
              </a:rPr>
              <a:t>B2C – běžně dostupné zboží</a:t>
            </a: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884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5996</TotalTime>
  <Words>1287</Words>
  <Application>Microsoft Office PowerPoint</Application>
  <PresentationFormat>Předvádění na obrazovce (4:3)</PresentationFormat>
  <Paragraphs>322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Office Theme</vt:lpstr>
      <vt:lpstr>1_Office Theme</vt:lpstr>
      <vt:lpstr>MARKETING                                             YMAR/III. blok Řízení distribuce</vt:lpstr>
      <vt:lpstr>Obsah předmětu (bloková výuka)</vt:lpstr>
      <vt:lpstr>9. ŘÍZENÍ DISTRIBUCE</vt:lpstr>
      <vt:lpstr>Distribuce</vt:lpstr>
      <vt:lpstr>Cíle distribuce</vt:lpstr>
      <vt:lpstr>Marketingové toky</vt:lpstr>
      <vt:lpstr>Formy distribuce</vt:lpstr>
      <vt:lpstr>Formy (úrovně) distribučních cest</vt:lpstr>
      <vt:lpstr>Formy distribuce</vt:lpstr>
      <vt:lpstr>Tradiční způsob distribuce</vt:lpstr>
      <vt:lpstr>Rozhodování o distribuci</vt:lpstr>
      <vt:lpstr>Funkce distribučních cest</vt:lpstr>
      <vt:lpstr> Funkce distribučních cest</vt:lpstr>
      <vt:lpstr>Distribuční strategie (I.)</vt:lpstr>
      <vt:lpstr>Distribuční strategie (II.)</vt:lpstr>
      <vt:lpstr>Distribuční strategie (III.)</vt:lpstr>
      <vt:lpstr>1) Intenzivní distribuce</vt:lpstr>
      <vt:lpstr>2) Výběrová (selektivní) distribuce</vt:lpstr>
      <vt:lpstr>3) Výhradní distribuce</vt:lpstr>
      <vt:lpstr>Faktory ovlivňující výběr DK</vt:lpstr>
      <vt:lpstr>Postup projektování struktury DK</vt:lpstr>
      <vt:lpstr>Účastníci DK</vt:lpstr>
      <vt:lpstr>Formy distribučního kanálu</vt:lpstr>
      <vt:lpstr>Doprava</vt:lpstr>
      <vt:lpstr>Hlavní distributoři</vt:lpstr>
      <vt:lpstr>Organizace prodeje</vt:lpstr>
      <vt:lpstr>Organizace prodeje</vt:lpstr>
      <vt:lpstr>Fyzická distribuce</vt:lpstr>
      <vt:lpstr>E-Commerce</vt:lpstr>
      <vt:lpstr>Distribuční analýzy</vt:lpstr>
      <vt:lpstr>Motivace a hodnocení DK</vt:lpstr>
      <vt:lpstr>Motivování členů distribuční cesty</vt:lpstr>
      <vt:lpstr>.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334</cp:revision>
  <cp:lastPrinted>2020-02-14T14:01:50Z</cp:lastPrinted>
  <dcterms:created xsi:type="dcterms:W3CDTF">2012-07-19T22:32:54Z</dcterms:created>
  <dcterms:modified xsi:type="dcterms:W3CDTF">2021-12-03T08:45:05Z</dcterms:modified>
</cp:coreProperties>
</file>