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1"/>
  </p:notesMasterIdLst>
  <p:handoutMasterIdLst>
    <p:handoutMasterId r:id="rId52"/>
  </p:handoutMasterIdLst>
  <p:sldIdLst>
    <p:sldId id="421" r:id="rId3"/>
    <p:sldId id="318" r:id="rId4"/>
    <p:sldId id="315" r:id="rId5"/>
    <p:sldId id="449" r:id="rId6"/>
    <p:sldId id="357" r:id="rId7"/>
    <p:sldId id="376" r:id="rId8"/>
    <p:sldId id="377" r:id="rId9"/>
    <p:sldId id="378" r:id="rId10"/>
    <p:sldId id="354" r:id="rId11"/>
    <p:sldId id="353" r:id="rId12"/>
    <p:sldId id="379" r:id="rId13"/>
    <p:sldId id="352" r:id="rId14"/>
    <p:sldId id="380" r:id="rId15"/>
    <p:sldId id="351" r:id="rId16"/>
    <p:sldId id="350" r:id="rId17"/>
    <p:sldId id="349" r:id="rId18"/>
    <p:sldId id="385" r:id="rId19"/>
    <p:sldId id="384" r:id="rId20"/>
    <p:sldId id="383" r:id="rId21"/>
    <p:sldId id="382" r:id="rId22"/>
    <p:sldId id="381" r:id="rId23"/>
    <p:sldId id="388" r:id="rId24"/>
    <p:sldId id="387" r:id="rId25"/>
    <p:sldId id="386" r:id="rId26"/>
    <p:sldId id="450" r:id="rId27"/>
    <p:sldId id="451" r:id="rId28"/>
    <p:sldId id="452" r:id="rId29"/>
    <p:sldId id="453" r:id="rId30"/>
    <p:sldId id="454" r:id="rId31"/>
    <p:sldId id="455" r:id="rId32"/>
    <p:sldId id="456" r:id="rId33"/>
    <p:sldId id="457" r:id="rId34"/>
    <p:sldId id="458" r:id="rId35"/>
    <p:sldId id="459" r:id="rId36"/>
    <p:sldId id="460" r:id="rId37"/>
    <p:sldId id="461" r:id="rId38"/>
    <p:sldId id="462" r:id="rId39"/>
    <p:sldId id="463" r:id="rId40"/>
    <p:sldId id="464" r:id="rId41"/>
    <p:sldId id="465" r:id="rId42"/>
    <p:sldId id="466" r:id="rId43"/>
    <p:sldId id="467" r:id="rId44"/>
    <p:sldId id="468" r:id="rId45"/>
    <p:sldId id="469" r:id="rId46"/>
    <p:sldId id="471" r:id="rId47"/>
    <p:sldId id="472" r:id="rId48"/>
    <p:sldId id="473" r:id="rId49"/>
    <p:sldId id="447" r:id="rId5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CCFF"/>
    <a:srgbClr val="66FF33"/>
    <a:srgbClr val="FFFF99"/>
    <a:srgbClr val="FF3300"/>
    <a:srgbClr val="0066FF"/>
    <a:srgbClr val="0000FF"/>
    <a:srgbClr val="969696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306" autoAdjust="0"/>
  </p:normalViewPr>
  <p:slideViewPr>
    <p:cSldViewPr snapToGrid="0" snapToObjects="1"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66CC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66CC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</a:t>
          </a:r>
          <a:r>
            <a: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. stanovení </a:t>
          </a: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jedné, </a:t>
          </a:r>
          <a:r>
            <a: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stejné </a:t>
          </a:r>
          <a:br>
            <a: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</a:t>
          </a: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66CC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245AED66-DA5D-455A-BE1E-8B1A72191574}" type="presOf" srcId="{F170F986-4F6E-4700-9847-D61138DC5B16}" destId="{9299FAC2-E8FA-45AD-A2E6-ED9A7E3B0289}" srcOrd="0" destOrd="0" presId="urn:microsoft.com/office/officeart/2005/8/layout/orgChart1"/>
    <dgm:cxn modelId="{384C813E-A132-41BB-A09C-4BAD9CCE8DA8}" type="presOf" srcId="{36F4BF98-D57F-450E-A944-92A725AC0ADC}" destId="{633CD064-4681-4493-BCD5-B55ECB7C9EF5}" srcOrd="1" destOrd="0" presId="urn:microsoft.com/office/officeart/2005/8/layout/orgChart1"/>
    <dgm:cxn modelId="{E2CA446D-8264-47C9-977D-7E37BE9653BD}" type="presOf" srcId="{15181E80-2CC0-490E-8D35-519BCC6D46D7}" destId="{EB8C53D2-F20B-4269-95A1-A330522D63A8}" srcOrd="0" destOrd="0" presId="urn:microsoft.com/office/officeart/2005/8/layout/orgChart1"/>
    <dgm:cxn modelId="{62018240-CB0D-4F57-9F77-81645792D43D}" type="presOf" srcId="{15181E80-2CC0-490E-8D35-519BCC6D46D7}" destId="{C6317D6D-D973-4D8C-B24B-A900C065D9D6}" srcOrd="1" destOrd="0" presId="urn:microsoft.com/office/officeart/2005/8/layout/orgChart1"/>
    <dgm:cxn modelId="{0E9F1B67-1E5E-49F9-BD50-19E0BDCEBD21}" type="presOf" srcId="{412B7062-FB60-4587-8AFB-E4403BAF7164}" destId="{324BCD28-F4EC-4DAF-A6E4-BDA56CD06EFB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C6562806-42A1-43A1-88A8-4F55064603A1}" type="presOf" srcId="{A3E4DAFD-7D06-4FA5-B8D4-EE0F220AE41B}" destId="{428C9FDC-650E-4942-ABF8-833B81B1DE95}" srcOrd="0" destOrd="0" presId="urn:microsoft.com/office/officeart/2005/8/layout/orgChart1"/>
    <dgm:cxn modelId="{8E864727-E31B-4219-BE35-928F0CBFEEEE}" type="presOf" srcId="{412B7062-FB60-4587-8AFB-E4403BAF7164}" destId="{FEDD480C-64FA-4C3B-BDD2-CDD33D6B4838}" srcOrd="1" destOrd="0" presId="urn:microsoft.com/office/officeart/2005/8/layout/orgChart1"/>
    <dgm:cxn modelId="{C2741831-5287-457B-AD7B-85F98920DDE9}" type="presOf" srcId="{36F4BF98-D57F-450E-A944-92A725AC0ADC}" destId="{7F58AA98-E87A-4C13-9349-5A6F6675B358}" srcOrd="0" destOrd="0" presId="urn:microsoft.com/office/officeart/2005/8/layout/orgChart1"/>
    <dgm:cxn modelId="{050DF222-F5EC-4470-AB2E-D709099BA6A4}" type="presOf" srcId="{B469DDB9-11D7-4419-B803-5B0F9EECEB0F}" destId="{5A8F9079-31A3-46C6-AB74-BCE11C44A4AB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28FA8E95-309B-480E-A221-8BEBA92151D1}" type="presParOf" srcId="{5A8F9079-31A3-46C6-AB74-BCE11C44A4AB}" destId="{293D0F12-9DAB-4D50-AF93-DE3948924EF5}" srcOrd="0" destOrd="0" presId="urn:microsoft.com/office/officeart/2005/8/layout/orgChart1"/>
    <dgm:cxn modelId="{E9E97D22-6E7D-4B97-8F4A-B0BC82AD56CA}" type="presParOf" srcId="{293D0F12-9DAB-4D50-AF93-DE3948924EF5}" destId="{3544E2BE-BBD8-41AD-AF97-29C846CB7097}" srcOrd="0" destOrd="0" presId="urn:microsoft.com/office/officeart/2005/8/layout/orgChart1"/>
    <dgm:cxn modelId="{5F1D69FC-A1E8-4015-8737-84D4E1AE69E5}" type="presParOf" srcId="{3544E2BE-BBD8-41AD-AF97-29C846CB7097}" destId="{EB8C53D2-F20B-4269-95A1-A330522D63A8}" srcOrd="0" destOrd="0" presId="urn:microsoft.com/office/officeart/2005/8/layout/orgChart1"/>
    <dgm:cxn modelId="{6EBAB4E2-A58E-4959-B850-5730EA7B3B12}" type="presParOf" srcId="{3544E2BE-BBD8-41AD-AF97-29C846CB7097}" destId="{C6317D6D-D973-4D8C-B24B-A900C065D9D6}" srcOrd="1" destOrd="0" presId="urn:microsoft.com/office/officeart/2005/8/layout/orgChart1"/>
    <dgm:cxn modelId="{C5A22DE0-411A-4C05-AB11-F6B18B5E4528}" type="presParOf" srcId="{293D0F12-9DAB-4D50-AF93-DE3948924EF5}" destId="{C7C027C7-F3A1-4572-9C5B-C2CFDEBFEF79}" srcOrd="1" destOrd="0" presId="urn:microsoft.com/office/officeart/2005/8/layout/orgChart1"/>
    <dgm:cxn modelId="{826EED7B-A5B1-4255-B352-4B86D4F359F0}" type="presParOf" srcId="{C7C027C7-F3A1-4572-9C5B-C2CFDEBFEF79}" destId="{9299FAC2-E8FA-45AD-A2E6-ED9A7E3B0289}" srcOrd="0" destOrd="0" presId="urn:microsoft.com/office/officeart/2005/8/layout/orgChart1"/>
    <dgm:cxn modelId="{F5D884D7-0BD7-45B1-A710-2EE9D3F281B2}" type="presParOf" srcId="{C7C027C7-F3A1-4572-9C5B-C2CFDEBFEF79}" destId="{3DB238E1-4430-481A-8185-3BBAE03B99A5}" srcOrd="1" destOrd="0" presId="urn:microsoft.com/office/officeart/2005/8/layout/orgChart1"/>
    <dgm:cxn modelId="{673E5B86-EF84-406B-B0D3-E2AB4BAAC989}" type="presParOf" srcId="{3DB238E1-4430-481A-8185-3BBAE03B99A5}" destId="{66AA749F-A1FD-48FE-AEB6-7AECC666E6EA}" srcOrd="0" destOrd="0" presId="urn:microsoft.com/office/officeart/2005/8/layout/orgChart1"/>
    <dgm:cxn modelId="{7A80165B-B690-4533-80DD-5F2D6D2B9CCB}" type="presParOf" srcId="{66AA749F-A1FD-48FE-AEB6-7AECC666E6EA}" destId="{324BCD28-F4EC-4DAF-A6E4-BDA56CD06EFB}" srcOrd="0" destOrd="0" presId="urn:microsoft.com/office/officeart/2005/8/layout/orgChart1"/>
    <dgm:cxn modelId="{818C81A7-9A79-4554-AD18-7785D97CF91C}" type="presParOf" srcId="{66AA749F-A1FD-48FE-AEB6-7AECC666E6EA}" destId="{FEDD480C-64FA-4C3B-BDD2-CDD33D6B4838}" srcOrd="1" destOrd="0" presId="urn:microsoft.com/office/officeart/2005/8/layout/orgChart1"/>
    <dgm:cxn modelId="{662435A4-875C-4FC0-A387-FC990647DEA2}" type="presParOf" srcId="{3DB238E1-4430-481A-8185-3BBAE03B99A5}" destId="{C8F85624-C087-4C1F-AC0D-D9129D235F0B}" srcOrd="1" destOrd="0" presId="urn:microsoft.com/office/officeart/2005/8/layout/orgChart1"/>
    <dgm:cxn modelId="{83EEDA95-32DA-4C38-9CBF-CDDE800BCC32}" type="presParOf" srcId="{3DB238E1-4430-481A-8185-3BBAE03B99A5}" destId="{155157DF-0B64-4C73-BCB6-0919230741C8}" srcOrd="2" destOrd="0" presId="urn:microsoft.com/office/officeart/2005/8/layout/orgChart1"/>
    <dgm:cxn modelId="{DA0C584B-408B-4F7A-B5EF-C6FE01C6F431}" type="presParOf" srcId="{C7C027C7-F3A1-4572-9C5B-C2CFDEBFEF79}" destId="{428C9FDC-650E-4942-ABF8-833B81B1DE95}" srcOrd="2" destOrd="0" presId="urn:microsoft.com/office/officeart/2005/8/layout/orgChart1"/>
    <dgm:cxn modelId="{1CDA6F7F-6E95-44BF-BB67-C395AA60597E}" type="presParOf" srcId="{C7C027C7-F3A1-4572-9C5B-C2CFDEBFEF79}" destId="{0F770DE6-C93B-4848-8057-B3CAAF741825}" srcOrd="3" destOrd="0" presId="urn:microsoft.com/office/officeart/2005/8/layout/orgChart1"/>
    <dgm:cxn modelId="{2AA703BB-7742-48C4-A9C6-D406B341CF4D}" type="presParOf" srcId="{0F770DE6-C93B-4848-8057-B3CAAF741825}" destId="{E723B268-59B9-471E-B937-DFBB43F9BA90}" srcOrd="0" destOrd="0" presId="urn:microsoft.com/office/officeart/2005/8/layout/orgChart1"/>
    <dgm:cxn modelId="{7B59E354-6411-4FE5-A53A-E06C96216B74}" type="presParOf" srcId="{E723B268-59B9-471E-B937-DFBB43F9BA90}" destId="{7F58AA98-E87A-4C13-9349-5A6F6675B358}" srcOrd="0" destOrd="0" presId="urn:microsoft.com/office/officeart/2005/8/layout/orgChart1"/>
    <dgm:cxn modelId="{589C8997-A18C-41A9-8031-823BD6C6BFF9}" type="presParOf" srcId="{E723B268-59B9-471E-B937-DFBB43F9BA90}" destId="{633CD064-4681-4493-BCD5-B55ECB7C9EF5}" srcOrd="1" destOrd="0" presId="urn:microsoft.com/office/officeart/2005/8/layout/orgChart1"/>
    <dgm:cxn modelId="{B403081B-D08E-4CCF-93FE-A90D7C7C0DC3}" type="presParOf" srcId="{0F770DE6-C93B-4848-8057-B3CAAF741825}" destId="{DD1DDCF1-C73B-4E08-8A1F-0DCD93556615}" srcOrd="1" destOrd="0" presId="urn:microsoft.com/office/officeart/2005/8/layout/orgChart1"/>
    <dgm:cxn modelId="{3F7A9DA6-F64A-4996-9CDC-335CCBF0B426}" type="presParOf" srcId="{0F770DE6-C93B-4848-8057-B3CAAF741825}" destId="{F3E94096-9D65-4850-9E73-3936451AAD3C}" srcOrd="2" destOrd="0" presId="urn:microsoft.com/office/officeart/2005/8/layout/orgChart1"/>
    <dgm:cxn modelId="{ED83F7B2-80A1-419A-AACF-2E09BD8E61DC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434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00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39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597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45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37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785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60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93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37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09200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006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87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noProof="0" dirty="0" smtClean="0"/>
              <a:t>Klepnutím lze upravit styl předlohy nadpisů.</a:t>
            </a:r>
            <a:endParaRPr lang="en-US" noProof="0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19075" y="1247775"/>
            <a:ext cx="8686800" cy="5262561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/>
            </a:lvl1pPr>
            <a:lvl2pPr marL="742950" indent="-285750">
              <a:buClr>
                <a:schemeClr val="tx2"/>
              </a:buClr>
              <a:buFont typeface="Wingdings" pitchFamily="2" charset="2"/>
              <a:buChar char="§"/>
              <a:defRPr sz="2000"/>
            </a:lvl2pPr>
            <a:lvl3pPr marL="1143000" indent="-228600">
              <a:buClr>
                <a:schemeClr val="bg2"/>
              </a:buClr>
              <a:buFont typeface="Wingdings" pitchFamily="2" charset="2"/>
              <a:buChar char="§"/>
              <a:defRPr sz="1800"/>
            </a:lvl3pPr>
            <a:lvl4pPr>
              <a:defRPr sz="1600"/>
            </a:lvl4pPr>
            <a:lvl5pPr marL="2057400" indent="-228600">
              <a:buFont typeface="Arial" pitchFamily="34" charset="0"/>
              <a:buChar char="-"/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1FBC6-613F-4BB9-A596-5FA19D65414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91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940687"/>
            <a:ext cx="6718685" cy="2122632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MARKETING</a:t>
            </a:r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20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                                          </a:t>
            </a:r>
            <a:br>
              <a:rPr lang="cs-CZ" sz="20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YMAR/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III. blok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Řízení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ceny</a:t>
            </a:r>
            <a:endParaRPr lang="en-US" sz="18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09145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 smtClean="0">
              <a:solidFill>
                <a:prstClr val="black"/>
              </a:solidFill>
              <a:cs typeface="Arial"/>
            </a:endParaRPr>
          </a:p>
          <a:p>
            <a:pPr algn="l"/>
            <a:endParaRPr lang="cs-CZ" sz="1800" b="1" dirty="0">
              <a:solidFill>
                <a:prstClr val="black"/>
              </a:solidFill>
              <a:cs typeface="Arial"/>
            </a:endParaRPr>
          </a:p>
          <a:p>
            <a:pPr algn="l"/>
            <a:endParaRPr lang="cs-CZ" sz="1900" b="1" dirty="0" smtClean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900" dirty="0" smtClean="0">
                <a:solidFill>
                  <a:prstClr val="black"/>
                </a:solidFill>
                <a:cs typeface="Arial"/>
              </a:rPr>
              <a:t>PhDr. Ing. Mgr. Renáta Pavlíčková, MBA</a:t>
            </a:r>
            <a:endParaRPr lang="en-US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2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maximalizace tržeb</a:t>
            </a:r>
            <a:endParaRPr lang="cs-CZ" sz="1800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maximalizace prodeje</a:t>
            </a:r>
            <a:endParaRPr lang="cs-CZ" sz="1800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maximalizace tržního podílu</a:t>
            </a:r>
            <a:endParaRPr lang="cs-CZ" sz="1800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maximalizace využití trhu</a:t>
            </a:r>
            <a:endParaRPr lang="cs-CZ" sz="1800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vedoucí postavení v rámci kvality atd.</a:t>
            </a: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096175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/>
                <a:gridCol w="3847532"/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CENA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Cíl přežití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Maximalizace zisku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Snížení ceny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Stabilizace trhu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377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dle času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strategie cenového podnikání</a:t>
            </a:r>
            <a:endParaRPr lang="cs-CZ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9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politika obchodních podmínek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tvorba cenových balíků výrobků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cs typeface="Arial"/>
              </a:rPr>
              <a:t>nákladové metody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>
                <a:cs typeface="Arial"/>
              </a:rPr>
              <a:t>zdroje informací jsou vnitřní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cs typeface="Arial"/>
              </a:rPr>
              <a:t>tržní metody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>
                <a:cs typeface="Arial"/>
              </a:rPr>
              <a:t>orientace na konkurenci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>
                <a:cs typeface="Arial"/>
              </a:rPr>
              <a:t>orientace na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>
                <a:cs typeface="Arial"/>
              </a:rPr>
              <a:t>zdroje informací vnější</a:t>
            </a:r>
            <a:endParaRPr lang="cs-CZ" sz="20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nákladové metody úplných kalkulací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vyjadřuje buď předběžné, nebo skutečné náklady na kalkulační jednici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nákladové metody neúplných kalkulací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fixní náklady musí být uhrazeny vždy, a tak je základem této kalkulace zjištění tzv. krycího příspěvku, což je příspěvek na úhradu fixních nákladů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přesná pravidla využití podnikového účetnictví, možnost získat výhodu ze struktury nákladů, motivuje ke snižování nákladů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neberou v úvahu ostatní faktory a neumožňují proto pružnou reakci na situaci na trhu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18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1710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orientace na cenu v oboru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nemusí podniku zabezpečit potřebnou míru zisku, firma věnuje menší pozornost vlastním nákladům a poptávce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753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je potřeba se zaměřit na určité segmenty, nutná segmentace trhu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75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7561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 (bloková výuka)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60561"/>
            <a:ext cx="3937379" cy="436560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/>
              <a:t>I. BLOK (téma 1.-3.)</a:t>
            </a:r>
          </a:p>
          <a:p>
            <a:pPr marL="0" indent="0">
              <a:buNone/>
            </a:pPr>
            <a:r>
              <a:rPr lang="pl-PL" sz="1800" dirty="0" smtClean="0"/>
              <a:t>1</a:t>
            </a:r>
            <a:r>
              <a:rPr lang="pl-PL" sz="1800" dirty="0"/>
              <a:t>. Úvod do marketingu (význam a vývoj</a:t>
            </a:r>
            <a:r>
              <a:rPr lang="pl-PL" sz="1800" dirty="0" smtClean="0"/>
              <a:t>)</a:t>
            </a:r>
            <a:endParaRPr lang="pl-PL" sz="1800" dirty="0"/>
          </a:p>
          <a:p>
            <a:pPr marL="0" indent="0">
              <a:buNone/>
            </a:pPr>
            <a:r>
              <a:rPr lang="cs-CZ" sz="1800" dirty="0"/>
              <a:t>2. Globální marketing 21. století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(aktuální trendy)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3. Online </a:t>
            </a:r>
            <a:r>
              <a:rPr lang="cs-CZ" sz="1800" dirty="0" smtClean="0"/>
              <a:t>marketing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II. BLOK (téma 4.-6.)</a:t>
            </a:r>
            <a:endParaRPr lang="cs-CZ" sz="1800" b="1" dirty="0"/>
          </a:p>
          <a:p>
            <a:pPr marL="0" indent="0">
              <a:buNone/>
            </a:pPr>
            <a:r>
              <a:rPr lang="cs-CZ" sz="1800" dirty="0"/>
              <a:t>4. Trh a marketingové </a:t>
            </a:r>
            <a:r>
              <a:rPr lang="cs-CZ" sz="1800" dirty="0" smtClean="0"/>
              <a:t>prostředí</a:t>
            </a:r>
            <a:endParaRPr lang="cs-CZ" sz="1800" dirty="0"/>
          </a:p>
          <a:p>
            <a:pPr marL="0" indent="0">
              <a:buNone/>
            </a:pPr>
            <a:r>
              <a:rPr lang="pt-BR" sz="1800" dirty="0"/>
              <a:t>5. Marketingový informační systém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</a:t>
            </a:r>
            <a:r>
              <a:rPr lang="pt-BR" sz="1800" dirty="0" smtClean="0"/>
              <a:t>a </a:t>
            </a:r>
            <a:r>
              <a:rPr lang="cs-CZ" sz="1800" dirty="0" smtClean="0"/>
              <a:t>C</a:t>
            </a:r>
            <a:r>
              <a:rPr lang="pt-BR" sz="1800" dirty="0" smtClean="0"/>
              <a:t>RM</a:t>
            </a:r>
            <a:endParaRPr lang="pt-BR" sz="1800" dirty="0"/>
          </a:p>
          <a:p>
            <a:pPr marL="0" indent="0">
              <a:buNone/>
            </a:pPr>
            <a:r>
              <a:rPr lang="cs-CZ" sz="1800" dirty="0"/>
              <a:t>6. Marketingový </a:t>
            </a:r>
            <a:r>
              <a:rPr lang="cs-CZ" sz="1800" dirty="0" smtClean="0"/>
              <a:t>výzkum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60561"/>
            <a:ext cx="3936242" cy="4365602"/>
          </a:xfrm>
          <a:ln w="31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III. </a:t>
            </a:r>
            <a:r>
              <a:rPr lang="cs-CZ" sz="1800" b="1" dirty="0"/>
              <a:t>BLOK (téma </a:t>
            </a:r>
            <a:r>
              <a:rPr lang="cs-CZ" sz="1800" b="1" dirty="0" smtClean="0"/>
              <a:t>7.-9.)</a:t>
            </a:r>
            <a:endParaRPr lang="cs-CZ" sz="1800" b="1" dirty="0"/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7</a:t>
            </a:r>
            <a:r>
              <a:rPr lang="cs-CZ" sz="1800" dirty="0">
                <a:solidFill>
                  <a:prstClr val="black"/>
                </a:solidFill>
              </a:rPr>
              <a:t>. Marketingový mix + řízení </a:t>
            </a:r>
            <a:r>
              <a:rPr lang="cs-CZ" sz="1800" dirty="0" smtClean="0">
                <a:solidFill>
                  <a:prstClr val="black"/>
                </a:solidFill>
              </a:rPr>
              <a:t>produktu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8. Řízení </a:t>
            </a:r>
            <a:r>
              <a:rPr lang="cs-CZ" sz="1800" dirty="0" smtClean="0">
                <a:solidFill>
                  <a:prstClr val="black"/>
                </a:solidFill>
              </a:rPr>
              <a:t>ceny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9. Řízení </a:t>
            </a:r>
            <a:r>
              <a:rPr lang="cs-CZ" sz="1800" dirty="0" smtClean="0">
                <a:solidFill>
                  <a:prstClr val="black"/>
                </a:solidFill>
              </a:rPr>
              <a:t>distribuce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800" b="1" dirty="0" smtClean="0"/>
              <a:t>IV. </a:t>
            </a:r>
            <a:r>
              <a:rPr lang="cs-CZ" sz="1800" b="1" dirty="0"/>
              <a:t>BLOK (téma </a:t>
            </a:r>
            <a:r>
              <a:rPr lang="cs-CZ" sz="1800" b="1" dirty="0" smtClean="0"/>
              <a:t>10.-12.)</a:t>
            </a:r>
            <a:endParaRPr lang="cs-CZ" sz="1800" b="1" dirty="0"/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10</a:t>
            </a:r>
            <a:r>
              <a:rPr lang="cs-CZ" sz="1800" dirty="0">
                <a:solidFill>
                  <a:prstClr val="black"/>
                </a:solidFill>
              </a:rPr>
              <a:t>. Řízení integrované marketingové 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</a:rPr>
              <a:t>      komunikace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11. Marketing </a:t>
            </a:r>
            <a:r>
              <a:rPr lang="cs-CZ" sz="1800" dirty="0" smtClean="0">
                <a:solidFill>
                  <a:prstClr val="black"/>
                </a:solidFill>
              </a:rPr>
              <a:t>služeb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12. Etické aspekty </a:t>
            </a:r>
            <a:r>
              <a:rPr lang="cs-CZ" sz="1800" dirty="0" smtClean="0">
                <a:solidFill>
                  <a:prstClr val="black"/>
                </a:solidFill>
              </a:rPr>
              <a:t>marketingu</a:t>
            </a:r>
            <a:endParaRPr lang="cs-CZ" dirty="0"/>
          </a:p>
        </p:txBody>
      </p:sp>
      <p:cxnSp>
        <p:nvCxnSpPr>
          <p:cNvPr id="6" name="Přímá spojnice 5"/>
          <p:cNvCxnSpPr>
            <a:stCxn id="3" idx="1"/>
            <a:endCxn id="3" idx="3"/>
          </p:cNvCxnSpPr>
          <p:nvPr/>
        </p:nvCxnSpPr>
        <p:spPr>
          <a:xfrm>
            <a:off x="457200" y="3943362"/>
            <a:ext cx="393737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4" idx="1"/>
            <a:endCxn id="4" idx="3"/>
          </p:cNvCxnSpPr>
          <p:nvPr/>
        </p:nvCxnSpPr>
        <p:spPr>
          <a:xfrm>
            <a:off x="4648200" y="3943362"/>
            <a:ext cx="393624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5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zvýšení cen při zvýšených nákladech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753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psychologické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753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analýzy cen přijatelných pro zákazníky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808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past mělkých kapes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808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 smtClean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3808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25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  <p:extLst>
      <p:ext uri="{BB962C8B-B14F-4D97-AF65-F5344CB8AC3E}">
        <p14:creationId xmlns:p14="http://schemas.microsoft.com/office/powerpoint/2010/main" val="1185830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26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</a:t>
            </a:r>
            <a:r>
              <a:rPr lang="cs-CZ" sz="2000" dirty="0" smtClean="0"/>
              <a:t>procento z </a:t>
            </a:r>
            <a:r>
              <a:rPr lang="cs-CZ" sz="2000" dirty="0"/>
              <a:t>obratu nebo procento z investovaného kapitálu</a:t>
            </a:r>
          </a:p>
        </p:txBody>
      </p:sp>
    </p:spTree>
    <p:extLst>
      <p:ext uri="{BB962C8B-B14F-4D97-AF65-F5344CB8AC3E}">
        <p14:creationId xmlns:p14="http://schemas.microsoft.com/office/powerpoint/2010/main" val="912451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27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  <p:extLst>
      <p:ext uri="{BB962C8B-B14F-4D97-AF65-F5344CB8AC3E}">
        <p14:creationId xmlns:p14="http://schemas.microsoft.com/office/powerpoint/2010/main" val="3960510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28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00557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29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 smtClean="0"/>
              <a:t>Důvodem </a:t>
            </a:r>
            <a:r>
              <a:rPr lang="cs-CZ" sz="2000" b="1" dirty="0"/>
              <a:t>může </a:t>
            </a:r>
            <a:r>
              <a:rPr lang="cs-CZ" sz="2000" b="1" dirty="0" smtClean="0"/>
              <a:t>být:</a:t>
            </a:r>
            <a:endParaRPr lang="cs-CZ" sz="2000" b="1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  <p:extLst>
      <p:ext uri="{BB962C8B-B14F-4D97-AF65-F5344CB8AC3E}">
        <p14:creationId xmlns:p14="http://schemas.microsoft.com/office/powerpoint/2010/main" val="97394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ŘÍZENÍ CENY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pojem cena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funkce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faktory ovlivňující tvorbu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proces stanovení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cíle firmy a stanovení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cenové strategie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cenové politiky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oceňování výrobkového mixu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metody tvorby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nástroje kondiční politiky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slevy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cenová kontrola, cenové analýzy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cenové změny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65824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30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  <p:extLst>
      <p:ext uri="{BB962C8B-B14F-4D97-AF65-F5344CB8AC3E}">
        <p14:creationId xmlns:p14="http://schemas.microsoft.com/office/powerpoint/2010/main" val="4165120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31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  <p:extLst>
      <p:ext uri="{BB962C8B-B14F-4D97-AF65-F5344CB8AC3E}">
        <p14:creationId xmlns:p14="http://schemas.microsoft.com/office/powerpoint/2010/main" val="2747888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32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  <p:extLst>
      <p:ext uri="{BB962C8B-B14F-4D97-AF65-F5344CB8AC3E}">
        <p14:creationId xmlns:p14="http://schemas.microsoft.com/office/powerpoint/2010/main" val="2752963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33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</a:t>
            </a:r>
            <a:r>
              <a:rPr lang="cs-CZ" sz="2000" kern="0" dirty="0" smtClean="0">
                <a:latin typeface="+mn-lt"/>
              </a:rPr>
              <a:t>produktů na </a:t>
            </a:r>
            <a:r>
              <a:rPr lang="cs-CZ" sz="2000" kern="0" dirty="0">
                <a:latin typeface="+mn-lt"/>
              </a:rPr>
              <a:t>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  <p:extLst>
      <p:ext uri="{BB962C8B-B14F-4D97-AF65-F5344CB8AC3E}">
        <p14:creationId xmlns:p14="http://schemas.microsoft.com/office/powerpoint/2010/main" val="16532450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34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46690850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  <p:extLst>
      <p:ext uri="{BB962C8B-B14F-4D97-AF65-F5344CB8AC3E}">
        <p14:creationId xmlns:p14="http://schemas.microsoft.com/office/powerpoint/2010/main" val="98609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35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 smtClean="0"/>
              <a:t>Heureka</a:t>
            </a:r>
            <a:r>
              <a:rPr lang="cs-CZ" sz="2000" dirty="0" smtClean="0"/>
              <a:t>, </a:t>
            </a:r>
            <a:r>
              <a:rPr lang="cs-CZ" sz="2000" dirty="0" err="1" smtClean="0"/>
              <a:t>CompareNet</a:t>
            </a:r>
            <a:r>
              <a:rPr lang="cs-CZ" sz="2000" dirty="0" smtClean="0"/>
              <a:t> </a:t>
            </a:r>
            <a:r>
              <a:rPr lang="cs-CZ" sz="2000" dirty="0"/>
              <a:t>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  <p:extLst>
      <p:ext uri="{BB962C8B-B14F-4D97-AF65-F5344CB8AC3E}">
        <p14:creationId xmlns:p14="http://schemas.microsoft.com/office/powerpoint/2010/main" val="824209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36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 smtClean="0"/>
              <a:t>strategie </a:t>
            </a:r>
            <a:r>
              <a:rPr lang="cs-CZ" sz="2000" dirty="0"/>
              <a:t>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 smtClean="0"/>
              <a:t>strategie </a:t>
            </a:r>
            <a:r>
              <a:rPr lang="cs-CZ" sz="2000" dirty="0"/>
              <a:t>nízkých zaváděcích cen</a:t>
            </a:r>
          </a:p>
        </p:txBody>
      </p:sp>
    </p:spTree>
    <p:extLst>
      <p:ext uri="{BB962C8B-B14F-4D97-AF65-F5344CB8AC3E}">
        <p14:creationId xmlns:p14="http://schemas.microsoft.com/office/powerpoint/2010/main" val="1235017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37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  <p:extLst>
      <p:ext uri="{BB962C8B-B14F-4D97-AF65-F5344CB8AC3E}">
        <p14:creationId xmlns:p14="http://schemas.microsoft.com/office/powerpoint/2010/main" val="36462388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38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  <p:extLst>
      <p:ext uri="{BB962C8B-B14F-4D97-AF65-F5344CB8AC3E}">
        <p14:creationId xmlns:p14="http://schemas.microsoft.com/office/powerpoint/2010/main" val="4148819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39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Stanovení </a:t>
            </a:r>
            <a:r>
              <a:rPr lang="cs-CZ" sz="2000" dirty="0"/>
              <a:t>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Stanovení </a:t>
            </a:r>
            <a:r>
              <a:rPr lang="cs-CZ" sz="2000" dirty="0"/>
              <a:t>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Stanovení </a:t>
            </a:r>
            <a:r>
              <a:rPr lang="cs-CZ" sz="2000" dirty="0"/>
              <a:t>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Stanovení </a:t>
            </a:r>
            <a:r>
              <a:rPr lang="cs-CZ" sz="2000" dirty="0"/>
              <a:t>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Stanovení </a:t>
            </a:r>
            <a:r>
              <a:rPr lang="cs-CZ" sz="2000" dirty="0"/>
              <a:t>cen pro sadu produktů</a:t>
            </a:r>
          </a:p>
        </p:txBody>
      </p:sp>
    </p:spTree>
    <p:extLst>
      <p:ext uri="{BB962C8B-B14F-4D97-AF65-F5344CB8AC3E}">
        <p14:creationId xmlns:p14="http://schemas.microsoft.com/office/powerpoint/2010/main" val="192560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0B30-60F8-4A04-82BF-E526A9FFDC8A}" type="slidenum">
              <a:rPr lang="cs-CZ"/>
              <a:pPr/>
              <a:t>4</a:t>
            </a:fld>
            <a:endParaRPr 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6"/>
            <a:ext cx="8229600" cy="66701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  <a:endParaRPr lang="cs-CZ" sz="32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cena je částka, za kterou jsou výrobek nebo služby nabízeny na trhu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je vyjádřením hodnoty pro spotřebitele, tj. sumy, kterou spotřebitel vynakládá, výměnou za užitek, který získá díky zakoupenému výrobku či </a:t>
            </a:r>
            <a:r>
              <a:rPr lang="cs-CZ" sz="2000" dirty="0" smtClean="0"/>
              <a:t>službě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je jedinou součástí marketingového mixu, která hmatatelně přináší příjmy. </a:t>
            </a:r>
            <a:r>
              <a:rPr lang="cs-CZ" sz="2000" b="1" dirty="0"/>
              <a:t>Všechny ostatní reprezentují náklady.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je současně nejpružnějším prvkem - lze ji velmi rychle měnit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tvorba cen a cenová konkurence je pro top management úkolem č.1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587818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40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Slevy </a:t>
            </a:r>
            <a:r>
              <a:rPr lang="cs-CZ" sz="2000" dirty="0"/>
              <a:t>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Cenové </a:t>
            </a:r>
            <a:r>
              <a:rPr lang="cs-CZ" sz="2000" dirty="0"/>
              <a:t>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Psychologické </a:t>
            </a:r>
            <a:r>
              <a:rPr lang="cs-CZ" sz="2000" dirty="0"/>
              <a:t>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Ceny </a:t>
            </a:r>
            <a:r>
              <a:rPr lang="cs-CZ" sz="2000" dirty="0"/>
              <a:t>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Cenové </a:t>
            </a:r>
            <a:r>
              <a:rPr lang="cs-CZ" sz="2000" dirty="0"/>
              <a:t>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 smtClean="0"/>
              <a:t>Mezinárodní </a:t>
            </a:r>
            <a:r>
              <a:rPr lang="cs-CZ" sz="2000" dirty="0"/>
              <a:t>cenové strategie</a:t>
            </a:r>
          </a:p>
        </p:txBody>
      </p:sp>
    </p:spTree>
    <p:extLst>
      <p:ext uri="{BB962C8B-B14F-4D97-AF65-F5344CB8AC3E}">
        <p14:creationId xmlns:p14="http://schemas.microsoft.com/office/powerpoint/2010/main" val="1763653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41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2282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42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 smtClean="0"/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1</a:t>
            </a:r>
            <a:r>
              <a:rPr lang="cs-CZ" sz="2000" dirty="0"/>
              <a:t>)     </a:t>
            </a:r>
            <a:r>
              <a:rPr lang="cs-CZ" sz="2000" dirty="0" smtClean="0"/>
              <a:t>                      snížení </a:t>
            </a:r>
            <a:r>
              <a:rPr lang="cs-CZ" sz="2000" dirty="0"/>
              <a:t>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  <a:endParaRPr lang="cs-CZ" sz="2000" dirty="0" smtClean="0"/>
          </a:p>
          <a:p>
            <a:pPr>
              <a:buFont typeface="Wingdings" pitchFamily="2" charset="2"/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zvýšení </a:t>
            </a:r>
            <a:r>
              <a:rPr lang="cs-CZ" sz="2000" dirty="0"/>
              <a:t>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 smtClean="0"/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2</a:t>
            </a:r>
            <a:r>
              <a:rPr lang="cs-CZ" sz="2000" dirty="0"/>
              <a:t>)    </a:t>
            </a:r>
            <a:r>
              <a:rPr lang="cs-CZ" sz="2000" dirty="0" smtClean="0"/>
              <a:t>                       </a:t>
            </a:r>
            <a:r>
              <a:rPr lang="cs-CZ" sz="2000" dirty="0"/>
              <a:t>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  <a:endParaRPr lang="cs-CZ" sz="2000" dirty="0" smtClean="0"/>
          </a:p>
          <a:p>
            <a:pPr>
              <a:buFont typeface="Wingdings" pitchFamily="2" charset="2"/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reakce </a:t>
            </a:r>
            <a:r>
              <a:rPr lang="cs-CZ" sz="2000" dirty="0"/>
              <a:t>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1341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  <p:extLst>
      <p:ext uri="{BB962C8B-B14F-4D97-AF65-F5344CB8AC3E}">
        <p14:creationId xmlns:p14="http://schemas.microsoft.com/office/powerpoint/2010/main" val="23662886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</a:t>
            </a:r>
            <a:r>
              <a:rPr lang="cs-CZ" sz="2000" dirty="0" smtClean="0"/>
              <a:t>       spotřebitel </a:t>
            </a:r>
            <a:r>
              <a:rPr lang="cs-CZ" sz="2000" dirty="0"/>
              <a:t>nakoupí </a:t>
            </a:r>
            <a:r>
              <a:rPr lang="cs-CZ" sz="2000" dirty="0" smtClean="0"/>
              <a:t>u </a:t>
            </a:r>
            <a:r>
              <a:rPr lang="cs-CZ" sz="2000" dirty="0"/>
              <a:t>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063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45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lichá/sudá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</a:t>
            </a:r>
            <a:r>
              <a:rPr lang="cs-CZ" sz="2000" dirty="0" smtClean="0"/>
              <a:t>Důvod?</a:t>
            </a:r>
            <a:endParaRPr lang="cs-CZ" sz="20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  <p:extLst>
      <p:ext uri="{BB962C8B-B14F-4D97-AF65-F5344CB8AC3E}">
        <p14:creationId xmlns:p14="http://schemas.microsoft.com/office/powerpoint/2010/main" val="1039551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46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normou 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  <p:extLst>
      <p:ext uri="{BB962C8B-B14F-4D97-AF65-F5344CB8AC3E}">
        <p14:creationId xmlns:p14="http://schemas.microsoft.com/office/powerpoint/2010/main" val="31682607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47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</a:t>
            </a:r>
            <a:r>
              <a:rPr lang="cs-CZ" sz="2000" dirty="0" smtClean="0"/>
              <a:t>něco </a:t>
            </a:r>
            <a:r>
              <a:rPr lang="cs-CZ" sz="2000" dirty="0"/>
              <a:t>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  <p:extLst>
      <p:ext uri="{BB962C8B-B14F-4D97-AF65-F5344CB8AC3E}">
        <p14:creationId xmlns:p14="http://schemas.microsoft.com/office/powerpoint/2010/main" val="2710567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8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3200" b="1" i="1" dirty="0" smtClean="0"/>
              <a:t>Děkuji za pozornost </a:t>
            </a:r>
          </a:p>
          <a:p>
            <a:pPr marL="0" indent="0">
              <a:buNone/>
            </a:pPr>
            <a:r>
              <a:rPr lang="cs-CZ" sz="3200" b="1" i="1" dirty="0" smtClean="0"/>
              <a:t>a těším se na příště. </a:t>
            </a:r>
            <a:endParaRPr lang="cs-CZ" sz="3200" b="1" i="1" dirty="0"/>
          </a:p>
        </p:txBody>
      </p:sp>
      <p:pic>
        <p:nvPicPr>
          <p:cNvPr id="1027" name="Picture 3" descr="C:\Users\Renáta\Desktop\MVŠO (ZS 2021-2022)\Různé\Šmoula s per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322" y="1130365"/>
            <a:ext cx="1796251" cy="241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7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vyrovnává nabídku s poptávkou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</a:t>
            </a:r>
            <a:r>
              <a:rPr lang="cs-CZ" sz="1800" b="1" dirty="0" smtClean="0">
                <a:cs typeface="Arial"/>
              </a:rPr>
              <a:t>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954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 smtClean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nasycenost trhu sociálně kulturní prostředí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374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 smtClean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legislativa atd.</a:t>
            </a:r>
            <a:endParaRPr lang="cs-CZ" sz="18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6840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93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5999</TotalTime>
  <Words>1875</Words>
  <Application>Microsoft Office PowerPoint</Application>
  <PresentationFormat>Předvádění na obrazovce (4:3)</PresentationFormat>
  <Paragraphs>454</Paragraphs>
  <Slides>48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48</vt:i4>
      </vt:variant>
    </vt:vector>
  </HeadingPairs>
  <TitlesOfParts>
    <vt:vector size="50" baseType="lpstr">
      <vt:lpstr>Office Theme</vt:lpstr>
      <vt:lpstr>1_Office Theme</vt:lpstr>
      <vt:lpstr>MARKETING                                             YMAR/III. blok  Řízení ceny</vt:lpstr>
      <vt:lpstr>Obsah předmětu (bloková výuka)</vt:lpstr>
      <vt:lpstr>8. ŘÍZENÍ CENY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a etické aspekty cenové tvorby</vt:lpstr>
      <vt:lpstr>Interní referenční cena</vt:lpstr>
      <vt:lpstr>Cenová tvorba lichá/sudá</vt:lpstr>
      <vt:lpstr>Existují případy, kdy jsou ceny normou </vt:lpstr>
      <vt:lpstr>Dedukce kvality podle ceny</vt:lpstr>
      <vt:lpstr>.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338</cp:revision>
  <cp:lastPrinted>2020-02-14T14:01:50Z</cp:lastPrinted>
  <dcterms:created xsi:type="dcterms:W3CDTF">2012-07-19T22:32:54Z</dcterms:created>
  <dcterms:modified xsi:type="dcterms:W3CDTF">2021-12-03T08:42:53Z</dcterms:modified>
</cp:coreProperties>
</file>