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421" r:id="rId3"/>
    <p:sldId id="318" r:id="rId4"/>
    <p:sldId id="316" r:id="rId5"/>
    <p:sldId id="425" r:id="rId6"/>
    <p:sldId id="426" r:id="rId7"/>
    <p:sldId id="346" r:id="rId8"/>
    <p:sldId id="427" r:id="rId9"/>
    <p:sldId id="345" r:id="rId10"/>
    <p:sldId id="428" r:id="rId11"/>
    <p:sldId id="429" r:id="rId12"/>
    <p:sldId id="430" r:id="rId13"/>
    <p:sldId id="431" r:id="rId14"/>
    <p:sldId id="332" r:id="rId15"/>
    <p:sldId id="331" r:id="rId16"/>
    <p:sldId id="330" r:id="rId17"/>
    <p:sldId id="432" r:id="rId18"/>
    <p:sldId id="329" r:id="rId19"/>
    <p:sldId id="359" r:id="rId20"/>
    <p:sldId id="348" r:id="rId21"/>
    <p:sldId id="327" r:id="rId22"/>
    <p:sldId id="360" r:id="rId23"/>
    <p:sldId id="365" r:id="rId24"/>
    <p:sldId id="364" r:id="rId25"/>
    <p:sldId id="434" r:id="rId26"/>
    <p:sldId id="435" r:id="rId27"/>
    <p:sldId id="436" r:id="rId28"/>
    <p:sldId id="362" r:id="rId29"/>
    <p:sldId id="361" r:id="rId30"/>
    <p:sldId id="371" r:id="rId31"/>
    <p:sldId id="372" r:id="rId32"/>
    <p:sldId id="370" r:id="rId33"/>
    <p:sldId id="369" r:id="rId34"/>
    <p:sldId id="437" r:id="rId35"/>
    <p:sldId id="441" r:id="rId36"/>
    <p:sldId id="438" r:id="rId37"/>
    <p:sldId id="442" r:id="rId38"/>
    <p:sldId id="440" r:id="rId39"/>
    <p:sldId id="443" r:id="rId40"/>
    <p:sldId id="445" r:id="rId41"/>
    <p:sldId id="444" r:id="rId42"/>
    <p:sldId id="446" r:id="rId43"/>
    <p:sldId id="447" r:id="rId4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99"/>
    <a:srgbClr val="FF3300"/>
    <a:srgbClr val="00CCFF"/>
    <a:srgbClr val="0066FF"/>
    <a:srgbClr val="0000FF"/>
    <a:srgbClr val="969696"/>
    <a:srgbClr val="00FFFF"/>
    <a:srgbClr val="FF00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306" autoAdjust="0"/>
  </p:normalViewPr>
  <p:slideViewPr>
    <p:cSldViewPr snapToGrid="0" snapToObjects="1"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9E914D-AC32-484E-9DFB-18D5CBAFFA8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209BFE9A-EC88-4947-B6FE-992E5BD41D15}">
      <dgm:prSet custT="1"/>
      <dgm:spPr>
        <a:solidFill>
          <a:schemeClr val="bg1">
            <a:lumMod val="6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MARKE-TINGOVÝ MIX</a:t>
          </a:r>
          <a:endParaRPr kumimoji="0" lang="cs-CZ" sz="12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E988C661-9760-4793-B832-17E3D471B9C8}" type="parTrans" cxnId="{FB7CF80A-40ED-4455-8CF6-1AC115FBE1D6}">
      <dgm:prSet/>
      <dgm:spPr/>
      <dgm:t>
        <a:bodyPr/>
        <a:lstStyle/>
        <a:p>
          <a:endParaRPr lang="cs-CZ"/>
        </a:p>
      </dgm:t>
    </dgm:pt>
    <dgm:pt modelId="{C14B5822-AFAA-405D-9D25-F7AE0CF76C77}" type="sibTrans" cxnId="{FB7CF80A-40ED-4455-8CF6-1AC115FBE1D6}">
      <dgm:prSet/>
      <dgm:spPr/>
      <dgm:t>
        <a:bodyPr/>
        <a:lstStyle/>
        <a:p>
          <a:endParaRPr lang="cs-CZ"/>
        </a:p>
      </dgm:t>
    </dgm:pt>
    <dgm:pt modelId="{B236E4A2-2C33-4F7D-9159-9CAEB61240A4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PRODUKT</a:t>
          </a:r>
          <a:endParaRPr kumimoji="0" lang="cs-CZ" sz="14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317726C0-D227-42F6-A8DD-EBC8EE366C48}" type="parTrans" cxnId="{5C5FA9C4-0C60-4E93-85DA-B173BEEF8479}">
      <dgm:prSet/>
      <dgm:spPr/>
      <dgm:t>
        <a:bodyPr/>
        <a:lstStyle/>
        <a:p>
          <a:endParaRPr lang="cs-CZ" dirty="0"/>
        </a:p>
      </dgm:t>
    </dgm:pt>
    <dgm:pt modelId="{F6955C8C-CA6D-4605-BC09-273421015A93}" type="sibTrans" cxnId="{5C5FA9C4-0C60-4E93-85DA-B173BEEF8479}">
      <dgm:prSet/>
      <dgm:spPr/>
      <dgm:t>
        <a:bodyPr/>
        <a:lstStyle/>
        <a:p>
          <a:endParaRPr lang="cs-CZ"/>
        </a:p>
      </dgm:t>
    </dgm:pt>
    <dgm:pt modelId="{40D59B66-C4D5-4014-AC3C-1B0EC5F189B6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DISTRIBUCE</a:t>
          </a:r>
          <a:endParaRPr kumimoji="0" lang="cs-CZ" sz="14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A5583952-62C9-4238-B5E4-8827BD0A6227}" type="parTrans" cxnId="{6E309FD9-FD55-44FE-AAB4-FE92F261D721}">
      <dgm:prSet/>
      <dgm:spPr/>
      <dgm:t>
        <a:bodyPr/>
        <a:lstStyle/>
        <a:p>
          <a:endParaRPr lang="cs-CZ" dirty="0"/>
        </a:p>
      </dgm:t>
    </dgm:pt>
    <dgm:pt modelId="{FBC01365-22D5-401A-A9D8-525DF5285425}" type="sibTrans" cxnId="{6E309FD9-FD55-44FE-AAB4-FE92F261D721}">
      <dgm:prSet/>
      <dgm:spPr/>
      <dgm:t>
        <a:bodyPr/>
        <a:lstStyle/>
        <a:p>
          <a:endParaRPr lang="cs-CZ"/>
        </a:p>
      </dgm:t>
    </dgm:pt>
    <dgm:pt modelId="{BFA00019-B1AE-4DB1-BA23-BBD8D383A896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MARKETINGOVÁ KOMUNIKACE</a:t>
          </a:r>
          <a:endParaRPr kumimoji="0" lang="cs-CZ" sz="12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457CD35B-F01F-4AA8-8624-B5372A929E7A}" type="parTrans" cxnId="{3A33F5E8-62F2-42CE-96A2-63384E35EBC2}">
      <dgm:prSet/>
      <dgm:spPr/>
      <dgm:t>
        <a:bodyPr/>
        <a:lstStyle/>
        <a:p>
          <a:endParaRPr lang="cs-CZ" dirty="0"/>
        </a:p>
      </dgm:t>
    </dgm:pt>
    <dgm:pt modelId="{6BC3EFC5-2D97-4CF6-B0C7-0146EDF83F16}" type="sibTrans" cxnId="{3A33F5E8-62F2-42CE-96A2-63384E35EBC2}">
      <dgm:prSet/>
      <dgm:spPr/>
      <dgm:t>
        <a:bodyPr/>
        <a:lstStyle/>
        <a:p>
          <a:endParaRPr lang="cs-CZ"/>
        </a:p>
      </dgm:t>
    </dgm:pt>
    <dgm:pt modelId="{84EAFF79-1240-4C88-8BC0-2B13A9C13CFA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CENA</a:t>
          </a:r>
          <a:endParaRPr kumimoji="0" lang="cs-CZ" sz="14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54E9C24D-6B2E-4AAA-BC3C-265640516D3F}" type="parTrans" cxnId="{B31D074F-9254-49C4-A85C-FCB7C76C674D}">
      <dgm:prSet/>
      <dgm:spPr/>
      <dgm:t>
        <a:bodyPr/>
        <a:lstStyle/>
        <a:p>
          <a:endParaRPr lang="cs-CZ" dirty="0"/>
        </a:p>
      </dgm:t>
    </dgm:pt>
    <dgm:pt modelId="{7624653E-53EF-4F5C-B822-8D082D444796}" type="sibTrans" cxnId="{B31D074F-9254-49C4-A85C-FCB7C76C674D}">
      <dgm:prSet/>
      <dgm:spPr/>
      <dgm:t>
        <a:bodyPr/>
        <a:lstStyle/>
        <a:p>
          <a:endParaRPr lang="cs-CZ"/>
        </a:p>
      </dgm:t>
    </dgm:pt>
    <dgm:pt modelId="{DF2DDD5E-1C9B-480F-BEC2-10D7657ABC3D}" type="pres">
      <dgm:prSet presAssocID="{CA9E914D-AC32-484E-9DFB-18D5CBAFFA8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B877CA-0188-4973-84ED-5C77EE0F6F22}" type="pres">
      <dgm:prSet presAssocID="{209BFE9A-EC88-4947-B6FE-992E5BD41D15}" presName="centerShape" presStyleLbl="node0" presStyleIdx="0" presStyleCnt="1" custScaleX="113271" custScaleY="109024"/>
      <dgm:spPr/>
      <dgm:t>
        <a:bodyPr/>
        <a:lstStyle/>
        <a:p>
          <a:endParaRPr lang="cs-CZ"/>
        </a:p>
      </dgm:t>
    </dgm:pt>
    <dgm:pt modelId="{7DCF8537-0A0B-4A47-9A9D-6B0DB5FF82C1}" type="pres">
      <dgm:prSet presAssocID="{317726C0-D227-42F6-A8DD-EBC8EE366C48}" presName="Name9" presStyleLbl="parChTrans1D2" presStyleIdx="0" presStyleCnt="4"/>
      <dgm:spPr/>
      <dgm:t>
        <a:bodyPr/>
        <a:lstStyle/>
        <a:p>
          <a:endParaRPr lang="cs-CZ"/>
        </a:p>
      </dgm:t>
    </dgm:pt>
    <dgm:pt modelId="{43EC0218-F750-4DDA-A0B7-00D0DBCED8C6}" type="pres">
      <dgm:prSet presAssocID="{317726C0-D227-42F6-A8DD-EBC8EE366C48}" presName="connTx" presStyleLbl="parChTrans1D2" presStyleIdx="0" presStyleCnt="4"/>
      <dgm:spPr/>
      <dgm:t>
        <a:bodyPr/>
        <a:lstStyle/>
        <a:p>
          <a:endParaRPr lang="cs-CZ"/>
        </a:p>
      </dgm:t>
    </dgm:pt>
    <dgm:pt modelId="{14789CA5-2138-43AF-B051-BE7113290EFE}" type="pres">
      <dgm:prSet presAssocID="{B236E4A2-2C33-4F7D-9159-9CAEB61240A4}" presName="node" presStyleLbl="node1" presStyleIdx="0" presStyleCnt="4" custScaleX="1749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11943A-555F-40D4-8AE5-6480B887062C}" type="pres">
      <dgm:prSet presAssocID="{A5583952-62C9-4238-B5E4-8827BD0A6227}" presName="Name9" presStyleLbl="parChTrans1D2" presStyleIdx="1" presStyleCnt="4"/>
      <dgm:spPr/>
      <dgm:t>
        <a:bodyPr/>
        <a:lstStyle/>
        <a:p>
          <a:endParaRPr lang="cs-CZ"/>
        </a:p>
      </dgm:t>
    </dgm:pt>
    <dgm:pt modelId="{7E8F28BD-D412-4150-B2D3-E8D0334C4791}" type="pres">
      <dgm:prSet presAssocID="{A5583952-62C9-4238-B5E4-8827BD0A6227}" presName="connTx" presStyleLbl="parChTrans1D2" presStyleIdx="1" presStyleCnt="4"/>
      <dgm:spPr/>
      <dgm:t>
        <a:bodyPr/>
        <a:lstStyle/>
        <a:p>
          <a:endParaRPr lang="cs-CZ"/>
        </a:p>
      </dgm:t>
    </dgm:pt>
    <dgm:pt modelId="{F51227A1-7A7F-4372-B28B-9475E864003D}" type="pres">
      <dgm:prSet presAssocID="{40D59B66-C4D5-4014-AC3C-1B0EC5F189B6}" presName="node" presStyleLbl="node1" presStyleIdx="1" presStyleCnt="4" custScaleX="179369" custRadScaleRad="147957" custRadScaleInc="73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459D29-6618-4735-8D0E-FE462707630F}" type="pres">
      <dgm:prSet presAssocID="{457CD35B-F01F-4AA8-8624-B5372A929E7A}" presName="Name9" presStyleLbl="parChTrans1D2" presStyleIdx="2" presStyleCnt="4"/>
      <dgm:spPr/>
      <dgm:t>
        <a:bodyPr/>
        <a:lstStyle/>
        <a:p>
          <a:endParaRPr lang="cs-CZ"/>
        </a:p>
      </dgm:t>
    </dgm:pt>
    <dgm:pt modelId="{C4FCBFDC-6BA1-4D2E-B2D1-94E2CFCC02B1}" type="pres">
      <dgm:prSet presAssocID="{457CD35B-F01F-4AA8-8624-B5372A929E7A}" presName="connTx" presStyleLbl="parChTrans1D2" presStyleIdx="2" presStyleCnt="4"/>
      <dgm:spPr/>
      <dgm:t>
        <a:bodyPr/>
        <a:lstStyle/>
        <a:p>
          <a:endParaRPr lang="cs-CZ"/>
        </a:p>
      </dgm:t>
    </dgm:pt>
    <dgm:pt modelId="{A956FC81-2A95-413F-8CA7-4046BBBDB5D1}" type="pres">
      <dgm:prSet presAssocID="{BFA00019-B1AE-4DB1-BA23-BBD8D383A896}" presName="node" presStyleLbl="node1" presStyleIdx="2" presStyleCnt="4" custScaleX="2026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16D660-594D-4A8F-8686-D90BADED4DDB}" type="pres">
      <dgm:prSet presAssocID="{54E9C24D-6B2E-4AAA-BC3C-265640516D3F}" presName="Name9" presStyleLbl="parChTrans1D2" presStyleIdx="3" presStyleCnt="4"/>
      <dgm:spPr/>
      <dgm:t>
        <a:bodyPr/>
        <a:lstStyle/>
        <a:p>
          <a:endParaRPr lang="cs-CZ"/>
        </a:p>
      </dgm:t>
    </dgm:pt>
    <dgm:pt modelId="{4D6C31BE-8229-4144-A54A-9A8C60205343}" type="pres">
      <dgm:prSet presAssocID="{54E9C24D-6B2E-4AAA-BC3C-265640516D3F}" presName="connTx" presStyleLbl="parChTrans1D2" presStyleIdx="3" presStyleCnt="4"/>
      <dgm:spPr/>
      <dgm:t>
        <a:bodyPr/>
        <a:lstStyle/>
        <a:p>
          <a:endParaRPr lang="cs-CZ"/>
        </a:p>
      </dgm:t>
    </dgm:pt>
    <dgm:pt modelId="{66CEF44C-4086-4BF2-BBC9-1A98F4816A1E}" type="pres">
      <dgm:prSet presAssocID="{84EAFF79-1240-4C88-8BC0-2B13A9C13CFA}" presName="node" presStyleLbl="node1" presStyleIdx="3" presStyleCnt="4" custScaleX="182981" custRadScaleRad="161060" custRadScaleInc="134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78F5A57-AF98-407F-85BA-8BF17C2BD3A8}" type="presOf" srcId="{54E9C24D-6B2E-4AAA-BC3C-265640516D3F}" destId="{2C16D660-594D-4A8F-8686-D90BADED4DDB}" srcOrd="0" destOrd="0" presId="urn:microsoft.com/office/officeart/2005/8/layout/radial1"/>
    <dgm:cxn modelId="{15F5E251-A729-4807-BF68-1D64F0DB2C5A}" type="presOf" srcId="{A5583952-62C9-4238-B5E4-8827BD0A6227}" destId="{A011943A-555F-40D4-8AE5-6480B887062C}" srcOrd="0" destOrd="0" presId="urn:microsoft.com/office/officeart/2005/8/layout/radial1"/>
    <dgm:cxn modelId="{76673001-C36E-46EF-89F6-4EDF5071C070}" type="presOf" srcId="{84EAFF79-1240-4C88-8BC0-2B13A9C13CFA}" destId="{66CEF44C-4086-4BF2-BBC9-1A98F4816A1E}" srcOrd="0" destOrd="0" presId="urn:microsoft.com/office/officeart/2005/8/layout/radial1"/>
    <dgm:cxn modelId="{5C5FA9C4-0C60-4E93-85DA-B173BEEF8479}" srcId="{209BFE9A-EC88-4947-B6FE-992E5BD41D15}" destId="{B236E4A2-2C33-4F7D-9159-9CAEB61240A4}" srcOrd="0" destOrd="0" parTransId="{317726C0-D227-42F6-A8DD-EBC8EE366C48}" sibTransId="{F6955C8C-CA6D-4605-BC09-273421015A93}"/>
    <dgm:cxn modelId="{4FFE4F08-6403-47EB-B1FE-34186E4F4C2E}" type="presOf" srcId="{317726C0-D227-42F6-A8DD-EBC8EE366C48}" destId="{7DCF8537-0A0B-4A47-9A9D-6B0DB5FF82C1}" srcOrd="0" destOrd="0" presId="urn:microsoft.com/office/officeart/2005/8/layout/radial1"/>
    <dgm:cxn modelId="{8166478C-75E4-473B-BBB6-813346A557D5}" type="presOf" srcId="{BFA00019-B1AE-4DB1-BA23-BBD8D383A896}" destId="{A956FC81-2A95-413F-8CA7-4046BBBDB5D1}" srcOrd="0" destOrd="0" presId="urn:microsoft.com/office/officeart/2005/8/layout/radial1"/>
    <dgm:cxn modelId="{668CCC7C-F798-48D4-84EE-0E39AE80C58C}" type="presOf" srcId="{209BFE9A-EC88-4947-B6FE-992E5BD41D15}" destId="{46B877CA-0188-4973-84ED-5C77EE0F6F22}" srcOrd="0" destOrd="0" presId="urn:microsoft.com/office/officeart/2005/8/layout/radial1"/>
    <dgm:cxn modelId="{FE59B01B-969C-4E3D-8560-EEE946DB4C01}" type="presOf" srcId="{54E9C24D-6B2E-4AAA-BC3C-265640516D3F}" destId="{4D6C31BE-8229-4144-A54A-9A8C60205343}" srcOrd="1" destOrd="0" presId="urn:microsoft.com/office/officeart/2005/8/layout/radial1"/>
    <dgm:cxn modelId="{FB7CF80A-40ED-4455-8CF6-1AC115FBE1D6}" srcId="{CA9E914D-AC32-484E-9DFB-18D5CBAFFA80}" destId="{209BFE9A-EC88-4947-B6FE-992E5BD41D15}" srcOrd="0" destOrd="0" parTransId="{E988C661-9760-4793-B832-17E3D471B9C8}" sibTransId="{C14B5822-AFAA-405D-9D25-F7AE0CF76C77}"/>
    <dgm:cxn modelId="{7462A84F-3D42-43F6-A2B1-0893D2567EC5}" type="presOf" srcId="{CA9E914D-AC32-484E-9DFB-18D5CBAFFA80}" destId="{DF2DDD5E-1C9B-480F-BEC2-10D7657ABC3D}" srcOrd="0" destOrd="0" presId="urn:microsoft.com/office/officeart/2005/8/layout/radial1"/>
    <dgm:cxn modelId="{2E54C9F3-3CAA-4F0F-A5E1-BFC7901050C0}" type="presOf" srcId="{B236E4A2-2C33-4F7D-9159-9CAEB61240A4}" destId="{14789CA5-2138-43AF-B051-BE7113290EFE}" srcOrd="0" destOrd="0" presId="urn:microsoft.com/office/officeart/2005/8/layout/radial1"/>
    <dgm:cxn modelId="{C64C1666-F0A3-461E-B9E0-81C130D02753}" type="presOf" srcId="{457CD35B-F01F-4AA8-8624-B5372A929E7A}" destId="{C4FCBFDC-6BA1-4D2E-B2D1-94E2CFCC02B1}" srcOrd="1" destOrd="0" presId="urn:microsoft.com/office/officeart/2005/8/layout/radial1"/>
    <dgm:cxn modelId="{1D419D61-54D8-4206-8264-46220EF58356}" type="presOf" srcId="{40D59B66-C4D5-4014-AC3C-1B0EC5F189B6}" destId="{F51227A1-7A7F-4372-B28B-9475E864003D}" srcOrd="0" destOrd="0" presId="urn:microsoft.com/office/officeart/2005/8/layout/radial1"/>
    <dgm:cxn modelId="{08A5393D-929B-4877-8571-10DEA9770111}" type="presOf" srcId="{A5583952-62C9-4238-B5E4-8827BD0A6227}" destId="{7E8F28BD-D412-4150-B2D3-E8D0334C4791}" srcOrd="1" destOrd="0" presId="urn:microsoft.com/office/officeart/2005/8/layout/radial1"/>
    <dgm:cxn modelId="{6E309FD9-FD55-44FE-AAB4-FE92F261D721}" srcId="{209BFE9A-EC88-4947-B6FE-992E5BD41D15}" destId="{40D59B66-C4D5-4014-AC3C-1B0EC5F189B6}" srcOrd="1" destOrd="0" parTransId="{A5583952-62C9-4238-B5E4-8827BD0A6227}" sibTransId="{FBC01365-22D5-401A-A9D8-525DF5285425}"/>
    <dgm:cxn modelId="{C8CCF6F0-0FFD-4A9B-BA90-FF060E89662D}" type="presOf" srcId="{317726C0-D227-42F6-A8DD-EBC8EE366C48}" destId="{43EC0218-F750-4DDA-A0B7-00D0DBCED8C6}" srcOrd="1" destOrd="0" presId="urn:microsoft.com/office/officeart/2005/8/layout/radial1"/>
    <dgm:cxn modelId="{B31D074F-9254-49C4-A85C-FCB7C76C674D}" srcId="{209BFE9A-EC88-4947-B6FE-992E5BD41D15}" destId="{84EAFF79-1240-4C88-8BC0-2B13A9C13CFA}" srcOrd="3" destOrd="0" parTransId="{54E9C24D-6B2E-4AAA-BC3C-265640516D3F}" sibTransId="{7624653E-53EF-4F5C-B822-8D082D444796}"/>
    <dgm:cxn modelId="{A8B4BFBA-85DA-4F14-8584-2F51F9E5C90B}" type="presOf" srcId="{457CD35B-F01F-4AA8-8624-B5372A929E7A}" destId="{A5459D29-6618-4735-8D0E-FE462707630F}" srcOrd="0" destOrd="0" presId="urn:microsoft.com/office/officeart/2005/8/layout/radial1"/>
    <dgm:cxn modelId="{3A33F5E8-62F2-42CE-96A2-63384E35EBC2}" srcId="{209BFE9A-EC88-4947-B6FE-992E5BD41D15}" destId="{BFA00019-B1AE-4DB1-BA23-BBD8D383A896}" srcOrd="2" destOrd="0" parTransId="{457CD35B-F01F-4AA8-8624-B5372A929E7A}" sibTransId="{6BC3EFC5-2D97-4CF6-B0C7-0146EDF83F16}"/>
    <dgm:cxn modelId="{03B84851-74A9-4E88-A5C7-338ED32236A8}" type="presParOf" srcId="{DF2DDD5E-1C9B-480F-BEC2-10D7657ABC3D}" destId="{46B877CA-0188-4973-84ED-5C77EE0F6F22}" srcOrd="0" destOrd="0" presId="urn:microsoft.com/office/officeart/2005/8/layout/radial1"/>
    <dgm:cxn modelId="{CA07828B-FC51-42CD-BFD8-E350C53BCECD}" type="presParOf" srcId="{DF2DDD5E-1C9B-480F-BEC2-10D7657ABC3D}" destId="{7DCF8537-0A0B-4A47-9A9D-6B0DB5FF82C1}" srcOrd="1" destOrd="0" presId="urn:microsoft.com/office/officeart/2005/8/layout/radial1"/>
    <dgm:cxn modelId="{20B03F82-F95A-4BC6-B71D-BC27F11796AD}" type="presParOf" srcId="{7DCF8537-0A0B-4A47-9A9D-6B0DB5FF82C1}" destId="{43EC0218-F750-4DDA-A0B7-00D0DBCED8C6}" srcOrd="0" destOrd="0" presId="urn:microsoft.com/office/officeart/2005/8/layout/radial1"/>
    <dgm:cxn modelId="{6927A041-7A9C-47C6-BD6A-25B07A77E938}" type="presParOf" srcId="{DF2DDD5E-1C9B-480F-BEC2-10D7657ABC3D}" destId="{14789CA5-2138-43AF-B051-BE7113290EFE}" srcOrd="2" destOrd="0" presId="urn:microsoft.com/office/officeart/2005/8/layout/radial1"/>
    <dgm:cxn modelId="{27BDB4B1-8872-4561-914F-4D3045E8BAC3}" type="presParOf" srcId="{DF2DDD5E-1C9B-480F-BEC2-10D7657ABC3D}" destId="{A011943A-555F-40D4-8AE5-6480B887062C}" srcOrd="3" destOrd="0" presId="urn:microsoft.com/office/officeart/2005/8/layout/radial1"/>
    <dgm:cxn modelId="{213EA20D-1F64-49CF-ACFF-F68219C36AC8}" type="presParOf" srcId="{A011943A-555F-40D4-8AE5-6480B887062C}" destId="{7E8F28BD-D412-4150-B2D3-E8D0334C4791}" srcOrd="0" destOrd="0" presId="urn:microsoft.com/office/officeart/2005/8/layout/radial1"/>
    <dgm:cxn modelId="{CA270D0F-514A-42D7-A943-D540AF11F5F4}" type="presParOf" srcId="{DF2DDD5E-1C9B-480F-BEC2-10D7657ABC3D}" destId="{F51227A1-7A7F-4372-B28B-9475E864003D}" srcOrd="4" destOrd="0" presId="urn:microsoft.com/office/officeart/2005/8/layout/radial1"/>
    <dgm:cxn modelId="{198958D1-8028-40D7-A1A9-12B9405BB339}" type="presParOf" srcId="{DF2DDD5E-1C9B-480F-BEC2-10D7657ABC3D}" destId="{A5459D29-6618-4735-8D0E-FE462707630F}" srcOrd="5" destOrd="0" presId="urn:microsoft.com/office/officeart/2005/8/layout/radial1"/>
    <dgm:cxn modelId="{04EF9C72-DF95-44DA-9AEC-E35660A37BB3}" type="presParOf" srcId="{A5459D29-6618-4735-8D0E-FE462707630F}" destId="{C4FCBFDC-6BA1-4D2E-B2D1-94E2CFCC02B1}" srcOrd="0" destOrd="0" presId="urn:microsoft.com/office/officeart/2005/8/layout/radial1"/>
    <dgm:cxn modelId="{325DBBC3-4722-49AD-9B73-F6BB809CEDB7}" type="presParOf" srcId="{DF2DDD5E-1C9B-480F-BEC2-10D7657ABC3D}" destId="{A956FC81-2A95-413F-8CA7-4046BBBDB5D1}" srcOrd="6" destOrd="0" presId="urn:microsoft.com/office/officeart/2005/8/layout/radial1"/>
    <dgm:cxn modelId="{1EFC0D0B-DA28-46E9-9400-9177650433AE}" type="presParOf" srcId="{DF2DDD5E-1C9B-480F-BEC2-10D7657ABC3D}" destId="{2C16D660-594D-4A8F-8686-D90BADED4DDB}" srcOrd="7" destOrd="0" presId="urn:microsoft.com/office/officeart/2005/8/layout/radial1"/>
    <dgm:cxn modelId="{8100BC65-DA89-4282-A46F-CB45324CBE30}" type="presParOf" srcId="{2C16D660-594D-4A8F-8686-D90BADED4DDB}" destId="{4D6C31BE-8229-4144-A54A-9A8C60205343}" srcOrd="0" destOrd="0" presId="urn:microsoft.com/office/officeart/2005/8/layout/radial1"/>
    <dgm:cxn modelId="{181090F5-75D2-4ADB-81C9-A802D1F4055E}" type="presParOf" srcId="{DF2DDD5E-1C9B-480F-BEC2-10D7657ABC3D}" destId="{66CEF44C-4086-4BF2-BBC9-1A98F4816A1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877CA-0188-4973-84ED-5C77EE0F6F22}">
      <dsp:nvSpPr>
        <dsp:cNvPr id="0" name=""/>
        <dsp:cNvSpPr/>
      </dsp:nvSpPr>
      <dsp:spPr>
        <a:xfrm>
          <a:off x="2136579" y="1064374"/>
          <a:ext cx="948585" cy="91301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MARKE-TINGOVÝ MIX</a:t>
          </a:r>
          <a:endParaRPr kumimoji="0" lang="cs-CZ" sz="12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2275496" y="1198083"/>
        <a:ext cx="670751" cy="645601"/>
      </dsp:txXfrm>
    </dsp:sp>
    <dsp:sp modelId="{7DCF8537-0A0B-4A47-9A9D-6B0DB5FF82C1}">
      <dsp:nvSpPr>
        <dsp:cNvPr id="0" name=""/>
        <dsp:cNvSpPr/>
      </dsp:nvSpPr>
      <dsp:spPr>
        <a:xfrm rot="16200000">
          <a:off x="2503520" y="942546"/>
          <a:ext cx="214703" cy="28951"/>
        </a:xfrm>
        <a:custGeom>
          <a:avLst/>
          <a:gdLst/>
          <a:ahLst/>
          <a:cxnLst/>
          <a:rect l="0" t="0" r="0" b="0"/>
          <a:pathLst>
            <a:path>
              <a:moveTo>
                <a:pt x="0" y="14475"/>
              </a:moveTo>
              <a:lnTo>
                <a:pt x="214703" y="14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>
        <a:off x="2605504" y="951655"/>
        <a:ext cx="10735" cy="10735"/>
      </dsp:txXfrm>
    </dsp:sp>
    <dsp:sp modelId="{14789CA5-2138-43AF-B051-BE7113290EFE}">
      <dsp:nvSpPr>
        <dsp:cNvPr id="0" name=""/>
        <dsp:cNvSpPr/>
      </dsp:nvSpPr>
      <dsp:spPr>
        <a:xfrm>
          <a:off x="1878498" y="12223"/>
          <a:ext cx="1464746" cy="83744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PRODUKT</a:t>
          </a:r>
          <a:endParaRPr kumimoji="0" lang="cs-CZ" sz="14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2093005" y="134864"/>
        <a:ext cx="1035732" cy="592165"/>
      </dsp:txXfrm>
    </dsp:sp>
    <dsp:sp modelId="{A011943A-555F-40D4-8AE5-6480B887062C}">
      <dsp:nvSpPr>
        <dsp:cNvPr id="0" name=""/>
        <dsp:cNvSpPr/>
      </dsp:nvSpPr>
      <dsp:spPr>
        <a:xfrm rot="19710">
          <a:off x="3085153" y="1510237"/>
          <a:ext cx="387312" cy="28951"/>
        </a:xfrm>
        <a:custGeom>
          <a:avLst/>
          <a:gdLst/>
          <a:ahLst/>
          <a:cxnLst/>
          <a:rect l="0" t="0" r="0" b="0"/>
          <a:pathLst>
            <a:path>
              <a:moveTo>
                <a:pt x="0" y="14475"/>
              </a:moveTo>
              <a:lnTo>
                <a:pt x="387312" y="14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>
        <a:off x="3269126" y="1515030"/>
        <a:ext cx="19365" cy="19365"/>
      </dsp:txXfrm>
    </dsp:sp>
    <dsp:sp modelId="{F51227A1-7A7F-4372-B28B-9475E864003D}">
      <dsp:nvSpPr>
        <dsp:cNvPr id="0" name=""/>
        <dsp:cNvSpPr/>
      </dsp:nvSpPr>
      <dsp:spPr>
        <a:xfrm>
          <a:off x="3472422" y="1111405"/>
          <a:ext cx="1502121" cy="83744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DISTRIBUCE</a:t>
          </a:r>
          <a:endParaRPr kumimoji="0" lang="cs-CZ" sz="14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3692403" y="1234046"/>
        <a:ext cx="1062159" cy="592165"/>
      </dsp:txXfrm>
    </dsp:sp>
    <dsp:sp modelId="{A5459D29-6618-4735-8D0E-FE462707630F}">
      <dsp:nvSpPr>
        <dsp:cNvPr id="0" name=""/>
        <dsp:cNvSpPr/>
      </dsp:nvSpPr>
      <dsp:spPr>
        <a:xfrm rot="5400000">
          <a:off x="2503520" y="2070269"/>
          <a:ext cx="214703" cy="28951"/>
        </a:xfrm>
        <a:custGeom>
          <a:avLst/>
          <a:gdLst/>
          <a:ahLst/>
          <a:cxnLst/>
          <a:rect l="0" t="0" r="0" b="0"/>
          <a:pathLst>
            <a:path>
              <a:moveTo>
                <a:pt x="0" y="14475"/>
              </a:moveTo>
              <a:lnTo>
                <a:pt x="214703" y="14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>
        <a:off x="2605504" y="2079377"/>
        <a:ext cx="10735" cy="10735"/>
      </dsp:txXfrm>
    </dsp:sp>
    <dsp:sp modelId="{A956FC81-2A95-413F-8CA7-4046BBBDB5D1}">
      <dsp:nvSpPr>
        <dsp:cNvPr id="0" name=""/>
        <dsp:cNvSpPr/>
      </dsp:nvSpPr>
      <dsp:spPr>
        <a:xfrm>
          <a:off x="1762219" y="2192096"/>
          <a:ext cx="1697305" cy="83744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MARKETINGOVÁ KOMUNIKACE</a:t>
          </a:r>
          <a:endParaRPr kumimoji="0" lang="cs-CZ" sz="12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2010784" y="2314737"/>
        <a:ext cx="1200175" cy="592165"/>
      </dsp:txXfrm>
    </dsp:sp>
    <dsp:sp modelId="{2C16D660-594D-4A8F-8686-D90BADED4DDB}">
      <dsp:nvSpPr>
        <dsp:cNvPr id="0" name=""/>
        <dsp:cNvSpPr/>
      </dsp:nvSpPr>
      <dsp:spPr>
        <a:xfrm rot="10836207">
          <a:off x="1621545" y="1498700"/>
          <a:ext cx="515076" cy="28951"/>
        </a:xfrm>
        <a:custGeom>
          <a:avLst/>
          <a:gdLst/>
          <a:ahLst/>
          <a:cxnLst/>
          <a:rect l="0" t="0" r="0" b="0"/>
          <a:pathLst>
            <a:path>
              <a:moveTo>
                <a:pt x="0" y="14475"/>
              </a:moveTo>
              <a:lnTo>
                <a:pt x="515076" y="14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 rot="10800000">
        <a:off x="1866207" y="1500299"/>
        <a:ext cx="25753" cy="25753"/>
      </dsp:txXfrm>
    </dsp:sp>
    <dsp:sp modelId="{66CEF44C-4086-4BF2-BBC9-1A98F4816A1E}">
      <dsp:nvSpPr>
        <dsp:cNvPr id="0" name=""/>
        <dsp:cNvSpPr/>
      </dsp:nvSpPr>
      <dsp:spPr>
        <a:xfrm>
          <a:off x="89332" y="1083671"/>
          <a:ext cx="1532370" cy="83744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CENA</a:t>
          </a:r>
          <a:endParaRPr kumimoji="0" lang="cs-CZ" sz="14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313742" y="1206312"/>
        <a:ext cx="1083550" cy="592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3.12.2021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3.12.2021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3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0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9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97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45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37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85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60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93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3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9200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006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87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1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40687"/>
            <a:ext cx="6718685" cy="2409630"/>
          </a:xfrm>
        </p:spPr>
        <p:txBody>
          <a:bodyPr lIns="0" tIns="0" rIns="0" bIns="0" anchor="t" anchorCtr="0">
            <a:normAutofit/>
          </a:bodyPr>
          <a:lstStyle/>
          <a:p>
            <a:pPr algn="l"/>
            <a:r>
              <a:rPr lang="cs-CZ" sz="36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MARKETING</a:t>
            </a:r>
            <a:r>
              <a:rPr lang="cs-CZ" sz="32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/>
            </a:r>
            <a:br>
              <a:rPr lang="cs-CZ" sz="32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cs-CZ" sz="20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                                          </a:t>
            </a:r>
            <a:br>
              <a:rPr lang="cs-CZ" sz="20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cs-CZ" sz="32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YMAR/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III.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blok</a:t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</a:t>
            </a:r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 + </a:t>
            </a: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</a:t>
            </a:r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produktu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4845745"/>
            <a:ext cx="6718685" cy="100914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800" b="1" dirty="0" smtClean="0">
              <a:solidFill>
                <a:prstClr val="black"/>
              </a:solidFill>
              <a:cs typeface="Arial"/>
            </a:endParaRPr>
          </a:p>
          <a:p>
            <a:pPr algn="l"/>
            <a:endParaRPr lang="cs-CZ" sz="1800" b="1" dirty="0">
              <a:solidFill>
                <a:prstClr val="black"/>
              </a:solidFill>
              <a:cs typeface="Arial"/>
            </a:endParaRPr>
          </a:p>
          <a:p>
            <a:pPr algn="l"/>
            <a:endParaRPr lang="cs-CZ" sz="1900" b="1" dirty="0" smtClean="0">
              <a:solidFill>
                <a:prstClr val="black"/>
              </a:solidFill>
              <a:cs typeface="Arial"/>
            </a:endParaRPr>
          </a:p>
          <a:p>
            <a:pPr algn="l"/>
            <a:r>
              <a:rPr lang="cs-CZ" sz="1900" dirty="0" smtClean="0">
                <a:solidFill>
                  <a:prstClr val="black"/>
                </a:solidFill>
                <a:cs typeface="Arial"/>
              </a:rPr>
              <a:t>PhDr. Ing. Mgr. Renáta Pavlíčková, MBA</a:t>
            </a:r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9367"/>
            <a:ext cx="7772400" cy="2181083"/>
          </a:xfrm>
          <a:ln/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4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388"/>
            <a:ext cx="8229600" cy="735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produkt?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0396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produktem jsou veškeré výrobky, služby, ale i osoby, zkušenosti, místa, informace a myšlenky - tedy cokoli,  co je v rámci směny zboží nabízeno k prodeji, a co  může uspokojit potřeby a přání,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 smtClean="0"/>
              <a:t>zahrnuje </a:t>
            </a:r>
            <a:r>
              <a:rPr lang="cs-CZ" sz="2000" dirty="0"/>
              <a:t>design a balení zboží, stejně jako jeho fyzické rysy a jakékoliv s ním spojené služby,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produkt je kombinací mnoha různých prvků z nichž všechny jsou důležité pro jeho </a:t>
            </a:r>
            <a:r>
              <a:rPr lang="cs-CZ" sz="2000" dirty="0" smtClean="0"/>
              <a:t>úspěch,</a:t>
            </a:r>
          </a:p>
          <a:p>
            <a:pPr algn="just">
              <a:lnSpc>
                <a:spcPct val="150000"/>
              </a:lnSpc>
              <a:defRPr/>
            </a:pPr>
            <a:r>
              <a:rPr lang="cs-CZ" sz="2000" dirty="0"/>
              <a:t>produktem je vše, co tvoří nabídku na </a:t>
            </a:r>
            <a:r>
              <a:rPr lang="cs-CZ" sz="2000" dirty="0" smtClean="0"/>
              <a:t>trhu.</a:t>
            </a:r>
            <a:endParaRPr lang="cs-CZ" sz="2000" dirty="0"/>
          </a:p>
          <a:p>
            <a:pPr algn="just" eaLnBrk="1" hangingPunct="1">
              <a:lnSpc>
                <a:spcPct val="150000"/>
              </a:lnSpc>
              <a:defRPr/>
            </a:pPr>
            <a:endParaRPr lang="cs-CZ" sz="2000" dirty="0"/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08" y="5425769"/>
            <a:ext cx="2585073" cy="129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0" y="5425771"/>
            <a:ext cx="2702738" cy="135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81" y="4525504"/>
            <a:ext cx="2927961" cy="219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52" y="37478"/>
            <a:ext cx="1675990" cy="168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8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8740"/>
            <a:ext cx="8229600" cy="7488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 dirty="0"/>
              <a:t>PRODUKTOVÝ MIX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7859712" cy="4533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dirty="0"/>
              <a:t>kvalita,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dirty="0"/>
              <a:t>značka,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dirty="0"/>
              <a:t>ochranná známka,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dirty="0"/>
              <a:t>obal,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dirty="0"/>
              <a:t>sortiment,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dirty="0"/>
              <a:t>design,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dirty="0"/>
              <a:t>image,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dirty="0"/>
              <a:t>záruky,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000" dirty="0"/>
              <a:t>služby.</a:t>
            </a:r>
          </a:p>
        </p:txBody>
      </p:sp>
      <p:pic>
        <p:nvPicPr>
          <p:cNvPr id="25607" name="Picture 5" descr="služby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997225"/>
            <a:ext cx="1174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6" descr="služby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628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7" descr="služby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9742" y="4437087"/>
            <a:ext cx="1117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8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produktu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pro výrobce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finanční funkce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ostatní (nefinanční) funkce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pro spotřebitele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instrumentální funkce produktu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expresivní funkce 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093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 produktu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spotřební zboží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cs typeface="Arial"/>
              </a:rPr>
              <a:t>z</a:t>
            </a:r>
            <a:r>
              <a:rPr lang="cs-CZ" sz="1800" dirty="0" smtClean="0">
                <a:cs typeface="Arial"/>
              </a:rPr>
              <a:t>boží časté spotřeby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zboží ostatní spotřeby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luxusní zboží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b="1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kapitálové statky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služby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základní prostředky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předměty postupné spotřeby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nevýrobní zásoby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součástky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suroviny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zpracovávané materiály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0932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Komplexní produkt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jádro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podstata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hmotný výrobek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použitelný, očekávaný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technické parametry/atributy výrobku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výrobek v rozšířeném pojetí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služby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endParaRPr lang="cs-CZ" sz="2400" dirty="0" smtClean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3 vrstvy (dimenze) produktu</a:t>
            </a:r>
            <a:endParaRPr lang="cs-CZ" sz="18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12" y="1965173"/>
            <a:ext cx="3882788" cy="416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932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388"/>
            <a:ext cx="8229600" cy="735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VRSTVY PRODUKTU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cs-CZ" sz="2000" b="1" dirty="0"/>
              <a:t>jádro produktu:</a:t>
            </a:r>
            <a:r>
              <a:rPr lang="cs-CZ" sz="2000" dirty="0"/>
              <a:t> představuje základní užitek či službu,</a:t>
            </a:r>
            <a:endParaRPr lang="cs-CZ" sz="2000" b="1" dirty="0"/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b="1" dirty="0"/>
              <a:t>skutečný výrobek:</a:t>
            </a:r>
            <a:r>
              <a:rPr lang="cs-CZ" sz="2000" dirty="0"/>
              <a:t> představuje značku, kvalitu, balení, styl a design, doplňky,</a:t>
            </a:r>
            <a:endParaRPr lang="cs-CZ" sz="2000" b="1" dirty="0"/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b="1" dirty="0"/>
              <a:t>rozšířený výrobek:</a:t>
            </a:r>
            <a:r>
              <a:rPr lang="cs-CZ" sz="2000" dirty="0"/>
              <a:t> dodávky a úvěrování, instalace, prodejní servis, záruky.</a:t>
            </a:r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Produktové strategie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b="1" dirty="0" smtClean="0">
                <a:cs typeface="Arial"/>
              </a:rPr>
              <a:t>výrobkové strategie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strategie nízkých nákladů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strategie diferenciace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strategie úzkého zaměření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400" dirty="0">
              <a:cs typeface="Arial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1400" dirty="0">
              <a:cs typeface="Arial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0932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Produktové strategie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cs-CZ" sz="1800" b="1" dirty="0" smtClean="0">
                <a:cs typeface="Arial"/>
              </a:rPr>
              <a:t>marketingové strategie produkt/trh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strategie penetrace trhu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strategie rozšiřování trhu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strategie vývoje výrobku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strategie diverzifikace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400" dirty="0">
              <a:cs typeface="Arial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150493"/>
              </p:ext>
            </p:extLst>
          </p:nvPr>
        </p:nvGraphicFramePr>
        <p:xfrm>
          <a:off x="928049" y="3962779"/>
          <a:ext cx="715597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5325"/>
                <a:gridCol w="2385325"/>
                <a:gridCol w="238532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ANSOFFOVA MATICE</a:t>
                      </a:r>
                      <a:endParaRPr lang="cs-CZ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Existující</a:t>
                      </a:r>
                      <a:r>
                        <a:rPr lang="cs-CZ" baseline="0" dirty="0" smtClean="0"/>
                        <a:t> trh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Nové trhy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Stávající produkty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Tržní penetrace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Rozvoj trhu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Nové produkty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Rozvoj produktu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Diverzifikace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850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Produktové politiky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výrobková politika v užším pojetí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rozhodování o hmotném produktu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sortimentní politika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rozhodování o podobě výrobního sortimentu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politika v oblasti služeb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rozhodování o totálním produktu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093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61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 (bloková výuka)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60561"/>
            <a:ext cx="3937379" cy="4365602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I. BLOK (téma 1.-3.)</a:t>
            </a:r>
          </a:p>
          <a:p>
            <a:pPr marL="0" indent="0">
              <a:buNone/>
            </a:pPr>
            <a:r>
              <a:rPr lang="pl-PL" sz="1800" dirty="0" smtClean="0"/>
              <a:t>1</a:t>
            </a:r>
            <a:r>
              <a:rPr lang="pl-PL" sz="1800" dirty="0"/>
              <a:t>. Úvod do marketingu (význam a vývoj</a:t>
            </a:r>
            <a:r>
              <a:rPr lang="pl-PL" sz="1800" dirty="0" smtClean="0"/>
              <a:t>)</a:t>
            </a:r>
            <a:endParaRPr lang="pl-PL" sz="1800" dirty="0"/>
          </a:p>
          <a:p>
            <a:pPr marL="0" indent="0">
              <a:buNone/>
            </a:pPr>
            <a:r>
              <a:rPr lang="cs-CZ" sz="1800" dirty="0"/>
              <a:t>2. Globální marketing 21. století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(aktuální trendy)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3. Online </a:t>
            </a:r>
            <a:r>
              <a:rPr lang="cs-CZ" sz="1800" dirty="0" smtClean="0"/>
              <a:t>marketing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 smtClean="0"/>
              <a:t>II. BLOK (téma 4.-6.)</a:t>
            </a:r>
            <a:endParaRPr lang="cs-CZ" sz="1800" b="1" dirty="0"/>
          </a:p>
          <a:p>
            <a:pPr marL="0" indent="0">
              <a:buNone/>
            </a:pPr>
            <a:r>
              <a:rPr lang="cs-CZ" sz="1800" dirty="0"/>
              <a:t>4. Trh a marketingové </a:t>
            </a:r>
            <a:r>
              <a:rPr lang="cs-CZ" sz="1800" dirty="0" smtClean="0"/>
              <a:t>prostředí</a:t>
            </a:r>
            <a:endParaRPr lang="cs-CZ" sz="1800" dirty="0"/>
          </a:p>
          <a:p>
            <a:pPr marL="0" indent="0">
              <a:buNone/>
            </a:pPr>
            <a:r>
              <a:rPr lang="pt-BR" sz="1800" dirty="0"/>
              <a:t>5. Marketingový informační systém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</a:t>
            </a:r>
            <a:r>
              <a:rPr lang="pt-BR" sz="1800" dirty="0" smtClean="0"/>
              <a:t>a </a:t>
            </a:r>
            <a:r>
              <a:rPr lang="cs-CZ" sz="1800" dirty="0" smtClean="0"/>
              <a:t>C</a:t>
            </a:r>
            <a:r>
              <a:rPr lang="pt-BR" sz="1800" dirty="0" smtClean="0"/>
              <a:t>RM</a:t>
            </a:r>
            <a:endParaRPr lang="pt-BR" sz="1800" dirty="0"/>
          </a:p>
          <a:p>
            <a:pPr marL="0" indent="0">
              <a:buNone/>
            </a:pPr>
            <a:r>
              <a:rPr lang="cs-CZ" sz="1800" dirty="0"/>
              <a:t>6. Marketingový </a:t>
            </a:r>
            <a:r>
              <a:rPr lang="cs-CZ" sz="1800" dirty="0" smtClean="0"/>
              <a:t>výzkum</a:t>
            </a: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60561"/>
            <a:ext cx="3936242" cy="4365602"/>
          </a:xfrm>
          <a:ln w="31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sz="1800" b="1" dirty="0" smtClean="0"/>
              <a:t>III. </a:t>
            </a:r>
            <a:r>
              <a:rPr lang="cs-CZ" sz="1800" b="1" dirty="0"/>
              <a:t>BLOK (téma </a:t>
            </a:r>
            <a:r>
              <a:rPr lang="cs-CZ" sz="1800" b="1" dirty="0" smtClean="0"/>
              <a:t>7.-9.)</a:t>
            </a:r>
            <a:endParaRPr lang="cs-CZ" sz="1800" b="1" dirty="0"/>
          </a:p>
          <a:p>
            <a:pPr marL="0" lvl="0" indent="0">
              <a:buNone/>
            </a:pPr>
            <a:r>
              <a:rPr lang="cs-CZ" sz="1800" dirty="0" smtClean="0">
                <a:solidFill>
                  <a:prstClr val="black"/>
                </a:solidFill>
              </a:rPr>
              <a:t>7</a:t>
            </a:r>
            <a:r>
              <a:rPr lang="cs-CZ" sz="1800" dirty="0">
                <a:solidFill>
                  <a:prstClr val="black"/>
                </a:solidFill>
              </a:rPr>
              <a:t>. Marketingový mix + řízení </a:t>
            </a:r>
            <a:r>
              <a:rPr lang="cs-CZ" sz="1800" dirty="0" smtClean="0">
                <a:solidFill>
                  <a:prstClr val="black"/>
                </a:solidFill>
              </a:rPr>
              <a:t>produktu</a:t>
            </a:r>
            <a:endParaRPr lang="cs-CZ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8. Řízení </a:t>
            </a:r>
            <a:r>
              <a:rPr lang="cs-CZ" sz="1800" dirty="0" smtClean="0">
                <a:solidFill>
                  <a:prstClr val="black"/>
                </a:solidFill>
              </a:rPr>
              <a:t>ceny</a:t>
            </a:r>
            <a:endParaRPr lang="cs-CZ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9. Řízení </a:t>
            </a:r>
            <a:r>
              <a:rPr lang="cs-CZ" sz="1800" dirty="0" smtClean="0">
                <a:solidFill>
                  <a:prstClr val="black"/>
                </a:solidFill>
              </a:rPr>
              <a:t>distribuce</a:t>
            </a:r>
            <a:endParaRPr lang="cs-CZ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s-CZ" sz="1800" b="1" dirty="0" smtClean="0"/>
              <a:t>IV. </a:t>
            </a:r>
            <a:r>
              <a:rPr lang="cs-CZ" sz="1800" b="1" dirty="0"/>
              <a:t>BLOK (téma </a:t>
            </a:r>
            <a:r>
              <a:rPr lang="cs-CZ" sz="1800" b="1" dirty="0" smtClean="0"/>
              <a:t>10.-12.)</a:t>
            </a:r>
            <a:endParaRPr lang="cs-CZ" sz="1800" b="1" dirty="0"/>
          </a:p>
          <a:p>
            <a:pPr marL="0" lvl="0" indent="0">
              <a:buNone/>
            </a:pPr>
            <a:r>
              <a:rPr lang="cs-CZ" sz="1800" dirty="0" smtClean="0">
                <a:solidFill>
                  <a:prstClr val="black"/>
                </a:solidFill>
              </a:rPr>
              <a:t>10</a:t>
            </a:r>
            <a:r>
              <a:rPr lang="cs-CZ" sz="1800" dirty="0">
                <a:solidFill>
                  <a:prstClr val="black"/>
                </a:solidFill>
              </a:rPr>
              <a:t>. Řízení integrované marketingové 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</a:rPr>
              <a:t>      komunikace</a:t>
            </a:r>
            <a:endParaRPr lang="cs-CZ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11. Marketing </a:t>
            </a:r>
            <a:r>
              <a:rPr lang="cs-CZ" sz="1800" dirty="0" smtClean="0">
                <a:solidFill>
                  <a:prstClr val="black"/>
                </a:solidFill>
              </a:rPr>
              <a:t>služeb</a:t>
            </a:r>
            <a:endParaRPr lang="cs-CZ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12. Etické aspekty </a:t>
            </a:r>
            <a:r>
              <a:rPr lang="cs-CZ" sz="1800" dirty="0" smtClean="0">
                <a:solidFill>
                  <a:prstClr val="black"/>
                </a:solidFill>
              </a:rPr>
              <a:t>marketingu</a:t>
            </a:r>
            <a:endParaRPr lang="cs-CZ" dirty="0"/>
          </a:p>
        </p:txBody>
      </p:sp>
      <p:cxnSp>
        <p:nvCxnSpPr>
          <p:cNvPr id="6" name="Přímá spojnice 5"/>
          <p:cNvCxnSpPr>
            <a:stCxn id="3" idx="1"/>
            <a:endCxn id="3" idx="3"/>
          </p:cNvCxnSpPr>
          <p:nvPr/>
        </p:nvCxnSpPr>
        <p:spPr>
          <a:xfrm>
            <a:off x="457200" y="3943362"/>
            <a:ext cx="393737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>
            <a:stCxn id="4" idx="1"/>
            <a:endCxn id="4" idx="3"/>
          </p:cNvCxnSpPr>
          <p:nvPr/>
        </p:nvCxnSpPr>
        <p:spPr>
          <a:xfrm>
            <a:off x="4648200" y="3943362"/>
            <a:ext cx="393624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5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Výrobkový mix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výrobkový mix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souhrn všech výrobkových řad a jednotlivých výrobků či služeb, které nabízí konkrétní výrobci (sortiment)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výrobková řada</a:t>
            </a:r>
            <a:endParaRPr lang="cs-CZ" sz="1800" b="1" dirty="0">
              <a:cs typeface="Arial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skupina výrobků, které jsou zaměřeny na uspokojení obdobné potřeby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prodávány stejnými distribučními cestami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nebo jsou určeny stejným zákazníkům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0932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výrobkového mixu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šířka výrobkového  mixu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počet výrobkových řad sortimentu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hloubka výrobkové řady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počet jednotlivých produktů v dané výrobkové řadě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délka výrobkového mixu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počet všech výrobků ve všech výrobkových řadách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konzistence výrobkového mixu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vyjadřuje těsnost propojení různých výrobkových řad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20948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nového produktu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 smtClean="0">
                <a:cs typeface="Arial"/>
              </a:rPr>
              <a:t>vznik námětů na nové výrobky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 smtClean="0">
                <a:cs typeface="Arial"/>
              </a:rPr>
              <a:t>třídění námětů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 smtClean="0">
                <a:cs typeface="Arial"/>
              </a:rPr>
              <a:t>vývoj a testování koncepce výrobku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 smtClean="0">
                <a:cs typeface="Arial"/>
              </a:rPr>
              <a:t>podnikatelská analýza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 smtClean="0">
                <a:cs typeface="Arial"/>
              </a:rPr>
              <a:t>vývoj a testování prototypu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 smtClean="0">
                <a:cs typeface="Arial"/>
              </a:rPr>
              <a:t>tržní testy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 smtClean="0">
                <a:cs typeface="Arial"/>
              </a:rPr>
              <a:t>komercionalizace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23478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Výrobkové analýzy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analýza životního cyklu produktu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analýza komplexního produktu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analýzy atributů produktu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analýzy sortimentní politiky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ABC analýza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portfolio analýzy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23478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</a:t>
            </a:r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sz="1600" dirty="0" smtClean="0"/>
              <a:t>Vypovídá </a:t>
            </a:r>
            <a:r>
              <a:rPr lang="cs-CZ" sz="1600" dirty="0"/>
              <a:t>o vývoji objemu prodejů a zisku během životnosti </a:t>
            </a:r>
            <a:r>
              <a:rPr lang="cs-CZ" sz="1600" dirty="0" smtClean="0"/>
              <a:t>produktu.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sz="1600" dirty="0" smtClean="0"/>
              <a:t>Obvykle </a:t>
            </a:r>
            <a:r>
              <a:rPr lang="cs-CZ" sz="1600" dirty="0"/>
              <a:t>rozlišujeme </a:t>
            </a:r>
            <a:r>
              <a:rPr lang="cs-CZ" sz="1600" b="1" dirty="0"/>
              <a:t>4 základní fáze</a:t>
            </a:r>
            <a:r>
              <a:rPr lang="cs-CZ" sz="1600" b="1" dirty="0" smtClean="0"/>
              <a:t>, </a:t>
            </a:r>
            <a:r>
              <a:rPr lang="cs-CZ" sz="1600" dirty="0" smtClean="0"/>
              <a:t>někteří </a:t>
            </a:r>
            <a:r>
              <a:rPr lang="cs-CZ" sz="1600" dirty="0"/>
              <a:t>autoři uvádějí fází 5 (navíc fázi vývojovou, která začíná okamžikem, kdy firma hledá a začne rozvíjet námět na nový produkt).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„</a:t>
            </a:r>
            <a:r>
              <a:rPr lang="cs-CZ" sz="1600" b="1" dirty="0"/>
              <a:t>Život“ výrobku v podniku od fáze zavedení produktu na trh až po útlum zájmu o produkt a jeho stažení z trhu.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Životní </a:t>
            </a:r>
            <a:r>
              <a:rPr lang="cs-CZ" sz="1600" dirty="0"/>
              <a:t>cyklus </a:t>
            </a:r>
            <a:r>
              <a:rPr lang="cs-CZ" sz="1600" dirty="0" smtClean="0"/>
              <a:t>výrobku a služby představuje </a:t>
            </a:r>
            <a:r>
              <a:rPr lang="cs-CZ" sz="1600" dirty="0"/>
              <a:t>její postavení na trhu.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Každý výrobek či služba </a:t>
            </a:r>
            <a:r>
              <a:rPr lang="cs-CZ" sz="1600" dirty="0"/>
              <a:t>prochází určitým </a:t>
            </a:r>
            <a:r>
              <a:rPr lang="cs-CZ" sz="1600" b="1" dirty="0"/>
              <a:t>životním cyklem</a:t>
            </a:r>
            <a:r>
              <a:rPr lang="cs-CZ" sz="1600" dirty="0"/>
              <a:t> (anglicky Product </a:t>
            </a:r>
            <a:r>
              <a:rPr lang="cs-CZ" sz="1600" dirty="0" err="1"/>
              <a:t>Lifecycle</a:t>
            </a:r>
            <a:r>
              <a:rPr lang="cs-CZ" sz="1600" dirty="0"/>
              <a:t>).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Tedy </a:t>
            </a:r>
            <a:r>
              <a:rPr lang="cs-CZ" sz="1600" dirty="0"/>
              <a:t>každý produkt si prožívá svůj život podobně jako živé bytosti.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Řízení </a:t>
            </a:r>
            <a:r>
              <a:rPr lang="cs-CZ" sz="1600" dirty="0"/>
              <a:t>tohoto životního cyklu je jednou z </a:t>
            </a:r>
            <a:r>
              <a:rPr lang="cs-CZ" sz="1600" b="1" dirty="0"/>
              <a:t>klíčových úloh </a:t>
            </a:r>
            <a:r>
              <a:rPr lang="cs-CZ" sz="1600" b="1" dirty="0" smtClean="0"/>
              <a:t>řízení marketingu a prodeje</a:t>
            </a:r>
            <a:r>
              <a:rPr lang="cs-CZ" sz="1600" dirty="0" smtClean="0"/>
              <a:t>.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07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</a:t>
            </a:r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</a:t>
            </a: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produktu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09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3200" b="1" dirty="0" smtClean="0"/>
              <a:t>Životní cyklus produktu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000" dirty="0" smtClean="0"/>
              <a:t>Model </a:t>
            </a:r>
            <a:r>
              <a:rPr lang="cs-CZ" sz="2000" dirty="0"/>
              <a:t>vymezuje pět fází života produktu: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b="1" dirty="0"/>
              <a:t>Vývojová fáze</a:t>
            </a:r>
            <a:r>
              <a:rPr lang="cs-CZ" sz="2000" dirty="0"/>
              <a:t> – produkt je vyvíjen, dosud není na </a:t>
            </a:r>
            <a:r>
              <a:rPr lang="cs-CZ" sz="2000" dirty="0" smtClean="0"/>
              <a:t>trhu, </a:t>
            </a:r>
            <a:r>
              <a:rPr lang="cs-CZ" sz="2000" dirty="0"/>
              <a:t>existují </a:t>
            </a:r>
            <a:r>
              <a:rPr lang="cs-CZ" sz="2000" dirty="0" smtClean="0"/>
              <a:t>pouze náklady </a:t>
            </a:r>
            <a:r>
              <a:rPr lang="cs-CZ" sz="2000" dirty="0"/>
              <a:t>(tj</a:t>
            </a:r>
            <a:r>
              <a:rPr lang="cs-CZ" sz="2000" dirty="0" smtClean="0"/>
              <a:t>. zisk (profit)  </a:t>
            </a:r>
            <a:r>
              <a:rPr lang="cs-CZ" sz="2000" dirty="0"/>
              <a:t>je záporný)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b="1" dirty="0"/>
              <a:t>Zaváděcí fáze</a:t>
            </a:r>
            <a:r>
              <a:rPr lang="cs-CZ" sz="2000" dirty="0"/>
              <a:t> – produkt je uveden na trh, prodeje pomalu rostou, </a:t>
            </a:r>
            <a:r>
              <a:rPr lang="cs-CZ" sz="2000" dirty="0" smtClean="0"/>
              <a:t>produkt není ziskový</a:t>
            </a:r>
            <a:endParaRPr lang="cs-CZ" sz="2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b="1" dirty="0"/>
              <a:t>Růstová fáze</a:t>
            </a:r>
            <a:r>
              <a:rPr lang="cs-CZ" sz="2000" dirty="0"/>
              <a:t> – </a:t>
            </a:r>
            <a:r>
              <a:rPr lang="cs-CZ" sz="2000" dirty="0" smtClean="0"/>
              <a:t>objem prodeje i zisk postupně rostou</a:t>
            </a:r>
            <a:endParaRPr lang="cs-CZ" sz="2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b="1" dirty="0"/>
              <a:t>Fáze zralosti</a:t>
            </a:r>
            <a:r>
              <a:rPr lang="cs-CZ" sz="2000" dirty="0"/>
              <a:t> – prodeje nadále rostou, </a:t>
            </a:r>
            <a:r>
              <a:rPr lang="cs-CZ" sz="2000" dirty="0" smtClean="0"/>
              <a:t>zisk se stabilizuje, nebo začíná pozvolna klesat</a:t>
            </a:r>
            <a:endParaRPr lang="cs-CZ" sz="2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b="1" dirty="0"/>
              <a:t>Fáze úpadku</a:t>
            </a:r>
            <a:r>
              <a:rPr lang="cs-CZ" sz="2000" dirty="0"/>
              <a:t> – prodeje i zisk postupně klesají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729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 analýza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vychází z předpokladu, že celkovou produkci můžeme podle výše objemu na celkové produkci a přínosu v podobě zisku rozdělit do tří skupin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Skupina 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Skupina B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Skupina C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07" y="2497541"/>
            <a:ext cx="6492394" cy="362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478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BCG analýza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tržní růst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měří se v ročních přírůstcích tržeb z prodeje daného zboží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relativní podíl na trhu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poměr tržeb podniku k tržbám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cs typeface="Arial"/>
              </a:rPr>
              <a:t> </a:t>
            </a:r>
            <a:r>
              <a:rPr lang="cs-CZ" sz="1800" dirty="0" smtClean="0">
                <a:cs typeface="Arial"/>
              </a:rPr>
              <a:t>    v daném odvětví</a:t>
            </a:r>
            <a:endParaRPr lang="cs-CZ" sz="1800" dirty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tzv. </a:t>
            </a:r>
            <a:r>
              <a:rPr lang="cs-CZ" sz="1800" b="1" dirty="0" smtClean="0">
                <a:cs typeface="Arial"/>
              </a:rPr>
              <a:t>Bostonská matice</a:t>
            </a:r>
            <a:endParaRPr lang="cs-CZ" sz="1800" b="1" dirty="0">
              <a:cs typeface="Arial"/>
            </a:endParaRPr>
          </a:p>
          <a:p>
            <a:pPr marL="0" indent="0">
              <a:buNone/>
            </a:pPr>
            <a:endParaRPr lang="cs-CZ" sz="2400" dirty="0">
              <a:solidFill>
                <a:srgbClr val="FF0000"/>
              </a:solidFill>
              <a:cs typeface="Arial"/>
            </a:endParaRPr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9" y="2325262"/>
            <a:ext cx="3800901" cy="38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478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BCG analýza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Otazníky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nízký podíl na trhu v situaci, kdy trh vykazuje vysoké roční tempo růstu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Hvězdy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výrobky a služby, kterými podnik ovládá velkou část trhu, jehož rozsah vzrůstá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tvorba i spotřeba finančních prostředků je zhruba v rovnováze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158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23330"/>
            <a:ext cx="8229600" cy="694307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Marketingový mix + řízení produktu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33266"/>
            <a:ext cx="4038600" cy="4392897"/>
          </a:xfrm>
          <a:noFill/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cs typeface="Arial"/>
              </a:rPr>
              <a:t>pojem marketingový mix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cs typeface="Arial"/>
              </a:rPr>
              <a:t>koncepty 4P a 4C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cs typeface="Arial"/>
              </a:rPr>
              <a:t>termín produkt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cs typeface="Arial"/>
              </a:rPr>
              <a:t>funkce produktu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cs typeface="Arial"/>
              </a:rPr>
              <a:t>klasifikace produktu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cs typeface="Arial"/>
              </a:rPr>
              <a:t>komplexní produkt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cs typeface="Arial"/>
              </a:rPr>
              <a:t>produktové strategie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cs typeface="Arial"/>
              </a:rPr>
              <a:t>produktové politiky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cs typeface="Arial"/>
              </a:rPr>
              <a:t>výrobkový mix</a:t>
            </a: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33266"/>
            <a:ext cx="4038600" cy="43928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prstClr val="black"/>
                </a:solidFill>
                <a:cs typeface="Arial"/>
              </a:rPr>
              <a:t>vývoj </a:t>
            </a:r>
            <a:r>
              <a:rPr lang="cs-CZ" sz="1800" dirty="0">
                <a:solidFill>
                  <a:prstClr val="black"/>
                </a:solidFill>
                <a:cs typeface="Arial"/>
              </a:rPr>
              <a:t>nového produktu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prstClr val="black"/>
                </a:solidFill>
                <a:cs typeface="Arial"/>
              </a:rPr>
              <a:t>výrobkové </a:t>
            </a:r>
            <a:r>
              <a:rPr lang="cs-CZ" sz="1800" dirty="0">
                <a:solidFill>
                  <a:prstClr val="black"/>
                </a:solidFill>
                <a:cs typeface="Arial"/>
              </a:rPr>
              <a:t>analýzy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prstClr val="black"/>
                </a:solidFill>
                <a:cs typeface="Arial"/>
              </a:rPr>
              <a:t>životní </a:t>
            </a:r>
            <a:r>
              <a:rPr lang="cs-CZ" sz="1800" dirty="0">
                <a:solidFill>
                  <a:prstClr val="black"/>
                </a:solidFill>
                <a:cs typeface="Arial"/>
              </a:rPr>
              <a:t>cyklus </a:t>
            </a:r>
            <a:r>
              <a:rPr lang="cs-CZ" sz="1800" dirty="0" smtClean="0">
                <a:solidFill>
                  <a:prstClr val="black"/>
                </a:solidFill>
                <a:cs typeface="Arial"/>
              </a:rPr>
              <a:t>produktu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/>
              <a:t>analýza cyklu tržní životnosti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/>
              <a:t>ABC analýza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/>
              <a:t>BCG analýza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/>
              <a:t>GE analýza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 smtClean="0"/>
              <a:t>řízení značky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265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BCG analýza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Dojné krávy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produkty, jimiž podnik ovládá velkou část trhu, avšak daný trh roste pomalu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podnik obvykle dosahuje v porovnání s ostatními konkurenty nižších nákladů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Hladoví psi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produkty, jimiž podnik ovládá pouze malou část trhu, který vykazuje nízké roční tempo růstu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produkty v podstatě ani nevytvářejí, ani nespotřebovávají velké množství peněžních prostředků, avšak jsou málo ziskové</a:t>
            </a:r>
            <a:endParaRPr lang="cs-CZ" sz="18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11002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 analýza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b="1" dirty="0" smtClean="0">
                <a:cs typeface="Arial"/>
              </a:rPr>
              <a:t>Konkurenceschopnost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např. tržní podíl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image společnosti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databáze zákazníků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stabilita a spolehlivost dodavatelů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kapacita a modernost výrobních zařízení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manažerské dovednosti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portfolio výrobků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cenová konkurenceschopnost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distribuční kanály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efektivnost komunikace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kompetence prodejního personálu</a:t>
            </a: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b="1" dirty="0" smtClean="0"/>
              <a:t>Atraktivita trhu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např. velikost a vývoj trhu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ziskovost odvětví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struktura trhu a intenzita konkurence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ekonomika rozsahu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technologické a kapitálové požadavky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cyklické a sezónní faktory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regulační, ekonomické, environmentální a sociální vlivy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71585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 </a:t>
            </a:r>
            <a:r>
              <a:rPr lang="cs-CZ" sz="32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2800" dirty="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77" y="1520876"/>
            <a:ext cx="5057633" cy="461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585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275"/>
            <a:ext cx="8229600" cy="653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POLITIKA (STRATEGIE) ZNAČKY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 eaLnBrk="1" hangingPunct="1">
              <a:lnSpc>
                <a:spcPct val="150000"/>
              </a:lnSpc>
              <a:defRPr/>
            </a:pPr>
            <a:r>
              <a:rPr lang="cs-CZ" sz="2000" dirty="0"/>
              <a:t>značka (Brand),</a:t>
            </a:r>
          </a:p>
          <a:p>
            <a:pPr marL="533400" indent="-533400" algn="just" eaLnBrk="1" hangingPunct="1">
              <a:lnSpc>
                <a:spcPct val="150000"/>
              </a:lnSpc>
              <a:defRPr/>
            </a:pPr>
            <a:r>
              <a:rPr lang="cs-CZ" sz="2000" dirty="0"/>
              <a:t>řízení značky (Brand Management) tvoří životně důležitou součást celé firemní strategie,</a:t>
            </a:r>
          </a:p>
          <a:p>
            <a:pPr marL="533400" indent="-533400" algn="just" eaLnBrk="1" hangingPunct="1">
              <a:lnSpc>
                <a:spcPct val="150000"/>
              </a:lnSpc>
              <a:defRPr/>
            </a:pPr>
            <a:r>
              <a:rPr lang="cs-CZ" sz="2000" b="1" dirty="0"/>
              <a:t>Brand Management</a:t>
            </a:r>
            <a:r>
              <a:rPr lang="cs-CZ" sz="2000" dirty="0"/>
              <a:t> je oblast řízení zaměřující </a:t>
            </a:r>
            <a:r>
              <a:rPr lang="cs-CZ" sz="2000" dirty="0" smtClean="0"/>
              <a:t>se </a:t>
            </a:r>
            <a:r>
              <a:rPr lang="cs-CZ" sz="2000" dirty="0"/>
              <a:t>na téma značky. Zabývá se především těmito třemi otázkami: </a:t>
            </a:r>
            <a:endParaRPr lang="cs-CZ" sz="2000" i="1" dirty="0">
              <a:cs typeface="Times New Roman" pitchFamily="18" charset="0"/>
            </a:endParaRPr>
          </a:p>
          <a:p>
            <a:pPr marL="933450" lvl="1" indent="-533400"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sz="1600" dirty="0"/>
              <a:t>    </a:t>
            </a:r>
            <a:r>
              <a:rPr lang="cs-CZ" sz="1600" dirty="0" smtClean="0"/>
              <a:t>    </a:t>
            </a:r>
            <a:r>
              <a:rPr lang="cs-CZ" sz="2000" dirty="0"/>
              <a:t>- Jak vytvářet hodnotu značky?</a:t>
            </a:r>
          </a:p>
          <a:p>
            <a:pPr marL="933450" lvl="1" indent="-533400"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sz="2000" dirty="0"/>
              <a:t>       - Jak měřit hodnotu značky? </a:t>
            </a:r>
          </a:p>
          <a:p>
            <a:pPr marL="933450" lvl="1" indent="-533400"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sz="2000" dirty="0"/>
              <a:t>       - Jak využít hodnotu značky pro rozvoj podnikání? </a:t>
            </a:r>
          </a:p>
          <a:p>
            <a:pPr marL="933450" lvl="1" indent="-533400">
              <a:buFont typeface="Wingdings" pitchFamily="2" charset="2"/>
              <a:buNone/>
              <a:defRPr/>
            </a:pPr>
            <a:endParaRPr lang="cs-CZ" sz="2000" dirty="0"/>
          </a:p>
          <a:p>
            <a:pPr marL="533400" indent="-533400" eaLnBrk="1" hangingPunct="1">
              <a:defRPr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6979"/>
            <a:ext cx="8229600" cy="68065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/>
              <a:t>Značka</a:t>
            </a:r>
            <a:endParaRPr lang="cs-CZ" sz="3200" b="1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801" y="1596788"/>
            <a:ext cx="8229600" cy="437751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spcBef>
                <a:spcPts val="600"/>
              </a:spcBef>
              <a:defRPr/>
            </a:pPr>
            <a:r>
              <a:rPr lang="cs-CZ" sz="1800" dirty="0"/>
              <a:t>značka je označením, pod kterým se výrobek nebo služba prodává,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cs-CZ" sz="1800" dirty="0"/>
              <a:t>značka je </a:t>
            </a:r>
            <a:r>
              <a:rPr lang="cs-CZ" sz="1800" b="1" dirty="0"/>
              <a:t>pro firmu</a:t>
            </a:r>
            <a:r>
              <a:rPr lang="cs-CZ" sz="1800" dirty="0"/>
              <a:t> identifikace (jméno), symbol,  design nebo jejich kombinace,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s </a:t>
            </a:r>
            <a:r>
              <a:rPr lang="cs-CZ" sz="1800" dirty="0"/>
              <a:t>jejichž pomocí může poskytnout svému zboží zvláštní postavení, které vyniká vůči jiným dodavatelům,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cs-CZ" sz="1800" b="1" dirty="0"/>
              <a:t>pro zákazníka</a:t>
            </a:r>
            <a:r>
              <a:rPr lang="cs-CZ" sz="1800" dirty="0"/>
              <a:t> je značka asociací, podnětem, motivací ke </a:t>
            </a:r>
            <a:r>
              <a:rPr lang="cs-CZ" sz="1800" dirty="0" smtClean="0"/>
              <a:t>koupi,</a:t>
            </a:r>
          </a:p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cs-CZ" sz="1800" b="1" i="1" dirty="0" smtClean="0">
                <a:solidFill>
                  <a:srgbClr val="C00000"/>
                </a:solidFill>
              </a:rPr>
              <a:t>„Každá značka má svůj příběh.“</a:t>
            </a:r>
            <a:endParaRPr lang="cs-CZ" sz="1800" b="1" i="1" dirty="0">
              <a:solidFill>
                <a:srgbClr val="C00000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5092"/>
            <a:ext cx="8229600" cy="76254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1800" b="1" dirty="0"/>
              <a:t>BRANDING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241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cs-CZ" sz="1600" dirty="0"/>
              <a:t>podstatou </a:t>
            </a:r>
            <a:r>
              <a:rPr lang="cs-CZ" sz="1600" b="1" dirty="0" err="1"/>
              <a:t>brandingu</a:t>
            </a:r>
            <a:r>
              <a:rPr lang="cs-CZ" sz="1600" dirty="0"/>
              <a:t> jsou činnosti, jejichž cílem je </a:t>
            </a:r>
            <a:r>
              <a:rPr lang="cs-CZ" sz="1600" dirty="0" smtClean="0"/>
              <a:t>získat požadované</a:t>
            </a:r>
            <a:r>
              <a:rPr lang="cs-CZ" sz="1600" dirty="0"/>
              <a:t> postavení značky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 </a:t>
            </a:r>
            <a:r>
              <a:rPr lang="cs-CZ" sz="1600" dirty="0"/>
              <a:t>myslích </a:t>
            </a:r>
            <a:r>
              <a:rPr lang="cs-CZ" sz="1600" dirty="0" smtClean="0"/>
              <a:t>jejich </a:t>
            </a:r>
            <a:r>
              <a:rPr lang="cs-CZ" sz="1600" dirty="0"/>
              <a:t>zákazníků, tedy vytvořit  pozitivní postoje zákazníků ke značce</a:t>
            </a:r>
            <a:r>
              <a:rPr lang="cs-CZ" sz="1600" dirty="0" smtClean="0"/>
              <a:t>.</a:t>
            </a:r>
          </a:p>
          <a:p>
            <a:pPr marL="0" indent="0" algn="just" eaLnBrk="1" hangingPunct="1">
              <a:lnSpc>
                <a:spcPct val="150000"/>
              </a:lnSpc>
              <a:buNone/>
              <a:defRPr/>
            </a:pPr>
            <a:endParaRPr lang="cs-CZ" sz="3800" dirty="0" smtClean="0"/>
          </a:p>
          <a:p>
            <a:pPr marL="0" indent="0" algn="just" eaLnBrk="1" hangingPunct="1">
              <a:lnSpc>
                <a:spcPct val="150000"/>
              </a:lnSpc>
              <a:buNone/>
              <a:defRPr/>
            </a:pPr>
            <a:endParaRPr lang="cs-CZ" sz="2000" dirty="0"/>
          </a:p>
          <a:p>
            <a:pPr algn="just" eaLnBrk="1" hangingPunct="1">
              <a:lnSpc>
                <a:spcPct val="150000"/>
              </a:lnSpc>
              <a:defRPr/>
            </a:pPr>
            <a:endParaRPr lang="cs-CZ" sz="2000" dirty="0" smtClean="0"/>
          </a:p>
          <a:p>
            <a:pPr algn="just" eaLnBrk="1" hangingPunct="1">
              <a:lnSpc>
                <a:spcPct val="150000"/>
              </a:lnSpc>
              <a:defRPr/>
            </a:pPr>
            <a:endParaRPr lang="cs-CZ" sz="2000" dirty="0"/>
          </a:p>
          <a:p>
            <a:pPr algn="just" eaLnBrk="1" hangingPunct="1">
              <a:lnSpc>
                <a:spcPct val="150000"/>
              </a:lnSpc>
              <a:defRPr/>
            </a:pPr>
            <a:endParaRPr lang="cs-CZ" sz="2000" dirty="0" smtClean="0"/>
          </a:p>
          <a:p>
            <a:pPr algn="just" eaLnBrk="1" hangingPunct="1">
              <a:lnSpc>
                <a:spcPct val="150000"/>
              </a:lnSpc>
              <a:defRPr/>
            </a:pPr>
            <a:endParaRPr lang="cs-CZ" sz="2000" dirty="0"/>
          </a:p>
          <a:p>
            <a:pPr algn="just" eaLnBrk="1" hangingPunct="1">
              <a:lnSpc>
                <a:spcPct val="150000"/>
              </a:lnSpc>
              <a:defRPr/>
            </a:pPr>
            <a:endParaRPr lang="cs-CZ" sz="2000" dirty="0" smtClean="0"/>
          </a:p>
          <a:p>
            <a:pPr marL="0" indent="0" algn="just" eaLnBrk="1" hangingPunct="1">
              <a:lnSpc>
                <a:spcPct val="150000"/>
              </a:lnSpc>
              <a:buNone/>
              <a:defRPr/>
            </a:pPr>
            <a:endParaRPr lang="cs-CZ" sz="2000" dirty="0"/>
          </a:p>
          <a:p>
            <a:pPr algn="just" eaLnBrk="1" hangingPunct="1">
              <a:lnSpc>
                <a:spcPct val="150000"/>
              </a:lnSpc>
              <a:defRPr/>
            </a:pPr>
            <a:endParaRPr lang="cs-CZ" sz="2000" dirty="0"/>
          </a:p>
          <a:p>
            <a:pPr algn="just" eaLnBrk="1" hangingPunct="1">
              <a:lnSpc>
                <a:spcPct val="150000"/>
              </a:lnSpc>
              <a:defRPr/>
            </a:pPr>
            <a:endParaRPr lang="cs-CZ" sz="2000" dirty="0" smtClean="0"/>
          </a:p>
          <a:p>
            <a:pPr algn="just" eaLnBrk="1" hangingPunct="1">
              <a:lnSpc>
                <a:spcPct val="150000"/>
              </a:lnSpc>
              <a:defRPr/>
            </a:pPr>
            <a:endParaRPr lang="cs-CZ" sz="2000" dirty="0"/>
          </a:p>
          <a:p>
            <a:pPr algn="just" eaLnBrk="1" hangingPunct="1">
              <a:lnSpc>
                <a:spcPct val="150000"/>
              </a:lnSpc>
              <a:defRPr/>
            </a:pPr>
            <a:endParaRPr lang="cs-CZ" sz="2000" dirty="0" smtClean="0"/>
          </a:p>
          <a:p>
            <a:pPr algn="just" eaLnBrk="1" hangingPunct="1">
              <a:lnSpc>
                <a:spcPct val="150000"/>
              </a:lnSpc>
              <a:defRPr/>
            </a:pPr>
            <a:endParaRPr lang="cs-CZ" sz="2000" dirty="0"/>
          </a:p>
          <a:p>
            <a:pPr algn="just" eaLnBrk="1" hangingPunct="1">
              <a:lnSpc>
                <a:spcPct val="150000"/>
              </a:lnSpc>
              <a:defRPr/>
            </a:pPr>
            <a:endParaRPr lang="cs-CZ" sz="2000" dirty="0" smtClean="0"/>
          </a:p>
          <a:p>
            <a:pPr marL="0" indent="0" algn="just" eaLnBrk="1" hangingPunct="1">
              <a:lnSpc>
                <a:spcPct val="150000"/>
              </a:lnSpc>
              <a:buNone/>
              <a:defRPr/>
            </a:pPr>
            <a:endParaRPr lang="cs-CZ" sz="2000" dirty="0" smtClean="0"/>
          </a:p>
          <a:p>
            <a:pPr marL="0" indent="0" algn="just" eaLnBrk="1" hangingPunct="1">
              <a:lnSpc>
                <a:spcPct val="150000"/>
              </a:lnSpc>
              <a:buNone/>
              <a:defRPr/>
            </a:pPr>
            <a:endParaRPr lang="cs-CZ" sz="2000" dirty="0"/>
          </a:p>
          <a:p>
            <a:pPr marL="0" indent="0" algn="just" eaLnBrk="1" hangingPunct="1">
              <a:lnSpc>
                <a:spcPct val="150000"/>
              </a:lnSpc>
              <a:buNone/>
              <a:defRPr/>
            </a:pPr>
            <a:endParaRPr lang="cs-CZ" sz="2000" dirty="0" smtClean="0"/>
          </a:p>
          <a:p>
            <a:pPr marL="0" indent="0" algn="just" eaLnBrk="1" hangingPunct="1">
              <a:lnSpc>
                <a:spcPct val="150000"/>
              </a:lnSpc>
              <a:buNone/>
              <a:defRPr/>
            </a:pPr>
            <a:endParaRPr lang="cs-CZ" sz="2000" dirty="0"/>
          </a:p>
          <a:p>
            <a:pPr marL="0" indent="0" algn="just" eaLnBrk="1" hangingPunct="1">
              <a:lnSpc>
                <a:spcPct val="150000"/>
              </a:lnSpc>
              <a:buNone/>
              <a:defRPr/>
            </a:pPr>
            <a:endParaRPr lang="cs-CZ" sz="2000" dirty="0" smtClean="0"/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cs-CZ" sz="2000" dirty="0" smtClean="0"/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cs-CZ" sz="2000" dirty="0"/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cs-CZ" sz="2000" dirty="0" smtClean="0"/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Brandingové</a:t>
            </a:r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cs-CZ" sz="2000" dirty="0">
                <a:cs typeface="Arial"/>
              </a:rPr>
              <a:t>Mezi </a:t>
            </a:r>
            <a:r>
              <a:rPr lang="cs-CZ" sz="2000" dirty="0" err="1">
                <a:cs typeface="Arial"/>
              </a:rPr>
              <a:t>brandingové</a:t>
            </a:r>
            <a:r>
              <a:rPr lang="cs-CZ" sz="2000" dirty="0">
                <a:cs typeface="Arial"/>
              </a:rPr>
              <a:t> činnosti patří zejména: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cs typeface="Arial"/>
              </a:rPr>
              <a:t>Vymezení </a:t>
            </a:r>
            <a:r>
              <a:rPr lang="cs-CZ" sz="2000" dirty="0">
                <a:cs typeface="Arial"/>
              </a:rPr>
              <a:t>značky vůči ostatním značkám </a:t>
            </a:r>
            <a:r>
              <a:rPr lang="cs-CZ" sz="2000" dirty="0" smtClean="0">
                <a:cs typeface="Arial"/>
              </a:rPr>
              <a:t>(</a:t>
            </a:r>
            <a:r>
              <a:rPr lang="cs-CZ" sz="2000" dirty="0" err="1" smtClean="0">
                <a:cs typeface="Arial"/>
              </a:rPr>
              <a:t>positioning</a:t>
            </a:r>
            <a:r>
              <a:rPr lang="cs-CZ" sz="2000" dirty="0">
                <a:cs typeface="Arial"/>
              </a:rPr>
              <a:t>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cs typeface="Arial"/>
              </a:rPr>
              <a:t>Výběr názvu </a:t>
            </a:r>
            <a:r>
              <a:rPr lang="cs-CZ" sz="2000" dirty="0" smtClean="0">
                <a:cs typeface="Arial"/>
              </a:rPr>
              <a:t>značky (</a:t>
            </a:r>
            <a:r>
              <a:rPr lang="cs-CZ" sz="2000" dirty="0" err="1" smtClean="0">
                <a:cs typeface="Arial"/>
              </a:rPr>
              <a:t>naming</a:t>
            </a:r>
            <a:r>
              <a:rPr lang="cs-CZ" sz="2000" dirty="0" smtClean="0">
                <a:cs typeface="Arial"/>
              </a:rPr>
              <a:t>)</a:t>
            </a:r>
            <a:endParaRPr lang="cs-CZ" sz="2000" dirty="0">
              <a:cs typeface="Arial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cs typeface="Arial"/>
              </a:rPr>
              <a:t>Návrh značky a loga (design)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cs typeface="Arial"/>
              </a:rPr>
              <a:t>Vytvoření sloganu (</a:t>
            </a:r>
            <a:r>
              <a:rPr lang="cs-CZ" sz="2000" dirty="0" err="1">
                <a:cs typeface="Arial"/>
              </a:rPr>
              <a:t>claim</a:t>
            </a:r>
            <a:r>
              <a:rPr lang="cs-CZ" sz="2000" dirty="0">
                <a:cs typeface="Arial"/>
              </a:rPr>
              <a:t>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cs typeface="Arial"/>
              </a:rPr>
              <a:t>Způsob komunikace značky se zákazníky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cs typeface="Arial"/>
              </a:rPr>
              <a:t>Definování požadovaných asociací spojených s výrobkem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452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a analýzy značky</a:t>
            </a:r>
            <a:endParaRPr lang="cs-CZ" sz="28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dvě složky značky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racionální část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emocionální část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tvorba značky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síla značky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pozice značky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stopa značky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35662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6036"/>
            <a:ext cx="8229600" cy="72160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KRITÉRIA PRO FINÁLNÍ VÝBĚR ZNAČKY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Vyloučit jiné chráněné značky.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Naznačuje jméno něco, co se týká výhod nebo kvality produktu?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Je jméno krátké?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Dá se lehce hláskovat?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Dá se jméno lehce vyslovit?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Je originální, odlišuje se od jiných?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Lze jméno upravit v mezinárodním měřítku?</a:t>
            </a:r>
          </a:p>
          <a:p>
            <a:pPr eaLnBrk="1" hangingPunct="1">
              <a:defRPr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42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9684"/>
            <a:ext cx="8229600" cy="70795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OCHRANNÁ ZNÁMKA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561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jakékoliv označení, které je způsobilé odlišit výrobky nebo služby jednoho subjektu od výrobku nebo služeb jiného subjektu,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registrovaná značka s právní ochranou,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může být slovní, </a:t>
            </a:r>
            <a:r>
              <a:rPr lang="cs-CZ" sz="2000" dirty="0" smtClean="0"/>
              <a:t>obrazová nebo kombinovaná.</a:t>
            </a:r>
            <a:endParaRPr lang="cs-CZ" sz="2000" dirty="0"/>
          </a:p>
          <a:p>
            <a:pPr eaLnBrk="1" hangingPunct="1">
              <a:defRPr/>
            </a:pPr>
            <a:endParaRPr lang="cs-CZ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dirty="0"/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200" dirty="0"/>
              <a:t>                           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200" dirty="0"/>
              <a:t>                                                                                                                          </a:t>
            </a:r>
            <a:endParaRPr lang="cs-CZ" sz="12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12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200" dirty="0" smtClean="0"/>
              <a:t> 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4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4148"/>
            <a:ext cx="8229600" cy="986051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mix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tvoří souhrn všech nástrojů, které vyjadřují vztah  podniku k jeho podstatnému okolí, tzn</a:t>
            </a:r>
            <a:r>
              <a:rPr lang="cs-CZ" sz="2000" dirty="0" smtClean="0"/>
              <a:t>. k </a:t>
            </a:r>
            <a:r>
              <a:rPr lang="cs-CZ" sz="2000" dirty="0"/>
              <a:t>zákazníkům, dodavatelům, distribučním a dopravním organizacím, prostředníkům, atd., 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je soubor taktických marketingových nástrojů - výrobkové, cenové, distribuční a komunikační politiky, které firmě umožňují upravit nabídku podle přání zákazníků na cílovém trhu,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cs-CZ" sz="2000" dirty="0"/>
              <a:t>skládá se ze všech aktivit, které firma vyvíjí, aby vzbudila po výrobku poptávku.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4148"/>
            <a:ext cx="8229600" cy="80348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POLITIKA (STRATEGIE) KVALITY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cs-CZ" sz="2000" b="1" dirty="0"/>
              <a:t>vnitřní kvalita</a:t>
            </a:r>
            <a:r>
              <a:rPr lang="cs-CZ" sz="2000" dirty="0"/>
              <a:t> = je souhrn vlastností, které vyhovují "technickému standardu", nebo umožňují správnou funkci produktu,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b="1" dirty="0"/>
              <a:t>vnější kvalita</a:t>
            </a:r>
            <a:r>
              <a:rPr lang="cs-CZ" sz="2000" dirty="0"/>
              <a:t> = vypovídá o tom, do jaké míry produkt vyhovuje pozitivnímu očekávání zákazníků. Jedná se     o souhrn vlastností, na jejichž základě je firma vnímána jako "dodavatel vysoké kvality".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80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5092"/>
            <a:ext cx="8229600" cy="76254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OBALOVÁ POLITIKA (STRATEGIE)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33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sz="1600" b="1" dirty="0"/>
              <a:t>Typy obalu: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sz="1600" b="1" dirty="0"/>
              <a:t>primární obal</a:t>
            </a:r>
            <a:r>
              <a:rPr lang="cs-CZ" sz="1600" dirty="0"/>
              <a:t> - tj. přímý obal výrobku (tuba zubní pasty),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sz="1600" b="1" dirty="0"/>
              <a:t>sekundární obal</a:t>
            </a:r>
            <a:r>
              <a:rPr lang="cs-CZ" sz="1600" dirty="0"/>
              <a:t> - tj. obal, který chrání primární (prodejní) obal (krabička na tubu zubní pasty),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sz="1600" b="1" dirty="0"/>
              <a:t>transportní obal</a:t>
            </a:r>
            <a:r>
              <a:rPr lang="cs-CZ" sz="1600" dirty="0"/>
              <a:t> - tj. obal nezbytný pro uskladnění, identifikaci a transport (kartón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s </a:t>
            </a:r>
            <a:r>
              <a:rPr lang="cs-CZ" sz="1600" dirty="0"/>
              <a:t>krabičkami),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sz="1600" b="1" dirty="0"/>
              <a:t>nálepka (etiketa)</a:t>
            </a:r>
            <a:r>
              <a:rPr lang="cs-CZ" sz="1600" dirty="0"/>
              <a:t> - tvoří část obalu a obsahuje tištěné informace  popisující produkt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(</a:t>
            </a:r>
            <a:r>
              <a:rPr lang="cs-CZ" sz="1600" dirty="0"/>
              <a:t>je připevněna nebo přiložena k produktu).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34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36608"/>
            <a:ext cx="8229600" cy="781030"/>
          </a:xfrm>
        </p:spPr>
        <p:txBody>
          <a:bodyPr>
            <a:normAutofit/>
          </a:bodyPr>
          <a:lstStyle/>
          <a:p>
            <a:r>
              <a:rPr lang="cs-CZ" sz="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3200" b="1" i="1" dirty="0" smtClean="0"/>
              <a:t>Děkuji za pozornost </a:t>
            </a:r>
          </a:p>
          <a:p>
            <a:pPr marL="0" indent="0">
              <a:buNone/>
            </a:pPr>
            <a:r>
              <a:rPr lang="cs-CZ" sz="3200" b="1" i="1" dirty="0" smtClean="0"/>
              <a:t>a těším se na příště. </a:t>
            </a:r>
            <a:endParaRPr lang="cs-CZ" sz="3200" b="1" i="1" dirty="0"/>
          </a:p>
        </p:txBody>
      </p:sp>
      <p:pic>
        <p:nvPicPr>
          <p:cNvPr id="1027" name="Picture 3" descr="C:\Users\Renáta\Desktop\MVŠO (ZS 2021-2022)\Různé\Šmoula s per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22" y="1130365"/>
            <a:ext cx="1796251" cy="24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6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9683"/>
            <a:ext cx="8229600" cy="54591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mix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6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cs-CZ" sz="1800" dirty="0"/>
              <a:t>je kombinací čtyř prvků - tzv. 4P: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cs-CZ" sz="1800" b="1" dirty="0"/>
              <a:t>Product </a:t>
            </a:r>
            <a:r>
              <a:rPr lang="cs-CZ" sz="1800" dirty="0"/>
              <a:t>- produkt (výrobek, služba),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cs-CZ" sz="1800" b="1" dirty="0" err="1"/>
              <a:t>Price</a:t>
            </a:r>
            <a:r>
              <a:rPr lang="cs-CZ" sz="1800" b="1" dirty="0"/>
              <a:t> </a:t>
            </a:r>
            <a:r>
              <a:rPr lang="cs-CZ" sz="1800" dirty="0"/>
              <a:t>- cena,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cs-CZ" sz="1800" b="1" dirty="0"/>
              <a:t>Place </a:t>
            </a:r>
            <a:r>
              <a:rPr lang="cs-CZ" sz="1800" dirty="0"/>
              <a:t>- </a:t>
            </a:r>
            <a:r>
              <a:rPr lang="cs-CZ" sz="1800" dirty="0" smtClean="0"/>
              <a:t>distribuce,  </a:t>
            </a:r>
            <a:endParaRPr lang="cs-CZ" sz="1800" dirty="0"/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cs-CZ" sz="1800" b="1" dirty="0" err="1"/>
              <a:t>Promotion</a:t>
            </a:r>
            <a:r>
              <a:rPr lang="cs-CZ" sz="1800" b="1" dirty="0"/>
              <a:t> </a:t>
            </a:r>
            <a:r>
              <a:rPr lang="cs-CZ" sz="1800" dirty="0"/>
              <a:t>- marketingová </a:t>
            </a:r>
            <a:r>
              <a:rPr lang="cs-CZ" sz="1800" dirty="0" smtClean="0"/>
              <a:t>komunikace.</a:t>
            </a:r>
            <a:endParaRPr lang="en-US" sz="1800" dirty="0"/>
          </a:p>
          <a:p>
            <a:pPr algn="just">
              <a:lnSpc>
                <a:spcPct val="150000"/>
              </a:lnSpc>
              <a:defRPr/>
            </a:pPr>
            <a:endParaRPr lang="cs-CZ" sz="1800" b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/>
              <a:t>People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cs-CZ" sz="1800" dirty="0"/>
              <a:t>personál, </a:t>
            </a:r>
            <a:r>
              <a:rPr lang="cs-CZ" sz="1800" dirty="0" smtClean="0"/>
              <a:t>lidé.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40347404"/>
              </p:ext>
            </p:extLst>
          </p:nvPr>
        </p:nvGraphicFramePr>
        <p:xfrm>
          <a:off x="3725839" y="3084395"/>
          <a:ext cx="5206620" cy="304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délník 5"/>
          <p:cNvSpPr/>
          <p:nvPr/>
        </p:nvSpPr>
        <p:spPr>
          <a:xfrm>
            <a:off x="5314665" y="2456597"/>
            <a:ext cx="3487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LOŽKY MARKETINGOVÉHO MIXU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Koncept 4C v návaznosti na 4P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smyslem není hledat různé počty nebo odlišná počáteční písmena, ale změnit myšlení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 smtClean="0">
                <a:cs typeface="Arial"/>
              </a:rPr>
              <a:t>řešení potřeb zákazníka </a:t>
            </a:r>
            <a:r>
              <a:rPr lang="cs-CZ" sz="1800" i="1" dirty="0" smtClean="0">
                <a:cs typeface="Arial"/>
              </a:rPr>
              <a:t>(</a:t>
            </a:r>
            <a:r>
              <a:rPr lang="cs-CZ" sz="1800" i="1" dirty="0" err="1" smtClean="0">
                <a:cs typeface="Arial"/>
              </a:rPr>
              <a:t>Customer</a:t>
            </a:r>
            <a:r>
              <a:rPr lang="cs-CZ" sz="1800" i="1" dirty="0" smtClean="0">
                <a:cs typeface="Arial"/>
              </a:rPr>
              <a:t> </a:t>
            </a:r>
            <a:r>
              <a:rPr lang="cs-CZ" sz="1800" i="1" dirty="0" err="1" smtClean="0">
                <a:cs typeface="Arial"/>
              </a:rPr>
              <a:t>solution</a:t>
            </a:r>
            <a:r>
              <a:rPr lang="cs-CZ" sz="1800" i="1" dirty="0" smtClean="0">
                <a:cs typeface="Arial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 smtClean="0">
                <a:cs typeface="Arial"/>
              </a:rPr>
              <a:t>náklady vzniklé zákazníkovi </a:t>
            </a:r>
            <a:r>
              <a:rPr lang="cs-CZ" sz="1800" i="1" dirty="0" smtClean="0">
                <a:cs typeface="Arial"/>
              </a:rPr>
              <a:t>(</a:t>
            </a:r>
            <a:r>
              <a:rPr lang="cs-CZ" sz="1800" i="1" dirty="0" err="1" smtClean="0">
                <a:cs typeface="Arial"/>
              </a:rPr>
              <a:t>Customer</a:t>
            </a:r>
            <a:r>
              <a:rPr lang="cs-CZ" sz="1800" i="1" dirty="0" smtClean="0">
                <a:cs typeface="Arial"/>
              </a:rPr>
              <a:t> </a:t>
            </a:r>
            <a:r>
              <a:rPr lang="cs-CZ" sz="1800" i="1" dirty="0" err="1" smtClean="0">
                <a:cs typeface="Arial"/>
              </a:rPr>
              <a:t>cost</a:t>
            </a:r>
            <a:r>
              <a:rPr lang="cs-CZ" sz="1800" i="1" dirty="0" smtClean="0">
                <a:cs typeface="Arial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 smtClean="0">
                <a:cs typeface="Arial"/>
              </a:rPr>
              <a:t>dostupnost řešení </a:t>
            </a:r>
            <a:r>
              <a:rPr lang="cs-CZ" sz="1800" i="1" dirty="0" smtClean="0">
                <a:cs typeface="Arial"/>
              </a:rPr>
              <a:t>(</a:t>
            </a:r>
            <a:r>
              <a:rPr lang="cs-CZ" sz="1800" i="1" dirty="0" err="1" smtClean="0">
                <a:cs typeface="Arial"/>
              </a:rPr>
              <a:t>Convenience</a:t>
            </a:r>
            <a:r>
              <a:rPr lang="cs-CZ" sz="1800" i="1" dirty="0" smtClean="0">
                <a:cs typeface="Arial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 smtClean="0">
                <a:cs typeface="Arial"/>
              </a:rPr>
              <a:t>komunikace </a:t>
            </a:r>
            <a:r>
              <a:rPr lang="cs-CZ" sz="1800" i="1" dirty="0" smtClean="0">
                <a:cs typeface="Arial"/>
              </a:rPr>
              <a:t>(</a:t>
            </a:r>
            <a:r>
              <a:rPr lang="cs-CZ" sz="1800" i="1" dirty="0" err="1" smtClean="0">
                <a:cs typeface="Arial"/>
              </a:rPr>
              <a:t>Communication</a:t>
            </a:r>
            <a:r>
              <a:rPr lang="cs-CZ" sz="1800" i="1" dirty="0" smtClean="0">
                <a:cs typeface="Arial"/>
              </a:rPr>
              <a:t>)</a:t>
            </a:r>
            <a:endParaRPr lang="cs-CZ" sz="1800" i="1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09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7796"/>
            <a:ext cx="8229600" cy="78984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Marketingová strat</a:t>
            </a:r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gie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defRPr/>
            </a:pPr>
            <a:r>
              <a:rPr lang="cs-CZ" sz="2000" b="1" dirty="0"/>
              <a:t>produktová</a:t>
            </a:r>
            <a:r>
              <a:rPr lang="cs-CZ" sz="2000" dirty="0"/>
              <a:t> strategie - produktová politika,</a:t>
            </a:r>
          </a:p>
          <a:p>
            <a:pPr>
              <a:lnSpc>
                <a:spcPct val="200000"/>
              </a:lnSpc>
              <a:defRPr/>
            </a:pPr>
            <a:r>
              <a:rPr lang="cs-CZ" sz="2000" b="1" dirty="0"/>
              <a:t>cenová</a:t>
            </a:r>
            <a:r>
              <a:rPr lang="cs-CZ" sz="2000" dirty="0"/>
              <a:t> strategie - cenová politika,</a:t>
            </a:r>
          </a:p>
          <a:p>
            <a:pPr>
              <a:lnSpc>
                <a:spcPct val="200000"/>
              </a:lnSpc>
              <a:defRPr/>
            </a:pPr>
            <a:r>
              <a:rPr lang="cs-CZ" sz="2000" b="1" dirty="0"/>
              <a:t>distribuční</a:t>
            </a:r>
            <a:r>
              <a:rPr lang="cs-CZ" sz="2000" dirty="0"/>
              <a:t> strategie - distribuční politika,</a:t>
            </a:r>
          </a:p>
          <a:p>
            <a:pPr>
              <a:lnSpc>
                <a:spcPct val="200000"/>
              </a:lnSpc>
              <a:defRPr/>
            </a:pPr>
            <a:r>
              <a:rPr lang="cs-CZ" sz="2000" b="1" dirty="0"/>
              <a:t>komunikační</a:t>
            </a:r>
            <a:r>
              <a:rPr lang="cs-CZ" sz="2000" dirty="0"/>
              <a:t> strategie - komunikační </a:t>
            </a:r>
            <a:r>
              <a:rPr lang="cs-CZ" sz="2000" dirty="0" smtClean="0"/>
              <a:t>politika.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 m. mixu, m. strategie a taktiky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cs typeface="Arial"/>
              </a:rPr>
              <a:t>na marketingový mix můžeme pohlížet jako na součást marketingového strategického řízení nebo jako na nástroj taktického řízení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strategie</a:t>
            </a:r>
            <a:r>
              <a:rPr lang="cs-CZ" sz="1800" dirty="0" smtClean="0">
                <a:cs typeface="Arial"/>
              </a:rPr>
              <a:t> – Děláme správné věci?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 smtClean="0">
                <a:cs typeface="Arial"/>
              </a:rPr>
              <a:t>taktika</a:t>
            </a:r>
            <a:r>
              <a:rPr lang="cs-CZ" sz="1800" dirty="0" smtClean="0">
                <a:cs typeface="Arial"/>
              </a:rPr>
              <a:t> – Děláme věci správně?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09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0500"/>
            <a:ext cx="8229600" cy="81713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cíle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účinný marketingový program propojuje </a:t>
            </a:r>
            <a:r>
              <a:rPr lang="cs-CZ" sz="2000" b="1" dirty="0"/>
              <a:t>všechny prvky marketingového mixu</a:t>
            </a:r>
            <a:r>
              <a:rPr lang="cs-CZ" sz="2000" dirty="0"/>
              <a:t> v jeden koordinovaný program, který je navržen tak, aby byla zákazníkovi poskytnuta co nejvyšší hodnota a aby byly splněny firemní marketingové cíle.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</TotalTime>
  <Words>1686</Words>
  <Application>Microsoft Office PowerPoint</Application>
  <PresentationFormat>Předvádění na obrazovce (4:3)</PresentationFormat>
  <Paragraphs>427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42</vt:i4>
      </vt:variant>
    </vt:vector>
  </HeadingPairs>
  <TitlesOfParts>
    <vt:vector size="44" baseType="lpstr">
      <vt:lpstr>Office Theme</vt:lpstr>
      <vt:lpstr>1_Office Theme</vt:lpstr>
      <vt:lpstr>MARKETING                                             YMAR/III. blok Marketingový mix + Řízení produktu</vt:lpstr>
      <vt:lpstr>Obsah předmětu (bloková výuka)</vt:lpstr>
      <vt:lpstr>7. Marketingový mix + řízení produktu</vt:lpstr>
      <vt:lpstr>Marketingový mix</vt:lpstr>
      <vt:lpstr>Marketingový mix</vt:lpstr>
      <vt:lpstr>Koncept 4C v návaznosti na 4P</vt:lpstr>
      <vt:lpstr>Marketingová strategie</vt:lpstr>
      <vt:lpstr>Vztah m. mixu, m. strategie a taktiky</vt:lpstr>
      <vt:lpstr>Marketingové cíle</vt:lpstr>
      <vt:lpstr>PRODUKT</vt:lpstr>
      <vt:lpstr>Co je to produkt?</vt:lpstr>
      <vt:lpstr>PRODUKTOVÝ MIX</vt:lpstr>
      <vt:lpstr>Funkce produktu</vt:lpstr>
      <vt:lpstr>Klasifikace produktu</vt:lpstr>
      <vt:lpstr>Komplexní produkt</vt:lpstr>
      <vt:lpstr>VRSTVY PRODUKTU</vt:lpstr>
      <vt:lpstr>Produktové strategie</vt:lpstr>
      <vt:lpstr>Produktové strategie</vt:lpstr>
      <vt:lpstr>Produktové politiky</vt:lpstr>
      <vt:lpstr>Výrobkový mix</vt:lpstr>
      <vt:lpstr>Charakteristika výrobkového mixu</vt:lpstr>
      <vt:lpstr>Vývoj nového produktu</vt:lpstr>
      <vt:lpstr>Výrobkové analýzy</vt:lpstr>
      <vt:lpstr>Životní cyklus produktu</vt:lpstr>
      <vt:lpstr>Životní cyklus produktu</vt:lpstr>
      <vt:lpstr>Životní cyklus produktu</vt:lpstr>
      <vt:lpstr>ABC analýza</vt:lpstr>
      <vt:lpstr>BCG analýza</vt:lpstr>
      <vt:lpstr>BCG analýza</vt:lpstr>
      <vt:lpstr>BCG analýza</vt:lpstr>
      <vt:lpstr>GE analýza</vt:lpstr>
      <vt:lpstr>GE analýza</vt:lpstr>
      <vt:lpstr>POLITIKA (STRATEGIE) ZNAČKY</vt:lpstr>
      <vt:lpstr>Značka</vt:lpstr>
      <vt:lpstr>BRANDING</vt:lpstr>
      <vt:lpstr>Brandingové činnosti</vt:lpstr>
      <vt:lpstr>Řízení a analýzy značky</vt:lpstr>
      <vt:lpstr>KRITÉRIA PRO FINÁLNÍ VÝBĚR ZNAČKY</vt:lpstr>
      <vt:lpstr>OCHRANNÁ ZNÁMKA</vt:lpstr>
      <vt:lpstr>POLITIKA (STRATEGIE) KVALITY</vt:lpstr>
      <vt:lpstr>OBALOVÁ POLITIKA (STRATEGIE)</vt:lpstr>
      <vt:lpstr>.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Černoch Petr</dc:creator>
  <cp:lastModifiedBy>Renáta</cp:lastModifiedBy>
  <cp:revision>336</cp:revision>
  <cp:lastPrinted>2020-02-14T14:01:50Z</cp:lastPrinted>
  <dcterms:created xsi:type="dcterms:W3CDTF">2012-07-19T22:32:54Z</dcterms:created>
  <dcterms:modified xsi:type="dcterms:W3CDTF">2021-12-03T08:41:56Z</dcterms:modified>
</cp:coreProperties>
</file>