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1" r:id="rId2"/>
    <p:sldMasterId id="2147483674" r:id="rId3"/>
  </p:sldMasterIdLst>
  <p:notesMasterIdLst>
    <p:notesMasterId r:id="rId19"/>
  </p:notesMasterIdLst>
  <p:sldIdLst>
    <p:sldId id="575" r:id="rId4"/>
    <p:sldId id="540" r:id="rId5"/>
    <p:sldId id="541" r:id="rId6"/>
    <p:sldId id="542" r:id="rId7"/>
    <p:sldId id="543" r:id="rId8"/>
    <p:sldId id="544" r:id="rId9"/>
    <p:sldId id="545" r:id="rId10"/>
    <p:sldId id="546" r:id="rId11"/>
    <p:sldId id="547" r:id="rId12"/>
    <p:sldId id="549" r:id="rId13"/>
    <p:sldId id="551" r:id="rId14"/>
    <p:sldId id="552" r:id="rId15"/>
    <p:sldId id="553" r:id="rId16"/>
    <p:sldId id="554" r:id="rId17"/>
    <p:sldId id="576" r:id="rId18"/>
  </p:sldIdLst>
  <p:sldSz cx="9144000" cy="6858000" type="screen4x3"/>
  <p:notesSz cx="6797675" cy="9928225"/>
  <p:custDataLst>
    <p:tags r:id="rId2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66FFFF"/>
    <a:srgbClr val="D50202"/>
    <a:srgbClr val="CCFFFF"/>
    <a:srgbClr val="CCFF99"/>
    <a:srgbClr val="D1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80" d="100"/>
          <a:sy n="80" d="100"/>
        </p:scale>
        <p:origin x="-1086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203E0-D7BD-45DA-8253-15A6D543BE21}" type="datetimeFigureOut">
              <a:rPr lang="cs-CZ" smtClean="0"/>
              <a:t>11.11.2022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DEB11-1E6E-4A14-8FF4-F288982D4C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2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08D7-83C9-4116-A95F-DFC00F76D74A}" type="datetime1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5B5F-46BD-4E86-AE65-01CDA5C59C31}" type="datetime1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780E-22C1-4FAF-8145-3152DEC01F7B}" type="datetime1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182688" y="2017713"/>
            <a:ext cx="381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1182688" y="4151313"/>
            <a:ext cx="381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170CB4A-3180-4146-A4AC-930E7536455D}" type="datetime1">
              <a:rPr lang="en-US" smtClean="0"/>
              <a:t>11/11/2022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E970BB2-4066-47CA-9E22-24972E5E785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08D7-83C9-4116-A95F-DFC00F76D74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1990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971D-4A33-4BB7-B823-BFBFA84A78D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5483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966E-5A75-44DF-AFA5-47231BFE56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2116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9A18-8683-4715-92DA-D2537D11A26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1342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9D1D-4A33-463D-B739-59EC1238053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5892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8EDD-9671-424A-922A-52EF24498BA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2324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415A-261A-4783-B136-192EA443340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615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971D-4A33-4BB7-B823-BFBFA84A78DF}" type="datetime1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7D600-D0E1-441E-A7A1-A0F6A2752B3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1890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7522-788D-4A56-80A4-33E633D70FF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1202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5B5F-46BD-4E86-AE65-01CDA5C59C3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0966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780E-22C1-4FAF-8145-3152DEC01F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493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182688" y="2017713"/>
            <a:ext cx="381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1182688" y="4151313"/>
            <a:ext cx="381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170CB4A-3180-4146-A4AC-930E7536455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11/11/2022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E970BB2-4066-47CA-9E22-24972E5E785F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6746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8694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923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2605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3424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031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966E-5A75-44DF-AFA5-47231BFE564C}" type="datetime1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61773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2670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30005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25279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7452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072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9A18-8683-4715-92DA-D2537D11A269}" type="datetime1">
              <a:rPr lang="en-US" smtClean="0"/>
              <a:t>11/11/2022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9D1D-4A33-463D-B739-59EC12380534}" type="datetime1">
              <a:rPr lang="en-US" smtClean="0"/>
              <a:t>11/11/2022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8EDD-9671-424A-922A-52EF24498BAA}" type="datetime1">
              <a:rPr lang="en-US" smtClean="0"/>
              <a:t>11/11/2022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415A-261A-4783-B136-192EA443340C}" type="datetime1">
              <a:rPr lang="en-US" smtClean="0"/>
              <a:t>11/11/2022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7D600-D0E1-441E-A7A1-A0F6A2752B32}" type="datetime1">
              <a:rPr lang="en-US" smtClean="0"/>
              <a:t>11/11/2022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7522-788D-4A56-80A4-33E633D70FFA}" type="datetime1">
              <a:rPr lang="en-US" smtClean="0"/>
              <a:t>11/11/2022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04955-0F7D-441C-BA9A-66459BC62F1C}" type="datetime1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04955-0F7D-441C-BA9A-66459BC62F1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132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695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4551" y="2591177"/>
            <a:ext cx="6718685" cy="2491462"/>
          </a:xfrm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0"/>
              </a:spcBef>
            </a:pPr>
            <a:r>
              <a:rPr lang="cs-CZ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  </a:t>
            </a:r>
            <a:r>
              <a:rPr lang="cs-CZ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(YMAR</a:t>
            </a:r>
            <a:r>
              <a:rPr lang="cs-CZ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)</a:t>
            </a:r>
            <a:br>
              <a:rPr lang="cs-CZ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7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27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2. přednáška</a:t>
            </a:r>
            <a:br>
              <a:rPr lang="cs-CZ" sz="31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</a:t>
            </a:r>
            <a:r>
              <a:rPr lang="cs-CZ" sz="31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Globální </a:t>
            </a:r>
            <a:r>
              <a:rPr lang="cs-CZ" sz="31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 21. </a:t>
            </a:r>
            <a:r>
              <a:rPr lang="cs-CZ" sz="31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století</a:t>
            </a:r>
            <a:r>
              <a:rPr lang="cs-CZ" sz="27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7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2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7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27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1800" dirty="0" smtClean="0"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ZS </a:t>
            </a:r>
            <a:r>
              <a:rPr lang="cs-CZ" sz="1800" dirty="0"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2022/2023</a:t>
            </a:r>
            <a:r>
              <a:rPr lang="cs-CZ" sz="36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18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14551" y="5688281"/>
            <a:ext cx="4432109" cy="39540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600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PhDr. Ing</a:t>
            </a:r>
            <a:r>
              <a:rPr lang="cs-CZ" sz="1600" i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. Mgr. Renáta Pavlíčková, MBA</a:t>
            </a:r>
            <a:endParaRPr lang="en-US" sz="1600" i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02291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2388"/>
            <a:ext cx="8229600" cy="655093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Strategie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2200" dirty="0"/>
              <a:t>úkolem mezinárodní marketingové strategie je </a:t>
            </a:r>
            <a:r>
              <a:rPr lang="cs-CZ" sz="2200" dirty="0" smtClean="0"/>
              <a:t>zajištění </a:t>
            </a:r>
            <a:r>
              <a:rPr lang="cs-CZ" sz="2200" b="1" dirty="0" smtClean="0"/>
              <a:t>optimalizace </a:t>
            </a:r>
            <a:r>
              <a:rPr lang="cs-CZ" sz="2200" b="1" dirty="0"/>
              <a:t>firemních zdrojů</a:t>
            </a:r>
            <a:r>
              <a:rPr lang="cs-CZ" sz="2200" dirty="0"/>
              <a:t> a vyhledávání takových </a:t>
            </a:r>
            <a:r>
              <a:rPr lang="cs-CZ" sz="2200" b="1" dirty="0"/>
              <a:t>příležitostí na světovém trhu</a:t>
            </a:r>
            <a:r>
              <a:rPr lang="cs-CZ" sz="2200" dirty="0"/>
              <a:t>, které podnikům umožňují využívat </a:t>
            </a:r>
            <a:r>
              <a:rPr lang="cs-CZ" sz="2200" b="1" dirty="0"/>
              <a:t>konkurenční </a:t>
            </a:r>
            <a:r>
              <a:rPr lang="cs-CZ" sz="2200" b="1" dirty="0" smtClean="0"/>
              <a:t>výhody</a:t>
            </a:r>
          </a:p>
          <a:p>
            <a:pPr lvl="0" algn="just">
              <a:lnSpc>
                <a:spcPct val="150000"/>
              </a:lnSpc>
            </a:pPr>
            <a:r>
              <a:rPr lang="cs-CZ" sz="2200" dirty="0">
                <a:solidFill>
                  <a:prstClr val="black"/>
                </a:solidFill>
              </a:rPr>
              <a:t>podnik realizuje výzkum zahraničního trhu a volí formy vstupu na zahraniční trh, provádí segmentaci, výběr cílového trhu, vypracovává marketingový plán a realizuje mezinárodní marketingový mix  </a:t>
            </a:r>
          </a:p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23331"/>
            <a:ext cx="8229600" cy="696036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Specifika </a:t>
            </a:r>
            <a:r>
              <a:rPr lang="cs-CZ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mezinárodního </a:t>
            </a:r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marketingu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96244"/>
            <a:ext cx="8229600" cy="4525963"/>
          </a:xfrm>
        </p:spPr>
        <p:txBody>
          <a:bodyPr/>
          <a:lstStyle/>
          <a:p>
            <a:pPr algn="just"/>
            <a:r>
              <a:rPr lang="cs-CZ" sz="2000" dirty="0"/>
              <a:t>sociálně-kulturní odlišnosti / vliv na chování spotřebitelů na zahraničních trzích</a:t>
            </a:r>
          </a:p>
          <a:p>
            <a:pPr algn="just"/>
            <a:r>
              <a:rPr lang="cs-CZ" sz="2000" dirty="0"/>
              <a:t>obchodně-politické podmínky</a:t>
            </a:r>
          </a:p>
          <a:p>
            <a:pPr algn="just"/>
            <a:r>
              <a:rPr lang="cs-CZ" sz="2000" dirty="0"/>
              <a:t>legislativa (upravuje podnikání mezinárodních subjektů)</a:t>
            </a:r>
          </a:p>
          <a:p>
            <a:pPr algn="just"/>
            <a:r>
              <a:rPr lang="cs-CZ" sz="2000" dirty="0"/>
              <a:t>problémy při výzkumu zahraničních trhů</a:t>
            </a:r>
          </a:p>
          <a:p>
            <a:pPr algn="just"/>
            <a:r>
              <a:rPr lang="cs-CZ" sz="2000" dirty="0"/>
              <a:t>upřednostňování tuzemských výrobců a značek</a:t>
            </a:r>
          </a:p>
          <a:p>
            <a:pPr algn="just"/>
            <a:r>
              <a:rPr lang="cs-CZ" sz="2000" dirty="0"/>
              <a:t>různý stupeň organizovanosti zahraničních trhů</a:t>
            </a:r>
          </a:p>
          <a:p>
            <a:pPr algn="just"/>
            <a:r>
              <a:rPr lang="cs-CZ" sz="2000" dirty="0"/>
              <a:t>nutnost adaptace marketingového mixu</a:t>
            </a:r>
          </a:p>
          <a:p>
            <a:pPr algn="just"/>
            <a:r>
              <a:rPr lang="cs-CZ" sz="2000" dirty="0"/>
              <a:t>práce v cizím prostředí </a:t>
            </a:r>
          </a:p>
          <a:p>
            <a:pPr algn="just"/>
            <a:r>
              <a:rPr lang="cs-CZ" sz="2000" dirty="0"/>
              <a:t>odlišný životní styl</a:t>
            </a:r>
          </a:p>
          <a:p>
            <a:pPr algn="just"/>
            <a:r>
              <a:rPr lang="cs-CZ" sz="2000" dirty="0"/>
              <a:t>jazykové bariéry apod.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5252"/>
            <a:ext cx="8331958" cy="1143000"/>
          </a:xfrm>
        </p:spPr>
        <p:txBody>
          <a:bodyPr>
            <a:normAutofit fontScale="90000"/>
          </a:bodyPr>
          <a:lstStyle/>
          <a:p>
            <a: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Hlavní typy rozhodování </a:t>
            </a:r>
            <a:r>
              <a:rPr lang="cs-CZ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v </a:t>
            </a:r>
            <a: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mezinárodním marketingu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/>
              <a:t> 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1115616" y="2204864"/>
            <a:ext cx="1943100" cy="1223963"/>
          </a:xfrm>
          <a:prstGeom prst="rect">
            <a:avLst/>
          </a:prstGeom>
          <a:solidFill>
            <a:srgbClr val="FB99F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výzkum</a:t>
            </a:r>
          </a:p>
          <a:p>
            <a:pPr algn="ctr"/>
            <a:r>
              <a:rPr lang="cs-CZ" b="1"/>
              <a:t>mezinárodního</a:t>
            </a:r>
          </a:p>
          <a:p>
            <a:pPr algn="ctr"/>
            <a:r>
              <a:rPr lang="cs-CZ" b="1"/>
              <a:t>marketingového</a:t>
            </a:r>
          </a:p>
          <a:p>
            <a:pPr algn="ctr"/>
            <a:r>
              <a:rPr lang="cs-CZ" b="1"/>
              <a:t>prostředí</a:t>
            </a: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3634979" y="2204864"/>
            <a:ext cx="2089150" cy="1223963"/>
          </a:xfrm>
          <a:prstGeom prst="rect">
            <a:avLst/>
          </a:prstGeom>
          <a:solidFill>
            <a:srgbClr val="FB99F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rozhodování</a:t>
            </a:r>
          </a:p>
          <a:p>
            <a:pPr algn="ctr"/>
            <a:r>
              <a:rPr lang="cs-CZ" b="1"/>
              <a:t>o mezinárodních</a:t>
            </a:r>
          </a:p>
          <a:p>
            <a:pPr algn="ctr"/>
            <a:r>
              <a:rPr lang="cs-CZ" b="1"/>
              <a:t>aktivitách</a:t>
            </a:r>
          </a:p>
          <a:p>
            <a:pPr algn="ctr"/>
            <a:r>
              <a:rPr lang="cs-CZ" b="1"/>
              <a:t>firmy</a:t>
            </a:r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6227366" y="2204864"/>
            <a:ext cx="2087563" cy="1223963"/>
          </a:xfrm>
          <a:prstGeom prst="rect">
            <a:avLst/>
          </a:prstGeom>
          <a:solidFill>
            <a:srgbClr val="FB99F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výběr </a:t>
            </a:r>
          </a:p>
          <a:p>
            <a:pPr algn="ctr"/>
            <a:r>
              <a:rPr lang="cs-CZ" b="1"/>
              <a:t>zahraničních</a:t>
            </a:r>
          </a:p>
          <a:p>
            <a:pPr algn="ctr"/>
            <a:r>
              <a:rPr lang="cs-CZ" b="1"/>
              <a:t>trhů </a:t>
            </a:r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1115616" y="4149552"/>
            <a:ext cx="1943100" cy="1223962"/>
          </a:xfrm>
          <a:prstGeom prst="rect">
            <a:avLst/>
          </a:prstGeom>
          <a:solidFill>
            <a:srgbClr val="FB99F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volba formy</a:t>
            </a:r>
          </a:p>
          <a:p>
            <a:pPr algn="ctr"/>
            <a:r>
              <a:rPr lang="cs-CZ" b="1"/>
              <a:t>vstupu</a:t>
            </a:r>
          </a:p>
          <a:p>
            <a:pPr algn="ctr"/>
            <a:r>
              <a:rPr lang="cs-CZ" b="1"/>
              <a:t>na zahraniční</a:t>
            </a:r>
          </a:p>
          <a:p>
            <a:pPr algn="ctr"/>
            <a:r>
              <a:rPr lang="cs-CZ" b="1"/>
              <a:t>trh</a:t>
            </a:r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3634979" y="4149552"/>
            <a:ext cx="2160587" cy="1223962"/>
          </a:xfrm>
          <a:prstGeom prst="rect">
            <a:avLst/>
          </a:prstGeom>
          <a:solidFill>
            <a:srgbClr val="FB99F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volba</a:t>
            </a:r>
          </a:p>
          <a:p>
            <a:pPr algn="ctr"/>
            <a:r>
              <a:rPr lang="cs-CZ" b="1"/>
              <a:t>mezinárodní</a:t>
            </a:r>
          </a:p>
          <a:p>
            <a:pPr algn="ctr"/>
            <a:r>
              <a:rPr lang="cs-CZ" b="1"/>
              <a:t>marketingové</a:t>
            </a:r>
          </a:p>
          <a:p>
            <a:pPr algn="ctr"/>
            <a:r>
              <a:rPr lang="cs-CZ" b="1"/>
              <a:t>strategie</a:t>
            </a:r>
          </a:p>
        </p:txBody>
      </p:sp>
      <p:sp>
        <p:nvSpPr>
          <p:cNvPr id="46089" name="Rectangle 9"/>
          <p:cNvSpPr>
            <a:spLocks noChangeArrowheads="1"/>
          </p:cNvSpPr>
          <p:nvPr/>
        </p:nvSpPr>
        <p:spPr bwMode="auto">
          <a:xfrm>
            <a:off x="6298804" y="4149552"/>
            <a:ext cx="2089150" cy="1223962"/>
          </a:xfrm>
          <a:prstGeom prst="rect">
            <a:avLst/>
          </a:prstGeom>
          <a:solidFill>
            <a:srgbClr val="FB99F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volba vhodné</a:t>
            </a:r>
          </a:p>
          <a:p>
            <a:pPr algn="ctr"/>
            <a:r>
              <a:rPr lang="cs-CZ" b="1"/>
              <a:t>organizační</a:t>
            </a:r>
          </a:p>
          <a:p>
            <a:pPr algn="ctr"/>
            <a:r>
              <a:rPr lang="cs-CZ" b="1"/>
              <a:t>struktury</a:t>
            </a:r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>
            <a:off x="3058716" y="2854152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>
            <a:off x="5724129" y="2854152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>
            <a:off x="1979216" y="3789189"/>
            <a:ext cx="5400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6093" name="Line 13"/>
          <p:cNvSpPr>
            <a:spLocks noChangeShapeType="1"/>
          </p:cNvSpPr>
          <p:nvPr/>
        </p:nvSpPr>
        <p:spPr bwMode="auto">
          <a:xfrm>
            <a:off x="7379891" y="3428827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6094" name="Line 14"/>
          <p:cNvSpPr>
            <a:spLocks noChangeShapeType="1"/>
          </p:cNvSpPr>
          <p:nvPr/>
        </p:nvSpPr>
        <p:spPr bwMode="auto">
          <a:xfrm>
            <a:off x="1979216" y="3789189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>
            <a:off x="3058716" y="4797252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6096" name="Line 16"/>
          <p:cNvSpPr>
            <a:spLocks noChangeShapeType="1"/>
          </p:cNvSpPr>
          <p:nvPr/>
        </p:nvSpPr>
        <p:spPr bwMode="auto">
          <a:xfrm>
            <a:off x="5795566" y="4797252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7" name="Zástupný symbol pro číslo snímku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004" y="629392"/>
            <a:ext cx="8496795" cy="747995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Rizika mezinárodního obchodu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2000" dirty="0"/>
              <a:t>jde o riziko, že výsledky skutečně dosažené se budou v důsledku působení mnoha faktorů lišit od těch předpokládaných</a:t>
            </a:r>
          </a:p>
          <a:p>
            <a:pPr algn="just">
              <a:lnSpc>
                <a:spcPct val="150000"/>
              </a:lnSpc>
            </a:pPr>
            <a:r>
              <a:rPr lang="cs-CZ" sz="2000" dirty="0"/>
              <a:t>riziko představuje možnost vzniku </a:t>
            </a:r>
            <a:r>
              <a:rPr lang="cs-CZ" sz="2000" dirty="0" smtClean="0"/>
              <a:t>ztráty, ale i </a:t>
            </a:r>
            <a:r>
              <a:rPr lang="cs-CZ" sz="2000" dirty="0"/>
              <a:t>možnost dosažení lepších výsledků ve srovnání v původním záměrem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59756"/>
            <a:ext cx="8229600" cy="625033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Hlavní typy rizik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rizika tržní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rizika komerční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rizika přepravní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rizika teritoriální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rizika kurzová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atd.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="" xmlns:a16="http://schemas.microsoft.com/office/drawing/2014/main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034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6065" y="2891075"/>
            <a:ext cx="6400800" cy="1800225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GLOBÁLNÍ  MARKETING</a:t>
            </a:r>
          </a:p>
          <a:p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21. STOLETÍ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36978"/>
            <a:ext cx="8229600" cy="680659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Proč globální marketing?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þ"/>
            </a:pPr>
            <a:r>
              <a:rPr lang="cs-CZ" sz="2000" dirty="0"/>
              <a:t>svět se výrazně zmenšil díky rychlejší komunikaci, pokroku v dopravě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i </a:t>
            </a:r>
            <a:r>
              <a:rPr lang="cs-CZ" sz="2000" dirty="0"/>
              <a:t>finančním </a:t>
            </a:r>
            <a:r>
              <a:rPr lang="cs-CZ" sz="2000" dirty="0" smtClean="0"/>
              <a:t>tokům,</a:t>
            </a:r>
            <a:endParaRPr lang="cs-CZ" sz="2000" dirty="0"/>
          </a:p>
          <a:p>
            <a:pPr algn="just">
              <a:lnSpc>
                <a:spcPct val="150000"/>
              </a:lnSpc>
              <a:buFont typeface="Wingdings" pitchFamily="2" charset="2"/>
              <a:buChar char="þ"/>
            </a:pPr>
            <a:r>
              <a:rPr lang="cs-CZ" sz="2000" dirty="0"/>
              <a:t>výrobky vyvinuté v jedné zemi jsou dobře přijímány i v jiných </a:t>
            </a:r>
            <a:r>
              <a:rPr lang="cs-CZ" sz="2000" dirty="0" smtClean="0"/>
              <a:t>zemích,</a:t>
            </a:r>
            <a:endParaRPr lang="cs-CZ" sz="2000" dirty="0"/>
          </a:p>
          <a:p>
            <a:pPr algn="just">
              <a:lnSpc>
                <a:spcPct val="150000"/>
              </a:lnSpc>
              <a:buFont typeface="Wingdings" pitchFamily="2" charset="2"/>
              <a:buChar char="þ"/>
            </a:pPr>
            <a:r>
              <a:rPr lang="cs-CZ" sz="2000" dirty="0"/>
              <a:t>zahraniční firmy pronikají velmi agresivně na nové trhy, protože tuzemské trhy již nevytvářejí dostatek </a:t>
            </a:r>
            <a:r>
              <a:rPr lang="cs-CZ" sz="2000" dirty="0" smtClean="0"/>
              <a:t>příležitostí,</a:t>
            </a:r>
            <a:endParaRPr lang="cs-CZ" sz="2000" dirty="0"/>
          </a:p>
          <a:p>
            <a:pPr algn="just">
              <a:lnSpc>
                <a:spcPct val="150000"/>
              </a:lnSpc>
              <a:buFont typeface="Wingdings" pitchFamily="2" charset="2"/>
              <a:buChar char="þ"/>
            </a:pPr>
            <a:r>
              <a:rPr lang="cs-CZ" sz="2000" dirty="0"/>
              <a:t>roste objem mezinárodního </a:t>
            </a:r>
            <a:r>
              <a:rPr lang="cs-CZ" sz="2000" dirty="0" smtClean="0"/>
              <a:t>obchodu.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Grp="1" noChangeArrowheads="1"/>
          </p:cNvSpPr>
          <p:nvPr>
            <p:ph type="title" sz="quarter"/>
          </p:nvPr>
        </p:nvSpPr>
        <p:spPr>
          <a:xfrm>
            <a:off x="650168" y="696036"/>
            <a:ext cx="7793037" cy="736979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Globální značky</a:t>
            </a:r>
            <a:endParaRPr lang="cs-CZ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25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400"/>
              <a:t> </a:t>
            </a:r>
          </a:p>
        </p:txBody>
      </p:sp>
      <p:sp>
        <p:nvSpPr>
          <p:cNvPr id="30727" name="Rectangle 7"/>
          <p:cNvSpPr>
            <a:spLocks noGrp="1" noChangeArrowheads="1"/>
          </p:cNvSpPr>
          <p:nvPr>
            <p:ph sz="quarter" idx="3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400" dirty="0"/>
              <a:t> </a:t>
            </a:r>
          </a:p>
        </p:txBody>
      </p:sp>
      <p:sp>
        <p:nvSpPr>
          <p:cNvPr id="30728" name="Rectangle 8"/>
          <p:cNvSpPr>
            <a:spLocks noGrp="1" noChangeArrowheads="1"/>
          </p:cNvSpPr>
          <p:nvPr>
            <p:ph sz="quarter" idx="4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400"/>
              <a:t> </a:t>
            </a:r>
          </a:p>
        </p:txBody>
      </p:sp>
      <p:pic>
        <p:nvPicPr>
          <p:cNvPr id="19458" name="Picture 2" descr="http://cdn3.ctovision.com/wp-content/uploads/apple-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1556792"/>
            <a:ext cx="1965598" cy="2145310"/>
          </a:xfrm>
          <a:prstGeom prst="rect">
            <a:avLst/>
          </a:prstGeom>
          <a:noFill/>
        </p:spPr>
      </p:pic>
      <p:pic>
        <p:nvPicPr>
          <p:cNvPr id="19460" name="Picture 4" descr="http://www.personalni-marketing.cz/public/filemanager2/Coca-Cola-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700808"/>
            <a:ext cx="1905000" cy="1905000"/>
          </a:xfrm>
          <a:prstGeom prst="rect">
            <a:avLst/>
          </a:prstGeom>
          <a:noFill/>
        </p:spPr>
      </p:pic>
      <p:pic>
        <p:nvPicPr>
          <p:cNvPr id="19462" name="Picture 6" descr="http://veganlogy.com/wp-content/uploads/2012/09/McDonalds-new-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9712" y="3861048"/>
            <a:ext cx="2016224" cy="1949017"/>
          </a:xfrm>
          <a:prstGeom prst="rect">
            <a:avLst/>
          </a:prstGeom>
          <a:noFill/>
        </p:spPr>
      </p:pic>
      <p:pic>
        <p:nvPicPr>
          <p:cNvPr id="19464" name="Picture 8" descr="http://www.kava-online.cz/wp-content/uploads/2007/09/starbucks_logo.bm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32240" y="1772816"/>
            <a:ext cx="1944216" cy="1944216"/>
          </a:xfrm>
          <a:prstGeom prst="rect">
            <a:avLst/>
          </a:prstGeom>
          <a:noFill/>
        </p:spPr>
      </p:pic>
      <p:pic>
        <p:nvPicPr>
          <p:cNvPr id="19466" name="Picture 10" descr="http://www.theblogue.cz/clanky/firmy/kfc/kfc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64088" y="3861048"/>
            <a:ext cx="2094788" cy="2088232"/>
          </a:xfrm>
          <a:prstGeom prst="rect">
            <a:avLst/>
          </a:prstGeom>
          <a:noFill/>
        </p:spPr>
      </p:pic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70BB2-4066-47CA-9E22-24972E5E785F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23330"/>
            <a:ext cx="8229600" cy="694307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Globální firma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cs-CZ" sz="2000" dirty="0"/>
              <a:t>je taková firma, která díky podnikání na zahraničním trhu získává konkurenční výhodu vůči firmám podnikajícím pouze na trhu </a:t>
            </a:r>
            <a:r>
              <a:rPr lang="cs-CZ" sz="2000" dirty="0" smtClean="0"/>
              <a:t>tuzemském,</a:t>
            </a:r>
            <a:endParaRPr lang="cs-CZ" sz="2000" dirty="0"/>
          </a:p>
          <a:p>
            <a:pPr algn="just">
              <a:lnSpc>
                <a:spcPct val="150000"/>
              </a:lnSpc>
            </a:pPr>
            <a:r>
              <a:rPr lang="cs-CZ" sz="2000" dirty="0"/>
              <a:t>svým podnikáním v mezinárodním měřítku si vylepšuje svůj </a:t>
            </a:r>
            <a:r>
              <a:rPr lang="cs-CZ" sz="2000" dirty="0" smtClean="0"/>
              <a:t>image.</a:t>
            </a:r>
            <a:endParaRPr lang="cs-CZ" sz="2000" dirty="0"/>
          </a:p>
          <a:p>
            <a:pPr algn="just">
              <a:lnSpc>
                <a:spcPct val="150000"/>
              </a:lnSpc>
            </a:pPr>
            <a:endParaRPr lang="cs-CZ" sz="2000" dirty="0"/>
          </a:p>
          <a:p>
            <a:pPr algn="ctr">
              <a:lnSpc>
                <a:spcPct val="150000"/>
              </a:lnSpc>
              <a:buFont typeface="Wingdings" pitchFamily="2" charset="2"/>
              <a:buNone/>
            </a:pPr>
            <a:r>
              <a:rPr lang="cs-CZ" sz="2400" b="1" i="1" dirty="0">
                <a:solidFill>
                  <a:schemeClr val="hlink"/>
                </a:solidFill>
                <a:cs typeface="Times New Roman" pitchFamily="18" charset="0"/>
              </a:rPr>
              <a:t>  </a:t>
            </a:r>
            <a:r>
              <a:rPr lang="cs-CZ" sz="2400" b="1" i="1" dirty="0" smtClean="0">
                <a:solidFill>
                  <a:schemeClr val="hlink"/>
                </a:solidFill>
                <a:cs typeface="Times New Roman" pitchFamily="18" charset="0"/>
              </a:rPr>
              <a:t>"</a:t>
            </a:r>
            <a:r>
              <a:rPr lang="cs-CZ" sz="2400" b="1" i="1" dirty="0">
                <a:solidFill>
                  <a:schemeClr val="hlink"/>
                </a:solidFill>
                <a:cs typeface="Times New Roman" pitchFamily="18" charset="0"/>
              </a:rPr>
              <a:t>Prostorem, v němž dnes manažer </a:t>
            </a:r>
            <a:r>
              <a:rPr lang="cs-CZ" sz="2400" b="1" i="1" dirty="0" smtClean="0">
                <a:solidFill>
                  <a:schemeClr val="hlink"/>
                </a:solidFill>
                <a:cs typeface="Times New Roman" pitchFamily="18" charset="0"/>
              </a:rPr>
              <a:t>podniká</a:t>
            </a:r>
            <a:r>
              <a:rPr lang="cs-CZ" sz="2400" b="1" i="1" dirty="0">
                <a:solidFill>
                  <a:schemeClr val="hlink"/>
                </a:solidFill>
                <a:cs typeface="Times New Roman" pitchFamily="18" charset="0"/>
              </a:rPr>
              <a:t>, je celý svět ..."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7798"/>
            <a:ext cx="8172527" cy="709684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Podnikání v globálním měřítku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cs-CZ" sz="2400" dirty="0"/>
              <a:t>téměř dvě třetiny všech firem podnikají </a:t>
            </a:r>
            <a:r>
              <a:rPr lang="cs-CZ" sz="2400" dirty="0" smtClean="0"/>
              <a:t>v </a:t>
            </a:r>
            <a:r>
              <a:rPr lang="cs-CZ" sz="2400" dirty="0"/>
              <a:t>globálním měřítku nebo se </a:t>
            </a:r>
            <a:r>
              <a:rPr lang="cs-CZ" sz="2400" dirty="0" smtClean="0"/>
              <a:t>na </a:t>
            </a:r>
            <a:r>
              <a:rPr lang="cs-CZ" sz="2400" dirty="0"/>
              <a:t>toto podnikání </a:t>
            </a:r>
            <a:r>
              <a:rPr lang="cs-CZ" sz="2400" dirty="0" smtClean="0"/>
              <a:t>připravují,</a:t>
            </a:r>
            <a:endParaRPr lang="cs-CZ" sz="2400" dirty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cs-CZ" sz="2400" dirty="0"/>
              <a:t>např. </a:t>
            </a:r>
            <a:r>
              <a:rPr lang="cs-CZ" sz="2400" b="1" dirty="0" err="1">
                <a:solidFill>
                  <a:schemeClr val="hlink"/>
                </a:solidFill>
              </a:rPr>
              <a:t>Michelin</a:t>
            </a:r>
            <a:r>
              <a:rPr lang="cs-CZ" sz="2400" dirty="0"/>
              <a:t> (francouzský výrobce pneumatik) realizuje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35 </a:t>
            </a:r>
            <a:r>
              <a:rPr lang="cs-CZ" sz="2400" dirty="0"/>
              <a:t>% </a:t>
            </a:r>
            <a:r>
              <a:rPr lang="cs-CZ" sz="2400" dirty="0" smtClean="0"/>
              <a:t>obratu v USA,</a:t>
            </a:r>
            <a:endParaRPr lang="cs-CZ" sz="2400" dirty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cs-CZ" sz="2400" b="1" dirty="0" err="1">
                <a:solidFill>
                  <a:schemeClr val="hlink"/>
                </a:solidFill>
              </a:rPr>
              <a:t>Johnson</a:t>
            </a:r>
            <a:r>
              <a:rPr lang="cs-CZ" sz="2400" b="1" dirty="0">
                <a:solidFill>
                  <a:schemeClr val="hlink"/>
                </a:solidFill>
              </a:rPr>
              <a:t> </a:t>
            </a:r>
            <a:r>
              <a:rPr lang="en-US" sz="2400" b="1" dirty="0">
                <a:solidFill>
                  <a:schemeClr val="hlink"/>
                </a:solidFill>
              </a:rPr>
              <a:t>&amp;</a:t>
            </a:r>
            <a:r>
              <a:rPr lang="cs-CZ" sz="2400" b="1" dirty="0">
                <a:solidFill>
                  <a:schemeClr val="hlink"/>
                </a:solidFill>
              </a:rPr>
              <a:t> Johnson</a:t>
            </a:r>
            <a:r>
              <a:rPr lang="cs-CZ" sz="2400" dirty="0"/>
              <a:t> (americký výrobce léčiv a kosmetiky)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- </a:t>
            </a:r>
            <a:r>
              <a:rPr lang="cs-CZ" sz="2400" dirty="0"/>
              <a:t>43 % </a:t>
            </a:r>
            <a:r>
              <a:rPr lang="cs-CZ" sz="2400" dirty="0" smtClean="0"/>
              <a:t>obratu v zahraničí.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50627"/>
            <a:ext cx="8229600" cy="61415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Mezinárodní marketing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2400" dirty="0"/>
              <a:t>je podnikatelská filozofie, jejímž cílem je uspokojování </a:t>
            </a:r>
            <a:r>
              <a:rPr lang="cs-CZ" sz="2400" dirty="0" smtClean="0"/>
              <a:t>potřeb a </a:t>
            </a:r>
            <a:r>
              <a:rPr lang="cs-CZ" sz="2400" dirty="0"/>
              <a:t>přání zákazníků na mezinárodních </a:t>
            </a:r>
            <a:r>
              <a:rPr lang="cs-CZ" sz="2400" dirty="0" smtClean="0"/>
              <a:t>trzích.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23331"/>
            <a:ext cx="8229600" cy="641446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Mezinárodní marketing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319516" cy="4525963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cs-CZ" sz="2000" dirty="0"/>
              <a:t>můžeme chápat jako </a:t>
            </a:r>
            <a:r>
              <a:rPr lang="cs-CZ" sz="2000" b="1" dirty="0"/>
              <a:t>filozofii</a:t>
            </a:r>
            <a:r>
              <a:rPr lang="cs-CZ" sz="2000" dirty="0"/>
              <a:t> podnikání </a:t>
            </a:r>
            <a:r>
              <a:rPr lang="cs-CZ" sz="2000" dirty="0" smtClean="0"/>
              <a:t>a </a:t>
            </a:r>
            <a:r>
              <a:rPr lang="cs-CZ" sz="2000" dirty="0"/>
              <a:t>jako konkrétní </a:t>
            </a:r>
            <a:r>
              <a:rPr lang="cs-CZ" sz="2000" b="1" dirty="0"/>
              <a:t>strategii</a:t>
            </a:r>
            <a:r>
              <a:rPr lang="cs-CZ" sz="2000" dirty="0"/>
              <a:t> firmy na </a:t>
            </a:r>
            <a:r>
              <a:rPr lang="cs-CZ" sz="2000" dirty="0" smtClean="0"/>
              <a:t>zahraničním trhu.</a:t>
            </a:r>
            <a:endParaRPr lang="cs-CZ" sz="2000" dirty="0"/>
          </a:p>
          <a:p>
            <a:pPr>
              <a:buFont typeface="Wingdings" pitchFamily="2" charset="2"/>
              <a:buNone/>
            </a:pPr>
            <a:r>
              <a:rPr lang="cs-CZ" dirty="0"/>
              <a:t> 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                             </a:t>
            </a:r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dirty="0"/>
              <a:t> </a:t>
            </a:r>
          </a:p>
        </p:txBody>
      </p:sp>
      <p:pic>
        <p:nvPicPr>
          <p:cNvPr id="35844" name="Picture 4" descr="zeměkou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1684" y="1754331"/>
            <a:ext cx="3178104" cy="2593975"/>
          </a:xfrm>
          <a:prstGeom prst="rect">
            <a:avLst/>
          </a:prstGeom>
          <a:noFill/>
        </p:spPr>
      </p:pic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68740"/>
            <a:ext cx="8229600" cy="696036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C00000"/>
                </a:solidFill>
              </a:rPr>
              <a:t>Filozofie</a:t>
            </a:r>
            <a:r>
              <a:rPr lang="cs-CZ" sz="3200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2000" dirty="0"/>
              <a:t>filozofie tuzemského a mezinárodního marketingu vychází ze stejného základu</a:t>
            </a:r>
          </a:p>
          <a:p>
            <a:pPr algn="just">
              <a:lnSpc>
                <a:spcPct val="150000"/>
              </a:lnSpc>
            </a:pPr>
            <a:r>
              <a:rPr lang="cs-CZ" sz="2000" dirty="0"/>
              <a:t>jejím cílem je co nejlépe uspokojovat potřeby a přání zákazníků a posilovat jejich věrnost, aby realizovali opakované  </a:t>
            </a:r>
            <a:r>
              <a:rPr lang="cs-CZ" sz="2000" dirty="0" smtClean="0"/>
              <a:t>nákupy</a:t>
            </a:r>
          </a:p>
          <a:p>
            <a:pPr algn="just">
              <a:lnSpc>
                <a:spcPct val="150000"/>
              </a:lnSpc>
            </a:pPr>
            <a:r>
              <a:rPr lang="cs-CZ" sz="2000" dirty="0">
                <a:solidFill>
                  <a:prstClr val="black"/>
                </a:solidFill>
              </a:rPr>
              <a:t>podnik se orientuje na zahraničního zákazníka, jeho potřeby a přání, snaží se je upokojit lépe, než </a:t>
            </a:r>
            <a:r>
              <a:rPr lang="cs-CZ" sz="2000" dirty="0" smtClean="0">
                <a:solidFill>
                  <a:prstClr val="black"/>
                </a:solidFill>
              </a:rPr>
              <a:t>konkurence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9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Úvod do marketingu&amp;quot;&quot;/&gt;&lt;property id=&quot;20307&quot; value=&quot;256&quot;/&gt;&lt;/object&gt;&lt;object type=&quot;3&quot; unique_id=&quot;10172&quot;&gt;&lt;property id=&quot;20148&quot; value=&quot;5&quot;/&gt;&lt;property id=&quot;20300&quot; value=&quot;Slide 2 - &amp;quot;Kontakt na vyučujícího&amp;quot;&quot;/&gt;&lt;property id=&quot;20307&quot; value=&quot;261&quot;/&gt;&lt;/object&gt;&lt;object type=&quot;3&quot; unique_id=&quot;10173&quot;&gt;&lt;property id=&quot;20148&quot; value=&quot;5&quot;/&gt;&lt;property id=&quot;20300&quot; value=&quot;Slide 3 - &amp;quot;Podmínky ukončení předmětu&amp;quot;&quot;/&gt;&lt;property id=&quot;20307&quot; value=&quot;262&quot;/&gt;&lt;/object&gt;&lt;object type=&quot;3&quot; unique_id=&quot;10174&quot;&gt;&lt;property id=&quot;20148&quot; value=&quot;5&quot;/&gt;&lt;property id=&quot;20300&quot; value=&quot;Slide 4 - &amp;quot;Seminární práce&amp;quot;&quot;/&gt;&lt;property id=&quot;20307&quot; value=&quot;263&quot;/&gt;&lt;/object&gt;&lt;object type=&quot;3&quot; unique_id=&quot;10175&quot;&gt;&lt;property id=&quot;20148&quot; value=&quot;5&quot;/&gt;&lt;property id=&quot;20300&quot; value=&quot;Slide 5 - &amp;quot;Témata seminární práce&amp;quot;&quot;/&gt;&lt;property id=&quot;20307&quot; value=&quot;264&quot;/&gt;&lt;/object&gt;&lt;object type=&quot;3&quot; unique_id=&quot;10176&quot;&gt;&lt;property id=&quot;20148&quot; value=&quot;5&quot;/&gt;&lt;property id=&quot;20300&quot; value=&quot;Slide 6 - &amp;quot;Struktura seminární práce&amp;quot;&quot;/&gt;&lt;property id=&quot;20307&quot; value=&quot;265&quot;/&gt;&lt;/object&gt;&lt;object type=&quot;3&quot; unique_id=&quot;10177&quot;&gt;&lt;property id=&quot;20148&quot; value=&quot;5&quot;/&gt;&lt;property id=&quot;20300&quot; value=&quot;Slide 7 - &amp;quot;Struktura seminární práce&amp;quot;&quot;/&gt;&lt;property id=&quot;20307&quot; value=&quot;266&quot;/&gt;&lt;/object&gt;&lt;object type=&quot;3&quot; unique_id=&quot;10178&quot;&gt;&lt;property id=&quot;20148&quot; value=&quot;5&quot;/&gt;&lt;property id=&quot;20300&quot; value=&quot;Slide 8 - &amp;quot;Základní literatura&amp;quot;&quot;/&gt;&lt;property id=&quot;20307&quot; value=&quot;267&quot;/&gt;&lt;/object&gt;&lt;object type=&quot;3&quot; unique_id=&quot;10179&quot;&gt;&lt;property id=&quot;20148&quot; value=&quot;5&quot;/&gt;&lt;property id=&quot;20300&quot; value=&quot;Slide 9 - &amp;quot;Témata přednášek&amp;quot;&quot;/&gt;&lt;property id=&quot;20307&quot; value=&quot;268&quot;/&gt;&lt;/object&gt;&lt;object type=&quot;3&quot; unique_id=&quot;10180&quot;&gt;&lt;property id=&quot;20148&quot; value=&quot;5&quot;/&gt;&lt;property id=&quot;20300&quot; value=&quot;Slide 10 - &amp;quot;Co je to marketing?&amp;quot;&quot;/&gt;&lt;property id=&quot;20307&quot; value=&quot;269&quot;/&gt;&lt;/object&gt;&lt;object type=&quot;3&quot; unique_id=&quot;10181&quot;&gt;&lt;property id=&quot;20148&quot; value=&quot;5&quot;/&gt;&lt;property id=&quot;20300&quot; value=&quot;Slide 11 - &amp;quot;Co je to marketing?&amp;quot;&quot;/&gt;&lt;property id=&quot;20307&quot; value=&quot;270&quot;/&gt;&lt;/object&gt;&lt;object type=&quot;3&quot; unique_id=&quot;10182&quot;&gt;&lt;property id=&quot;20148&quot; value=&quot;5&quot;/&gt;&lt;property id=&quot;20300&quot; value=&quot;Slide 12 - &amp;quot;Co je to marketing?&amp;quot;&quot;/&gt;&lt;property id=&quot;20307&quot; value=&quot;271&quot;/&gt;&lt;/object&gt;&lt;object type=&quot;3&quot; unique_id=&quot;10183&quot;&gt;&lt;property id=&quot;20148&quot; value=&quot;5&quot;/&gt;&lt;property id=&quot;20300&quot; value=&quot;Slide 13 - &amp;quot;Co je to marketing?&amp;quot;&quot;/&gt;&lt;property id=&quot;20307&quot; value=&quot;272&quot;/&gt;&lt;/object&gt;&lt;object type=&quot;3&quot; unique_id=&quot;10184&quot;&gt;&lt;property id=&quot;20148&quot; value=&quot;5&quot;/&gt;&lt;property id=&quot;20300&quot; value=&quot;Slide 14 - &amp;quot;Cíl marketingu&amp;quot;&quot;/&gt;&lt;property id=&quot;20307&quot; value=&quot;273&quot;/&gt;&lt;/object&gt;&lt;object type=&quot;3&quot; unique_id=&quot;10185&quot;&gt;&lt;property id=&quot;20148&quot; value=&quot;5&quot;/&gt;&lt;property id=&quot;20300&quot; value=&quot;Slide 15 - &amp;quot;Marketingové prostředí&amp;quot;&quot;/&gt;&lt;property id=&quot;20307&quot; value=&quot;274&quot;/&gt;&lt;/object&gt;&lt;object type=&quot;3&quot; unique_id=&quot;10186&quot;&gt;&lt;property id=&quot;20148&quot; value=&quot;5&quot;/&gt;&lt;property id=&quot;20300&quot; value=&quot;Slide 16 - &amp;quot;Mikroprostředí&amp;quot;&quot;/&gt;&lt;property id=&quot;20307&quot; value=&quot;275&quot;/&gt;&lt;/object&gt;&lt;object type=&quot;3&quot; unique_id=&quot;10187&quot;&gt;&lt;property id=&quot;20148&quot; value=&quot;5&quot;/&gt;&lt;property id=&quot;20300&quot; value=&quot;Slide 17 - &amp;quot;Mikroprostředí&amp;quot;&quot;/&gt;&lt;property id=&quot;20307&quot; value=&quot;276&quot;/&gt;&lt;/object&gt;&lt;object type=&quot;3&quot; unique_id=&quot;10188&quot;&gt;&lt;property id=&quot;20148&quot; value=&quot;5&quot;/&gt;&lt;property id=&quot;20300&quot; value=&quot;Slide 18 - &amp;quot;Mikroprostředí&amp;quot;&quot;/&gt;&lt;property id=&quot;20307&quot; value=&quot;277&quot;/&gt;&lt;/object&gt;&lt;object type=&quot;3&quot; unique_id=&quot;10189&quot;&gt;&lt;property id=&quot;20148&quot; value=&quot;5&quot;/&gt;&lt;property id=&quot;20300&quot; value=&quot;Slide 19 - &amp;quot;Mikroprostředí&amp;quot;&quot;/&gt;&lt;property id=&quot;20307&quot; value=&quot;278&quot;/&gt;&lt;/object&gt;&lt;object type=&quot;3&quot; unique_id=&quot;10190&quot;&gt;&lt;property id=&quot;20148&quot; value=&quot;5&quot;/&gt;&lt;property id=&quot;20300&quot; value=&quot;Slide 20 - &amp;quot;Mikroprostředí&amp;quot;&quot;/&gt;&lt;property id=&quot;20307&quot; value=&quot;279&quot;/&gt;&lt;/object&gt;&lt;object type=&quot;3&quot; unique_id=&quot;10191&quot;&gt;&lt;property id=&quot;20148&quot; value=&quot;5&quot;/&gt;&lt;property id=&quot;20300&quot; value=&quot;Slide 21 - &amp;quot;Mikroprostředí&amp;quot;&quot;/&gt;&lt;property id=&quot;20307&quot; value=&quot;280&quot;/&gt;&lt;/object&gt;&lt;object type=&quot;3&quot; unique_id=&quot;10192&quot;&gt;&lt;property id=&quot;20148&quot; value=&quot;5&quot;/&gt;&lt;property id=&quot;20300&quot; value=&quot;Slide 22 - &amp;quot;Makroprostředí&amp;quot;&quot;/&gt;&lt;property id=&quot;20307&quot; value=&quot;281&quot;/&gt;&lt;/object&gt;&lt;object type=&quot;3&quot; unique_id=&quot;10193&quot;&gt;&lt;property id=&quot;20148&quot; value=&quot;5&quot;/&gt;&lt;property id=&quot;20300&quot; value=&quot;Slide 23 - &amp;quot;Makroprostředí&amp;quot;&quot;/&gt;&lt;property id=&quot;20307&quot; value=&quot;282&quot;/&gt;&lt;/object&gt;&lt;/object&gt;&lt;object type=&quot;8&quot; unique_id=&quot;1001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408</Words>
  <Application>Microsoft Office PowerPoint</Application>
  <PresentationFormat>Předvádění na obrazovce (4:3)</PresentationFormat>
  <Paragraphs>94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Office Theme</vt:lpstr>
      <vt:lpstr>1_Office Theme</vt:lpstr>
      <vt:lpstr>2_Office Theme</vt:lpstr>
      <vt:lpstr>MARKETING  (YMAR)  2. přednáška Téma: Globální marketing 21. století   ZS 2022/2023 </vt:lpstr>
      <vt:lpstr>Prezentace aplikace PowerPoint</vt:lpstr>
      <vt:lpstr>Proč globální marketing?</vt:lpstr>
      <vt:lpstr>Globální značky</vt:lpstr>
      <vt:lpstr>Globální firma</vt:lpstr>
      <vt:lpstr>Podnikání v globálním měřítku</vt:lpstr>
      <vt:lpstr>Mezinárodní marketing</vt:lpstr>
      <vt:lpstr>Mezinárodní marketing</vt:lpstr>
      <vt:lpstr>Filozofie </vt:lpstr>
      <vt:lpstr>Strategie</vt:lpstr>
      <vt:lpstr>Specifika mezinárodního marketingu</vt:lpstr>
      <vt:lpstr>Hlavní typy rozhodování  v mezinárodním marketingu</vt:lpstr>
      <vt:lpstr>Rizika mezinárodního obchodu</vt:lpstr>
      <vt:lpstr>Hlavní typy rizik</vt:lpstr>
      <vt:lpstr>Děkuji vám za pozornost a těším se na příště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Dante</dc:creator>
  <cp:lastModifiedBy>Renáta</cp:lastModifiedBy>
  <cp:revision>95</cp:revision>
  <cp:lastPrinted>2022-04-05T10:39:19Z</cp:lastPrinted>
  <dcterms:created xsi:type="dcterms:W3CDTF">2012-07-19T22:32:54Z</dcterms:created>
  <dcterms:modified xsi:type="dcterms:W3CDTF">2022-11-11T07:51:38Z</dcterms:modified>
</cp:coreProperties>
</file>