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584" r:id="rId3"/>
    <p:sldId id="563" r:id="rId4"/>
    <p:sldId id="269" r:id="rId5"/>
    <p:sldId id="270" r:id="rId6"/>
    <p:sldId id="271" r:id="rId7"/>
    <p:sldId id="272" r:id="rId8"/>
    <p:sldId id="273" r:id="rId9"/>
    <p:sldId id="581" r:id="rId10"/>
    <p:sldId id="577" r:id="rId11"/>
    <p:sldId id="582" r:id="rId12"/>
    <p:sldId id="576" r:id="rId13"/>
    <p:sldId id="580" r:id="rId14"/>
    <p:sldId id="583" r:id="rId15"/>
    <p:sldId id="585" r:id="rId16"/>
  </p:sldIdLst>
  <p:sldSz cx="9144000" cy="6858000" type="screen4x3"/>
  <p:notesSz cx="6797675" cy="9928225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82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91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54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42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6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171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34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38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49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0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6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</a:t>
            </a: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(YMAR</a:t>
            </a: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marketingu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ZS </a:t>
            </a:r>
            <a:r>
              <a:rPr lang="cs-CZ" sz="18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9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>
            <a:normAutofit/>
          </a:bodyPr>
          <a:lstStyle/>
          <a:p>
            <a:r>
              <a:rPr lang="cs-CZ" sz="3200" b="1" dirty="0"/>
              <a:t>SLUŽBY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jsou to nehmotné produkty směňované přímo mezi poskytovatelem a zákazníkem, přičemž příjemce získává určitou výhodu,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jsou to nehmotné produkty, za něž </a:t>
            </a:r>
            <a:r>
              <a:rPr lang="cs-CZ" sz="2400" dirty="0" smtClean="0"/>
              <a:t>platíme a </a:t>
            </a:r>
            <a:r>
              <a:rPr lang="cs-CZ" sz="2400" dirty="0"/>
              <a:t>používáme je, ale nikdy je nevlastníme.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95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6894"/>
            <a:ext cx="8229600" cy="740744"/>
          </a:xfrm>
        </p:spPr>
        <p:txBody>
          <a:bodyPr/>
          <a:lstStyle/>
          <a:p>
            <a:r>
              <a:rPr lang="cs-CZ" sz="2800" b="1" dirty="0"/>
              <a:t>SPECIFIKA  SLUŽEB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492500" y="3213100"/>
            <a:ext cx="2016125" cy="1368425"/>
          </a:xfrm>
          <a:prstGeom prst="ellipse">
            <a:avLst/>
          </a:prstGeom>
          <a:gradFill rotWithShape="1">
            <a:gsLst>
              <a:gs pos="0">
                <a:srgbClr val="F1B7F1"/>
              </a:gs>
              <a:gs pos="50000">
                <a:srgbClr val="F1B7F1">
                  <a:gamma/>
                  <a:shade val="46275"/>
                  <a:invGamma/>
                </a:srgbClr>
              </a:gs>
              <a:gs pos="100000">
                <a:srgbClr val="F1B7F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SLUŽBY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331913" y="2060575"/>
            <a:ext cx="2016125" cy="1152525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NEHMOTNÁ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POVAHA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868988" y="2133600"/>
            <a:ext cx="2016125" cy="1079500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NEDĚLITELNOST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260475" y="4581525"/>
            <a:ext cx="2016125" cy="1081088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ROZMANITOST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KVALITY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724525" y="4437063"/>
            <a:ext cx="2160588" cy="1081087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POMÍJIVOST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SLUŽEB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 flipV="1">
            <a:off x="5364163" y="4221163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3276600" y="43656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364163" y="32131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348038" y="3213100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60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/>
              <a:t>TYPY SLUŽEB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dirty="0"/>
              <a:t>Rozdělení podle povahy procesu: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lidmi,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systémy (veřejná doprava, hotely, veřejné stravování),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stroji (bankomaty).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/>
          <a:lstStyle/>
          <a:p>
            <a:r>
              <a:rPr lang="cs-CZ" sz="2800" b="1" dirty="0"/>
              <a:t>TYPY SLUŽEB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dirty="0"/>
              <a:t>Rozdělení podle povahy poskytování služeb: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znalců a expertů,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podpůrné služby,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outsourcing - kontrahované služby (služba zajištěná externím dodavatelem) (např. správa informačního systému).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8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57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562271"/>
          </a:xfrm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MARKETING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3F855E0B-AA68-49DD-A8CE-991330390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3700" dirty="0" smtClean="0">
                <a:highlight>
                  <a:srgbClr val="00FFFF"/>
                </a:highlight>
              </a:rPr>
              <a:t>(1)</a:t>
            </a:r>
            <a:r>
              <a:rPr lang="cs-CZ" sz="3700" dirty="0">
                <a:highlight>
                  <a:srgbClr val="00FFFF"/>
                </a:highlight>
              </a:rPr>
              <a:t>	Podstata, úloha a cíle marketingu. Složky marketingového prostředí. Marketing management. Strategický marketing.</a:t>
            </a:r>
          </a:p>
          <a:p>
            <a:pPr marL="0" indent="0" algn="just">
              <a:buNone/>
            </a:pPr>
            <a:endParaRPr lang="cs-CZ" sz="3700" dirty="0">
              <a:highlight>
                <a:srgbClr val="00FFFF"/>
              </a:highlight>
            </a:endParaRPr>
          </a:p>
          <a:p>
            <a:pPr marL="0" indent="0" algn="just">
              <a:buNone/>
            </a:pPr>
            <a:r>
              <a:rPr lang="cs-CZ" sz="3700" dirty="0" smtClean="0"/>
              <a:t>(2)</a:t>
            </a:r>
            <a:r>
              <a:rPr lang="cs-CZ" sz="3700" dirty="0"/>
              <a:t>	Trh. Spotřební trh a jeho analýza. Zákazník. Nákupní chování zákazníka. Nákupní rozhodovací proces. Chování a ovlivňování              spotřebitele. 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(3)</a:t>
            </a:r>
            <a:r>
              <a:rPr lang="cs-CZ" sz="3700" dirty="0"/>
              <a:t>	Marketingový výzkum, jeho podstata a formy. Proces, příprava a realizace marketingového výzkumu. Marketingový              informační systém. Složky MIS. Marketingové zpravodajské informace a databáze.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(4)</a:t>
            </a:r>
            <a:r>
              <a:rPr lang="cs-CZ" sz="3700" dirty="0"/>
              <a:t>	Produktová politika v rámci marketingového mixu. Charakteristika produktu. Životní cyklus výrobku. Politika (strategie)              značky – Brand Management, politika kvality, obalová politika.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(5)</a:t>
            </a:r>
            <a:r>
              <a:rPr lang="cs-CZ" sz="3700" dirty="0"/>
              <a:t>	Cenová politika v rámci marketingového mixu. Cena. Cíle stanovení ceny. Cenové strategie. Psychologické a etické aspekty              tvorby ceny.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(6)</a:t>
            </a:r>
            <a:r>
              <a:rPr lang="cs-CZ" sz="3700" dirty="0"/>
              <a:t>	Distribuční politika v rámci marketingového mixu. Pojem distribuce. Distribuční cesta přímá a nepřímá. Role distribučních              firem. Výrobní logistika firmy. Velkoobchod a maloobchod.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(7)</a:t>
            </a:r>
            <a:r>
              <a:rPr lang="cs-CZ" sz="3700" dirty="0"/>
              <a:t>	Marketingová komunikace v rámci marketingového mixu. Komunikace a komunikační model. Součásti marketingové       komunikace – komunikační mix. Reklama, reklamní sdělení. Význam marketingové komunikace pro firmu.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(8)</a:t>
            </a:r>
            <a:r>
              <a:rPr lang="cs-CZ" sz="3700" dirty="0"/>
              <a:t>	Marketing služeb. Kategorie služeb. Specifika služeb. Metody odlišení služeb od konkurence. Konkurenční výhoda    poskytovatelů služeb. Parametry vnímání kvality služeb. Nástroje marketingového mixu služeb (8P).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(9)</a:t>
            </a:r>
            <a:r>
              <a:rPr lang="cs-CZ" sz="3700" dirty="0"/>
              <a:t>	Globální marketing 21. století. Filozofie mezinárodního marketingu. Mezinárodní obchod a jeho rizika. Etické aspekty           marketingu. Společenská kritika marketingu.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82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1</a:t>
            </a:r>
          </a:p>
          <a:p>
            <a:pPr algn="just">
              <a:lnSpc>
                <a:spcPct val="150000"/>
              </a:lnSpc>
              <a:buNone/>
            </a:pPr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je proces řízení, jehož výsledkem je poznání, předvídání, ovlivňování a v konečné fázi uspokojení potřeb a přání zákazníka efektivním a výhodným způsobem zajišťujícím splnění cílů </a:t>
            </a:r>
            <a:r>
              <a:rPr lang="cs-CZ" sz="2400" dirty="0" smtClean="0"/>
              <a:t>organizace.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2</a:t>
            </a:r>
          </a:p>
          <a:p>
            <a:pPr algn="just">
              <a:lnSpc>
                <a:spcPct val="150000"/>
              </a:lnSpc>
              <a:buNone/>
            </a:pPr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definujeme jako společenský </a:t>
            </a:r>
            <a:r>
              <a:rPr lang="cs-CZ" sz="2400" dirty="0" smtClean="0"/>
              <a:t>a </a:t>
            </a:r>
            <a:r>
              <a:rPr lang="cs-CZ" sz="2400" dirty="0"/>
              <a:t>manažerský proces, jehož prostřednictvím uspokojují jednotlivci i skupiny své potřeby </a:t>
            </a:r>
            <a:r>
              <a:rPr lang="cs-CZ" sz="2400" dirty="0" smtClean="0"/>
              <a:t>a </a:t>
            </a:r>
            <a:r>
              <a:rPr lang="cs-CZ" sz="2400" dirty="0"/>
              <a:t>přání v procesu výroby a směny výrobků či jiných hodnot.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791570"/>
            <a:ext cx="8229600" cy="62606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558" y="1600200"/>
            <a:ext cx="8127242" cy="4525963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3</a:t>
            </a:r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</a:pPr>
            <a:endParaRPr lang="cs-CZ" sz="2400" dirty="0"/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4</a:t>
            </a:r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 </a:t>
            </a:r>
            <a:r>
              <a:rPr lang="cs-CZ" sz="2400" dirty="0"/>
              <a:t>je uspokojení potřeb zákazníka na straně jedné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tvorba zisku na straně druhé.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59254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400" b="1" dirty="0"/>
              <a:t>DEFINICE  5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endParaRPr lang="cs-CZ" sz="2400" b="1" i="1" dirty="0"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cs typeface="Times New Roman" pitchFamily="18" charset="0"/>
              </a:rPr>
              <a:t>MARKETING  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cs typeface="Times New Roman" pitchFamily="18" charset="0"/>
              </a:rPr>
              <a:t>JE 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 smtClean="0">
                <a:cs typeface="Times New Roman" pitchFamily="18" charset="0"/>
              </a:rPr>
              <a:t>MANAGEMENT TRHU.</a:t>
            </a:r>
            <a:endParaRPr lang="cs-CZ" sz="2400" b="1" i="1" dirty="0">
              <a:cs typeface="Times New Roman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717630"/>
            <a:ext cx="8229600" cy="57873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vyhledávat nové zákazníky příslibem získávání výjimečné hodnoty a udržet si  stávající zákazníky uspokojením jejich potřeb</a:t>
            </a:r>
            <a:r>
              <a:rPr lang="cs-CZ" sz="2400" dirty="0" smtClean="0"/>
              <a:t>, a </a:t>
            </a:r>
            <a:r>
              <a:rPr lang="cs-CZ" sz="2400" dirty="0"/>
              <a:t>současně vytvářet </a:t>
            </a:r>
            <a:r>
              <a:rPr lang="cs-CZ" sz="2400" dirty="0" smtClean="0"/>
              <a:t>zisk,</a:t>
            </a:r>
            <a:endParaRPr lang="cs-CZ" sz="2400" dirty="0"/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úspěšné </a:t>
            </a:r>
            <a:r>
              <a:rPr lang="cs-CZ" sz="2400" dirty="0"/>
              <a:t>firmy vědí, že budou-li </a:t>
            </a:r>
            <a:r>
              <a:rPr lang="cs-CZ" sz="2400" dirty="0" smtClean="0"/>
              <a:t>pečovat o </a:t>
            </a:r>
            <a:r>
              <a:rPr lang="cs-CZ" sz="2400" dirty="0"/>
              <a:t>své zákazníky, jejich podíl na trhu </a:t>
            </a:r>
            <a:r>
              <a:rPr lang="cs-CZ" sz="2400" dirty="0" smtClean="0"/>
              <a:t>poroste a </a:t>
            </a:r>
            <a:r>
              <a:rPr lang="cs-CZ" sz="2400" dirty="0"/>
              <a:t>s ním i jejich </a:t>
            </a:r>
            <a:r>
              <a:rPr lang="cs-CZ" sz="2400" dirty="0" smtClean="0"/>
              <a:t>zisky.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/>
              <a:t>PRODUKT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vše, co tvoří nabídku na trhu,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jedná se o veškeré hmotné i nehmotné statky, které mohou být nakupovány, </a:t>
            </a:r>
            <a:r>
              <a:rPr lang="cs-CZ" sz="2400" dirty="0" smtClean="0"/>
              <a:t>používány a </a:t>
            </a:r>
            <a:r>
              <a:rPr lang="cs-CZ" sz="2400" dirty="0"/>
              <a:t>spotřebovávány a které mohou uspokojovat potřeby a přání </a:t>
            </a:r>
            <a:r>
              <a:rPr lang="cs-CZ" sz="2400" dirty="0" smtClean="0"/>
              <a:t>spotřebitelů,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prstClr val="black"/>
                </a:solidFill>
              </a:rPr>
              <a:t>produktem jsou veškeré výrobky, služby, </a:t>
            </a:r>
            <a:r>
              <a:rPr lang="cs-CZ" sz="2400" dirty="0" smtClean="0">
                <a:solidFill>
                  <a:prstClr val="black"/>
                </a:solidFill>
              </a:rPr>
              <a:t>ale i </a:t>
            </a:r>
            <a:r>
              <a:rPr lang="cs-CZ" sz="2400" dirty="0">
                <a:solidFill>
                  <a:prstClr val="black"/>
                </a:solidFill>
              </a:rPr>
              <a:t>zkušenosti, osoby, místa, organizace, </a:t>
            </a:r>
            <a:r>
              <a:rPr lang="cs-CZ" sz="2400" dirty="0" smtClean="0">
                <a:solidFill>
                  <a:prstClr val="black"/>
                </a:solidFill>
              </a:rPr>
              <a:t>informace a </a:t>
            </a:r>
            <a:r>
              <a:rPr lang="cs-CZ" sz="2400" dirty="0">
                <a:solidFill>
                  <a:prstClr val="black"/>
                </a:solidFill>
              </a:rPr>
              <a:t>myšlenky, tj. vše, co se může stát předmětem směny, použití či spotřeby, co může uspokojit potřeby a </a:t>
            </a:r>
            <a:r>
              <a:rPr lang="cs-CZ" sz="2400" dirty="0" smtClean="0">
                <a:solidFill>
                  <a:prstClr val="black"/>
                </a:solidFill>
              </a:rPr>
              <a:t>přání.</a:t>
            </a:r>
            <a:endParaRPr lang="cs-CZ" sz="2400" dirty="0">
              <a:solidFill>
                <a:prstClr val="black"/>
              </a:solidFill>
            </a:endParaRPr>
          </a:p>
          <a:p>
            <a:pPr algn="just"/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27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2519"/>
            <a:ext cx="8229600" cy="736272"/>
          </a:xfrm>
        </p:spPr>
        <p:txBody>
          <a:bodyPr/>
          <a:lstStyle/>
          <a:p>
            <a:r>
              <a:rPr lang="cs-CZ" sz="2800" b="1" dirty="0"/>
              <a:t>ZÁKLADNÍ POJMY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produkt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výrobek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služba</a:t>
            </a:r>
            <a:endParaRPr lang="cs-CZ" sz="2400" dirty="0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3563938" y="2060575"/>
            <a:ext cx="2808287" cy="13684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 dirty="0">
                <a:solidFill>
                  <a:prstClr val="black"/>
                </a:solidFill>
                <a:latin typeface="Arial" charset="0"/>
              </a:rPr>
              <a:t>PRODUKTY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1908175" y="3933825"/>
            <a:ext cx="2735263" cy="1655763"/>
          </a:xfrm>
          <a:prstGeom prst="ellipse">
            <a:avLst/>
          </a:prstGeom>
          <a:gradFill rotWithShape="1">
            <a:gsLst>
              <a:gs pos="0">
                <a:srgbClr val="1CFB17">
                  <a:gamma/>
                  <a:shade val="46275"/>
                  <a:invGamma/>
                </a:srgbClr>
              </a:gs>
              <a:gs pos="50000">
                <a:srgbClr val="1CFB17"/>
              </a:gs>
              <a:gs pos="100000">
                <a:srgbClr val="1CFB17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000" b="1" dirty="0">
                <a:solidFill>
                  <a:prstClr val="black"/>
                </a:solidFill>
                <a:latin typeface="Arial" charset="0"/>
              </a:rPr>
              <a:t>VÝROBKY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latin typeface="Arial" charset="0"/>
              </a:rPr>
              <a:t>(hmotné povahy)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5724525" y="4005263"/>
            <a:ext cx="2663825" cy="1584325"/>
          </a:xfrm>
          <a:prstGeom prst="ellipse">
            <a:avLst/>
          </a:prstGeom>
          <a:gradFill rotWithShape="1">
            <a:gsLst>
              <a:gs pos="0">
                <a:srgbClr val="1CFB17">
                  <a:gamma/>
                  <a:shade val="46275"/>
                  <a:invGamma/>
                </a:srgbClr>
              </a:gs>
              <a:gs pos="50000">
                <a:srgbClr val="1CFB17"/>
              </a:gs>
              <a:gs pos="100000">
                <a:srgbClr val="1CFB17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000" b="1">
                <a:solidFill>
                  <a:prstClr val="black"/>
                </a:solidFill>
                <a:latin typeface="Arial" charset="0"/>
              </a:rPr>
              <a:t>SLUŽBY</a:t>
            </a:r>
          </a:p>
          <a:p>
            <a:pPr algn="ctr"/>
            <a:r>
              <a:rPr lang="cs-CZ" b="1">
                <a:solidFill>
                  <a:prstClr val="black"/>
                </a:solidFill>
                <a:latin typeface="Arial" charset="0"/>
              </a:rPr>
              <a:t>(nehmotné povahy)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H="1">
            <a:off x="3779838" y="3429000"/>
            <a:ext cx="12239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003800" y="3429000"/>
            <a:ext cx="12239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0484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398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Office Theme</vt:lpstr>
      <vt:lpstr>2_Office Theme</vt:lpstr>
      <vt:lpstr>MARKETING  (YMAR)  1. přednáška Téma: Úvod do marketingu   ZS 2022/2023 </vt:lpstr>
      <vt:lpstr>MARKETING</vt:lpstr>
      <vt:lpstr>Co je to marketing?</vt:lpstr>
      <vt:lpstr>Co je to marketing?</vt:lpstr>
      <vt:lpstr>Co je to marketing?</vt:lpstr>
      <vt:lpstr>Co je to marketing?</vt:lpstr>
      <vt:lpstr>Cíle marketingu</vt:lpstr>
      <vt:lpstr>PRODUKT</vt:lpstr>
      <vt:lpstr>ZÁKLADNÍ POJMY</vt:lpstr>
      <vt:lpstr>SLUŽBY</vt:lpstr>
      <vt:lpstr>SPECIFIKA  SLUŽEB</vt:lpstr>
      <vt:lpstr>TYPY SLUŽEB</vt:lpstr>
      <vt:lpstr>TYPY SLUŽEB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95</cp:revision>
  <cp:lastPrinted>2022-04-05T10:39:19Z</cp:lastPrinted>
  <dcterms:created xsi:type="dcterms:W3CDTF">2012-07-19T22:32:54Z</dcterms:created>
  <dcterms:modified xsi:type="dcterms:W3CDTF">2022-11-11T07:50:05Z</dcterms:modified>
</cp:coreProperties>
</file>