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82" autoAdjust="0"/>
    <p:restoredTop sz="94660"/>
  </p:normalViewPr>
  <p:slideViewPr>
    <p:cSldViewPr>
      <p:cViewPr varScale="1">
        <p:scale>
          <a:sx n="107" d="100"/>
          <a:sy n="107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91B-A2FA-44E0-8AFE-3C9D79AE824E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25A0-D481-43D7-B6D6-DF8A24AC73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91B-A2FA-44E0-8AFE-3C9D79AE824E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25A0-D481-43D7-B6D6-DF8A24AC73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91B-A2FA-44E0-8AFE-3C9D79AE824E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25A0-D481-43D7-B6D6-DF8A24AC73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91B-A2FA-44E0-8AFE-3C9D79AE824E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25A0-D481-43D7-B6D6-DF8A24AC73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91B-A2FA-44E0-8AFE-3C9D79AE824E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25A0-D481-43D7-B6D6-DF8A24AC73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91B-A2FA-44E0-8AFE-3C9D79AE824E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25A0-D481-43D7-B6D6-DF8A24AC73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91B-A2FA-44E0-8AFE-3C9D79AE824E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25A0-D481-43D7-B6D6-DF8A24AC73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91B-A2FA-44E0-8AFE-3C9D79AE824E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25A0-D481-43D7-B6D6-DF8A24AC73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91B-A2FA-44E0-8AFE-3C9D79AE824E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25A0-D481-43D7-B6D6-DF8A24AC73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91B-A2FA-44E0-8AFE-3C9D79AE824E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25A0-D481-43D7-B6D6-DF8A24AC73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8491B-A2FA-44E0-8AFE-3C9D79AE824E}" type="datetimeFigureOut">
              <a:rPr lang="cs-CZ" smtClean="0"/>
              <a:t>24.2.2014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925A0-D481-43D7-B6D6-DF8A24AC73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Uživatelé účetních informací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1. Přednáška FU1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608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Písemný přehled pro vlastníka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Vazba na informační potřeby</a:t>
            </a:r>
          </a:p>
          <a:p>
            <a:r>
              <a:rPr lang="cs-CZ" dirty="0" smtClean="0"/>
              <a:t>Systém pro vykázání informací</a:t>
            </a:r>
          </a:p>
          <a:p>
            <a:pPr lvl="1"/>
            <a:r>
              <a:rPr lang="cs-CZ" dirty="0" smtClean="0"/>
              <a:t>Standardizovaný – účetní závěrka (viz samostatná přednáška)</a:t>
            </a:r>
          </a:p>
          <a:p>
            <a:pPr lvl="1"/>
            <a:r>
              <a:rPr lang="cs-CZ" dirty="0" smtClean="0"/>
              <a:t>Nestandardizovaný – přehledy, reporty, analýzy …</a:t>
            </a:r>
          </a:p>
          <a:p>
            <a:r>
              <a:rPr lang="cs-CZ" dirty="0" smtClean="0"/>
              <a:t>Měření výkonnosti</a:t>
            </a:r>
          </a:p>
          <a:p>
            <a:r>
              <a:rPr lang="cs-CZ" dirty="0" smtClean="0"/>
              <a:t>Uchování podnikové podstaty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090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Pojetí podnikové podstaty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Finanční</a:t>
            </a:r>
          </a:p>
          <a:p>
            <a:r>
              <a:rPr lang="cs-CZ" dirty="0" smtClean="0"/>
              <a:t>Hodnotové</a:t>
            </a:r>
          </a:p>
          <a:p>
            <a:r>
              <a:rPr lang="cs-CZ" dirty="0" smtClean="0"/>
              <a:t>Ekonomické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22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Podklad pro vyměření daní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Vztah účetnictví a daní řešen různě</a:t>
            </a:r>
          </a:p>
          <a:p>
            <a:pPr lvl="1"/>
            <a:r>
              <a:rPr lang="cs-CZ" dirty="0" smtClean="0"/>
              <a:t>Zcela oddělené systémy</a:t>
            </a:r>
          </a:p>
          <a:p>
            <a:pPr lvl="1"/>
            <a:r>
              <a:rPr lang="cs-CZ" dirty="0" smtClean="0"/>
              <a:t>Zcela propojené systémy</a:t>
            </a:r>
          </a:p>
          <a:p>
            <a:r>
              <a:rPr lang="cs-CZ" dirty="0" smtClean="0"/>
              <a:t>Účetní HV není totožný se Základem daně</a:t>
            </a:r>
          </a:p>
          <a:p>
            <a:pPr lvl="1"/>
            <a:r>
              <a:rPr lang="cs-CZ" dirty="0" smtClean="0"/>
              <a:t>Dualita</a:t>
            </a:r>
          </a:p>
          <a:p>
            <a:pPr lvl="1"/>
            <a:r>
              <a:rPr lang="cs-CZ" dirty="0" smtClean="0"/>
              <a:t>Úpravy</a:t>
            </a:r>
          </a:p>
          <a:p>
            <a:pPr lvl="1"/>
            <a:r>
              <a:rPr lang="cs-CZ" dirty="0" smtClean="0"/>
              <a:t>Dočasné rozdíly – existence odložené daně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442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Informace o podnikatelské zdatnosti vedení podniku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Vazba na oddělení vlastnictví a řízení (</a:t>
            </a:r>
            <a:r>
              <a:rPr lang="cs-CZ" dirty="0" err="1" smtClean="0"/>
              <a:t>principal</a:t>
            </a:r>
            <a:r>
              <a:rPr lang="cs-CZ" dirty="0" smtClean="0"/>
              <a:t> – agent, </a:t>
            </a:r>
            <a:r>
              <a:rPr lang="cs-CZ" dirty="0" err="1" smtClean="0"/>
              <a:t>owner</a:t>
            </a:r>
            <a:r>
              <a:rPr lang="cs-CZ" dirty="0" smtClean="0"/>
              <a:t> – </a:t>
            </a:r>
            <a:r>
              <a:rPr lang="cs-CZ" dirty="0" err="1" smtClean="0"/>
              <a:t>steward</a:t>
            </a:r>
            <a:r>
              <a:rPr lang="cs-CZ" dirty="0" smtClean="0"/>
              <a:t>, </a:t>
            </a:r>
            <a:r>
              <a:rPr lang="cs-CZ" dirty="0" err="1" smtClean="0"/>
              <a:t>shareholder</a:t>
            </a:r>
            <a:r>
              <a:rPr lang="cs-CZ" dirty="0" smtClean="0"/>
              <a:t> – </a:t>
            </a:r>
            <a:r>
              <a:rPr lang="cs-CZ" dirty="0" err="1" smtClean="0"/>
              <a:t>manager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Accountability</a:t>
            </a:r>
            <a:r>
              <a:rPr lang="cs-CZ" dirty="0" smtClean="0"/>
              <a:t> – zodpovědnost, zodpovídání se</a:t>
            </a:r>
          </a:p>
          <a:p>
            <a:r>
              <a:rPr lang="cs-CZ" dirty="0" smtClean="0"/>
              <a:t>Konflikt zájmu – manažer x vlastník</a:t>
            </a:r>
          </a:p>
          <a:p>
            <a:r>
              <a:rPr lang="cs-CZ" dirty="0" smtClean="0"/>
              <a:t>Konflikt cíle – výkonnost x zajištění výkonnosti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323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Podklad pro rozhodování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Orientace na </a:t>
            </a:r>
          </a:p>
          <a:p>
            <a:pPr lvl="1"/>
            <a:r>
              <a:rPr lang="cs-CZ" dirty="0" smtClean="0"/>
              <a:t>Analýzu minulosti – kauzalita, odpovědnost</a:t>
            </a:r>
          </a:p>
          <a:p>
            <a:pPr lvl="1"/>
            <a:r>
              <a:rPr lang="cs-CZ" dirty="0" smtClean="0"/>
              <a:t>Predikci budoucnosti – pravděpodobnost, variantnost</a:t>
            </a:r>
          </a:p>
          <a:p>
            <a:r>
              <a:rPr lang="cs-CZ" dirty="0" smtClean="0"/>
              <a:t>Odhady, projekce, predikce,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464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000" dirty="0" smtClean="0"/>
              <a:t>Uživatelé účetních informací a jejich rozhodovací úlohy</a:t>
            </a:r>
            <a:endParaRPr lang="cs-CZ" sz="3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Vlastník</a:t>
            </a:r>
          </a:p>
          <a:p>
            <a:pPr marL="0" indent="0" algn="r">
              <a:buNone/>
            </a:pPr>
            <a:r>
              <a:rPr lang="cs-CZ" dirty="0" err="1" smtClean="0"/>
              <a:t>Shareholder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----------------------------------------------------------------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Manažer</a:t>
            </a:r>
          </a:p>
          <a:p>
            <a:r>
              <a:rPr lang="cs-CZ" dirty="0" smtClean="0"/>
              <a:t>Stát</a:t>
            </a:r>
          </a:p>
          <a:p>
            <a:r>
              <a:rPr lang="cs-CZ" dirty="0" smtClean="0"/>
              <a:t>Partner</a:t>
            </a:r>
          </a:p>
          <a:p>
            <a:r>
              <a:rPr lang="cs-CZ" dirty="0" smtClean="0"/>
              <a:t>Zaměstnanec</a:t>
            </a:r>
          </a:p>
          <a:p>
            <a:r>
              <a:rPr lang="cs-CZ" dirty="0" smtClean="0"/>
              <a:t>…</a:t>
            </a:r>
          </a:p>
          <a:p>
            <a:pPr marL="0" indent="0" algn="r">
              <a:buNone/>
            </a:pPr>
            <a:r>
              <a:rPr lang="cs-CZ" dirty="0" err="1" smtClean="0"/>
              <a:t>Stakeholder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205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Vlastník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Poskytovatel kapitálu / investor</a:t>
            </a:r>
          </a:p>
          <a:p>
            <a:pPr lvl="1"/>
            <a:r>
              <a:rPr lang="cs-CZ" dirty="0" smtClean="0"/>
              <a:t>Současný</a:t>
            </a:r>
          </a:p>
          <a:p>
            <a:pPr lvl="1"/>
            <a:r>
              <a:rPr lang="cs-CZ" dirty="0" smtClean="0"/>
              <a:t>Potenciální</a:t>
            </a:r>
          </a:p>
          <a:p>
            <a:r>
              <a:rPr lang="cs-CZ" dirty="0" smtClean="0"/>
              <a:t>Pozice investora</a:t>
            </a:r>
          </a:p>
          <a:p>
            <a:pPr lvl="1"/>
            <a:r>
              <a:rPr lang="cs-CZ" dirty="0" smtClean="0"/>
              <a:t>Snaha získat zhodnocení kapitálu (investorský </a:t>
            </a:r>
            <a:r>
              <a:rPr lang="cs-CZ" dirty="0" err="1" smtClean="0"/>
              <a:t>trojúhleník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Snaha kontrolovat účetní jednotku – expanze, akvizice, …</a:t>
            </a:r>
          </a:p>
          <a:p>
            <a:r>
              <a:rPr lang="cs-CZ" dirty="0" smtClean="0"/>
              <a:t>„Kde je výkonnost?“ - Performance </a:t>
            </a:r>
            <a:r>
              <a:rPr lang="cs-CZ" dirty="0" err="1" smtClean="0"/>
              <a:t>measurement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214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Manažer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Správce, hospodář, agent</a:t>
            </a:r>
          </a:p>
          <a:p>
            <a:r>
              <a:rPr lang="cs-CZ" dirty="0" smtClean="0"/>
              <a:t>Svěřený podnik / účetní jednotka</a:t>
            </a:r>
          </a:p>
          <a:p>
            <a:r>
              <a:rPr lang="cs-CZ" dirty="0" smtClean="0"/>
              <a:t>Najímaný / placený vlastníkem</a:t>
            </a:r>
          </a:p>
          <a:p>
            <a:r>
              <a:rPr lang="cs-CZ" dirty="0" smtClean="0"/>
              <a:t>Odlišné zájmy od vlastníka – konflikt (prospěch manažera ≠ prospěch vlastníka)</a:t>
            </a:r>
          </a:p>
          <a:p>
            <a:r>
              <a:rPr lang="cs-CZ" dirty="0" smtClean="0"/>
              <a:t>„Jak zajistit výkonnost?“ – Performance management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445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Stát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Výběrčí daně</a:t>
            </a:r>
          </a:p>
          <a:p>
            <a:pPr lvl="1"/>
            <a:r>
              <a:rPr lang="cs-CZ" dirty="0" smtClean="0"/>
              <a:t>Vymezení daňově uznatelných položek ≠ výsledkové položky</a:t>
            </a:r>
          </a:p>
          <a:p>
            <a:pPr lvl="1"/>
            <a:r>
              <a:rPr lang="cs-CZ" dirty="0" smtClean="0"/>
              <a:t>Rozhodovací úloha ≠ měření či řízení výkonnosti</a:t>
            </a:r>
          </a:p>
          <a:p>
            <a:pPr lvl="1"/>
            <a:r>
              <a:rPr lang="cs-CZ" dirty="0" smtClean="0"/>
              <a:t>Optimem je samostatný nástroj (daňové účetnictví)</a:t>
            </a:r>
          </a:p>
          <a:p>
            <a:pPr lvl="1"/>
            <a:r>
              <a:rPr lang="cs-CZ" dirty="0" smtClean="0"/>
              <a:t>Vztah FU a DU (dva samostatné systémy, jeden integrovaný)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2953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Stát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Statistická šetření</a:t>
            </a:r>
          </a:p>
          <a:p>
            <a:r>
              <a:rPr lang="cs-CZ" dirty="0" smtClean="0"/>
              <a:t>Dotační programy</a:t>
            </a:r>
          </a:p>
          <a:p>
            <a:r>
              <a:rPr lang="cs-CZ" dirty="0" smtClean="0"/>
              <a:t>Realizace hospodářské politiky</a:t>
            </a:r>
          </a:p>
          <a:p>
            <a:r>
              <a:rPr lang="cs-CZ" dirty="0" smtClean="0"/>
              <a:t>Sociální programy</a:t>
            </a:r>
          </a:p>
          <a:p>
            <a:r>
              <a:rPr lang="cs-CZ" dirty="0" smtClean="0"/>
              <a:t>Prevence kriminality</a:t>
            </a:r>
          </a:p>
          <a:p>
            <a:r>
              <a:rPr lang="cs-CZ" dirty="0" smtClean="0"/>
              <a:t>Životní prostředí </a:t>
            </a:r>
          </a:p>
          <a:p>
            <a:r>
              <a:rPr lang="cs-CZ" dirty="0" smtClean="0"/>
              <a:t>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543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Obsah přednášky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Historický kontext účetnictví</a:t>
            </a:r>
          </a:p>
          <a:p>
            <a:r>
              <a:rPr lang="cs-CZ" dirty="0" smtClean="0"/>
              <a:t>Funkce účetnictví</a:t>
            </a:r>
          </a:p>
          <a:p>
            <a:r>
              <a:rPr lang="cs-CZ" dirty="0" smtClean="0"/>
              <a:t>Uživatelé účetních informací a jejich rozhodovací úlohy</a:t>
            </a:r>
          </a:p>
        </p:txBody>
      </p:sp>
    </p:spTree>
    <p:extLst>
      <p:ext uri="{BB962C8B-B14F-4D97-AF65-F5344CB8AC3E}">
        <p14:creationId xmlns:p14="http://schemas.microsoft.com/office/powerpoint/2010/main" val="174625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Partner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Dodavatel</a:t>
            </a:r>
          </a:p>
          <a:p>
            <a:pPr lvl="1"/>
            <a:r>
              <a:rPr lang="cs-CZ" dirty="0" smtClean="0"/>
              <a:t>Chce mít klienta (dnes i zítra)</a:t>
            </a:r>
          </a:p>
          <a:p>
            <a:pPr lvl="1"/>
            <a:r>
              <a:rPr lang="cs-CZ" dirty="0" smtClean="0"/>
              <a:t>Chce dostat zaplaceno</a:t>
            </a:r>
          </a:p>
          <a:p>
            <a:r>
              <a:rPr lang="cs-CZ" dirty="0" smtClean="0"/>
              <a:t>Odběratel</a:t>
            </a:r>
          </a:p>
          <a:p>
            <a:pPr lvl="1"/>
            <a:r>
              <a:rPr lang="cs-CZ" dirty="0" smtClean="0"/>
              <a:t>Spoléhá na schopnost účetní jednotky plnit smlouvu</a:t>
            </a:r>
          </a:p>
          <a:p>
            <a:pPr lvl="1"/>
            <a:r>
              <a:rPr lang="cs-CZ" dirty="0" smtClean="0"/>
              <a:t>Chce dodavatele</a:t>
            </a:r>
          </a:p>
        </p:txBody>
      </p:sp>
    </p:spTree>
    <p:extLst>
      <p:ext uri="{BB962C8B-B14F-4D97-AF65-F5344CB8AC3E}">
        <p14:creationId xmlns:p14="http://schemas.microsoft.com/office/powerpoint/2010/main" val="328036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Zaměstnanec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Investoval lidský kapitál</a:t>
            </a:r>
          </a:p>
          <a:p>
            <a:r>
              <a:rPr lang="cs-CZ" dirty="0" smtClean="0"/>
              <a:t>Chce práci (a mzdu)</a:t>
            </a:r>
          </a:p>
          <a:p>
            <a:r>
              <a:rPr lang="cs-CZ" dirty="0" smtClean="0"/>
              <a:t>Chce penzi (zejména zahraničí)</a:t>
            </a:r>
          </a:p>
          <a:p>
            <a:r>
              <a:rPr lang="cs-CZ" dirty="0" smtClean="0"/>
              <a:t>Chce minimalizovat riziko (pojištění, …)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325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23728" y="188641"/>
            <a:ext cx="5865911" cy="648072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bg1"/>
                </a:solidFill>
                <a:latin typeface="+mn-lt"/>
              </a:rPr>
              <a:t>Účetnictví …</a:t>
            </a:r>
            <a:endParaRPr lang="cs-CZ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2306489" y="2492896"/>
            <a:ext cx="5865911" cy="1872208"/>
          </a:xfrm>
        </p:spPr>
        <p:txBody>
          <a:bodyPr>
            <a:noAutofit/>
          </a:bodyPr>
          <a:lstStyle/>
          <a:p>
            <a:r>
              <a:rPr lang="cs-CZ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… je informační podpora pro ekonomické rozhodování</a:t>
            </a:r>
            <a:endParaRPr lang="cs-CZ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130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Pozice účetnictví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Účetnictví je společenskovědní disciplína – vývoj společnosti ovlivňuje vývoj disciplíny</a:t>
            </a:r>
          </a:p>
          <a:p>
            <a:r>
              <a:rPr lang="cs-CZ" dirty="0" smtClean="0"/>
              <a:t>Významné události v historii lidstva –  dopad do účetnictví</a:t>
            </a:r>
          </a:p>
          <a:p>
            <a:r>
              <a:rPr lang="cs-CZ" dirty="0" smtClean="0"/>
              <a:t>Účetnictví reaguje na specifickou potřebu, později samo nabízí a vytváří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280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Historický kontext I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763688" y="1600200"/>
            <a:ext cx="3168352" cy="4525963"/>
          </a:xfrm>
        </p:spPr>
        <p:txBody>
          <a:bodyPr>
            <a:normAutofit fontScale="62500" lnSpcReduction="20000"/>
          </a:bodyPr>
          <a:lstStyle/>
          <a:p>
            <a:pPr marL="177800" indent="-165100">
              <a:lnSpc>
                <a:spcPct val="80000"/>
              </a:lnSpc>
            </a:pPr>
            <a:r>
              <a:rPr lang="en-US" dirty="0" smtClean="0">
                <a:solidFill>
                  <a:srgbClr val="4D4D4D"/>
                </a:solidFill>
              </a:rPr>
              <a:t>8000 </a:t>
            </a:r>
            <a:r>
              <a:rPr lang="cs-CZ" dirty="0" smtClean="0">
                <a:solidFill>
                  <a:srgbClr val="4D4D4D"/>
                </a:solidFill>
              </a:rPr>
              <a:t>BC</a:t>
            </a:r>
            <a:r>
              <a:rPr lang="en-US" dirty="0" smtClean="0">
                <a:solidFill>
                  <a:srgbClr val="4D4D4D"/>
                </a:solidFill>
              </a:rPr>
              <a:t> – founded Jericho, salt mine and trade</a:t>
            </a:r>
          </a:p>
          <a:p>
            <a:pPr marL="177800" indent="-165100">
              <a:lnSpc>
                <a:spcPct val="80000"/>
              </a:lnSpc>
            </a:pPr>
            <a:r>
              <a:rPr lang="en-US" dirty="0" smtClean="0">
                <a:solidFill>
                  <a:srgbClr val="4D4D4D"/>
                </a:solidFill>
              </a:rPr>
              <a:t>3200 </a:t>
            </a:r>
            <a:r>
              <a:rPr lang="cs-CZ" dirty="0" smtClean="0">
                <a:solidFill>
                  <a:srgbClr val="4D4D4D"/>
                </a:solidFill>
              </a:rPr>
              <a:t>BC</a:t>
            </a:r>
            <a:r>
              <a:rPr lang="en-US" dirty="0" smtClean="0">
                <a:solidFill>
                  <a:srgbClr val="4D4D4D"/>
                </a:solidFill>
              </a:rPr>
              <a:t> – writing</a:t>
            </a:r>
          </a:p>
          <a:p>
            <a:pPr marL="177800" indent="-165100">
              <a:lnSpc>
                <a:spcPct val="80000"/>
              </a:lnSpc>
            </a:pPr>
            <a:r>
              <a:rPr lang="en-US" dirty="0" smtClean="0">
                <a:solidFill>
                  <a:srgbClr val="4D4D4D"/>
                </a:solidFill>
              </a:rPr>
              <a:t>700 </a:t>
            </a:r>
            <a:r>
              <a:rPr lang="cs-CZ" dirty="0" smtClean="0">
                <a:solidFill>
                  <a:srgbClr val="4D4D4D"/>
                </a:solidFill>
              </a:rPr>
              <a:t>BC</a:t>
            </a:r>
            <a:r>
              <a:rPr lang="en-US" dirty="0" smtClean="0">
                <a:solidFill>
                  <a:srgbClr val="4D4D4D"/>
                </a:solidFill>
              </a:rPr>
              <a:t> – coins Lydia</a:t>
            </a:r>
          </a:p>
          <a:p>
            <a:pPr marL="177800" indent="-165100">
              <a:lnSpc>
                <a:spcPct val="80000"/>
              </a:lnSpc>
            </a:pPr>
            <a:r>
              <a:rPr lang="en-US" dirty="0" smtClean="0">
                <a:solidFill>
                  <a:srgbClr val="4D4D4D"/>
                </a:solidFill>
              </a:rPr>
              <a:t>500 </a:t>
            </a:r>
            <a:r>
              <a:rPr lang="cs-CZ" dirty="0" smtClean="0">
                <a:solidFill>
                  <a:srgbClr val="4D4D4D"/>
                </a:solidFill>
              </a:rPr>
              <a:t>BC</a:t>
            </a:r>
            <a:r>
              <a:rPr lang="en-US" dirty="0" smtClean="0">
                <a:solidFill>
                  <a:srgbClr val="4D4D4D"/>
                </a:solidFill>
              </a:rPr>
              <a:t>– Greek banking</a:t>
            </a:r>
          </a:p>
          <a:p>
            <a:pPr marL="177800" indent="-165100">
              <a:lnSpc>
                <a:spcPct val="80000"/>
              </a:lnSpc>
            </a:pPr>
            <a:r>
              <a:rPr lang="en-US" dirty="0" smtClean="0">
                <a:solidFill>
                  <a:srgbClr val="4D4D4D"/>
                </a:solidFill>
              </a:rPr>
              <a:t>1000 </a:t>
            </a:r>
            <a:r>
              <a:rPr lang="cs-CZ" dirty="0" smtClean="0">
                <a:solidFill>
                  <a:srgbClr val="4D4D4D"/>
                </a:solidFill>
              </a:rPr>
              <a:t>AD</a:t>
            </a:r>
            <a:r>
              <a:rPr lang="en-US" dirty="0" smtClean="0">
                <a:solidFill>
                  <a:srgbClr val="4D4D4D"/>
                </a:solidFill>
              </a:rPr>
              <a:t> – Italian merchants extended trade to England</a:t>
            </a:r>
          </a:p>
          <a:p>
            <a:pPr marL="177800" indent="-165100">
              <a:lnSpc>
                <a:spcPct val="80000"/>
              </a:lnSpc>
            </a:pPr>
            <a:r>
              <a:rPr lang="en-US" dirty="0" smtClean="0">
                <a:solidFill>
                  <a:srgbClr val="4D4D4D"/>
                </a:solidFill>
              </a:rPr>
              <a:t>1500 </a:t>
            </a:r>
            <a:r>
              <a:rPr lang="cs-CZ" dirty="0" smtClean="0">
                <a:solidFill>
                  <a:srgbClr val="4D4D4D"/>
                </a:solidFill>
              </a:rPr>
              <a:t>AD </a:t>
            </a:r>
            <a:r>
              <a:rPr lang="en-US" dirty="0" smtClean="0">
                <a:solidFill>
                  <a:srgbClr val="4D4D4D"/>
                </a:solidFill>
              </a:rPr>
              <a:t>– Renaissance in Italy</a:t>
            </a:r>
          </a:p>
          <a:p>
            <a:pPr marL="177800" indent="-165100">
              <a:lnSpc>
                <a:spcPct val="80000"/>
              </a:lnSpc>
            </a:pPr>
            <a:r>
              <a:rPr lang="en-US" dirty="0" smtClean="0">
                <a:solidFill>
                  <a:srgbClr val="4D4D4D"/>
                </a:solidFill>
              </a:rPr>
              <a:t>1440</a:t>
            </a:r>
            <a:r>
              <a:rPr lang="cs-CZ" dirty="0" smtClean="0">
                <a:solidFill>
                  <a:srgbClr val="4D4D4D"/>
                </a:solidFill>
              </a:rPr>
              <a:t> AD</a:t>
            </a:r>
            <a:r>
              <a:rPr lang="en-US" dirty="0" smtClean="0">
                <a:solidFill>
                  <a:srgbClr val="4D4D4D"/>
                </a:solidFill>
              </a:rPr>
              <a:t> – Movable print by Johan Gutenberg</a:t>
            </a:r>
          </a:p>
          <a:p>
            <a:pPr marL="177800" indent="-165100">
              <a:lnSpc>
                <a:spcPct val="80000"/>
              </a:lnSpc>
            </a:pPr>
            <a:r>
              <a:rPr lang="en-US" dirty="0" smtClean="0">
                <a:solidFill>
                  <a:srgbClr val="4D4D4D"/>
                </a:solidFill>
              </a:rPr>
              <a:t>1550 </a:t>
            </a:r>
            <a:r>
              <a:rPr lang="cs-CZ" dirty="0" smtClean="0">
                <a:solidFill>
                  <a:srgbClr val="4D4D4D"/>
                </a:solidFill>
              </a:rPr>
              <a:t>AD </a:t>
            </a:r>
            <a:r>
              <a:rPr lang="en-US" dirty="0" smtClean="0">
                <a:solidFill>
                  <a:srgbClr val="4D4D4D"/>
                </a:solidFill>
              </a:rPr>
              <a:t>– First Joint stock company in England</a:t>
            </a:r>
          </a:p>
          <a:p>
            <a:pPr marL="177800" indent="-165100">
              <a:lnSpc>
                <a:spcPct val="80000"/>
              </a:lnSpc>
            </a:pPr>
            <a:r>
              <a:rPr lang="en-US" dirty="0" smtClean="0">
                <a:solidFill>
                  <a:srgbClr val="4D4D4D"/>
                </a:solidFill>
              </a:rPr>
              <a:t>1762 </a:t>
            </a:r>
            <a:r>
              <a:rPr lang="cs-CZ" dirty="0" smtClean="0">
                <a:solidFill>
                  <a:srgbClr val="4D4D4D"/>
                </a:solidFill>
              </a:rPr>
              <a:t>AD </a:t>
            </a:r>
            <a:r>
              <a:rPr lang="en-US" dirty="0" smtClean="0">
                <a:solidFill>
                  <a:srgbClr val="4D4D4D"/>
                </a:solidFill>
              </a:rPr>
              <a:t>–Barings bank founded</a:t>
            </a:r>
          </a:p>
          <a:p>
            <a:pPr marL="177800" indent="-165100">
              <a:lnSpc>
                <a:spcPct val="80000"/>
              </a:lnSpc>
            </a:pPr>
            <a:r>
              <a:rPr lang="en-US" dirty="0" smtClean="0">
                <a:solidFill>
                  <a:srgbClr val="4D4D4D"/>
                </a:solidFill>
              </a:rPr>
              <a:t>1769 </a:t>
            </a:r>
            <a:r>
              <a:rPr lang="cs-CZ" dirty="0" smtClean="0">
                <a:solidFill>
                  <a:srgbClr val="4D4D4D"/>
                </a:solidFill>
              </a:rPr>
              <a:t>AD </a:t>
            </a:r>
            <a:r>
              <a:rPr lang="en-US" dirty="0" smtClean="0">
                <a:solidFill>
                  <a:srgbClr val="4D4D4D"/>
                </a:solidFill>
              </a:rPr>
              <a:t>– Steam engine is working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4932040" y="1600200"/>
            <a:ext cx="3754760" cy="452596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7500 </a:t>
            </a:r>
            <a:r>
              <a:rPr lang="cs-CZ" dirty="0" smtClean="0"/>
              <a:t>BC</a:t>
            </a:r>
            <a:r>
              <a:rPr lang="en-US" dirty="0" smtClean="0"/>
              <a:t> - </a:t>
            </a:r>
            <a:r>
              <a:rPr lang="en-US" b="1" dirty="0" smtClean="0"/>
              <a:t>Agriculture and tokens-</a:t>
            </a:r>
            <a:r>
              <a:rPr lang="en-US" dirty="0" smtClean="0"/>
              <a:t>-the first accounting records. Simple tokens representing specific goods (</a:t>
            </a:r>
            <a:r>
              <a:rPr lang="en-US" dirty="0" err="1" smtClean="0"/>
              <a:t>e.g</a:t>
            </a:r>
            <a:r>
              <a:rPr lang="en-US" dirty="0" smtClean="0"/>
              <a:t>, 2 round tokens could be a pair of cattle, 12 oval tokes a dozen units of wheat).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1100 </a:t>
            </a:r>
            <a:r>
              <a:rPr lang="en-US" b="1" dirty="0" err="1" smtClean="0"/>
              <a:t>Piscan</a:t>
            </a:r>
            <a:r>
              <a:rPr lang="en-US" b="1" dirty="0" smtClean="0"/>
              <a:t> Document </a:t>
            </a:r>
            <a:r>
              <a:rPr lang="en-US" dirty="0" smtClean="0"/>
              <a:t>- demonstrated systematic but primitive bookkeeping by Italian merchants.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1300 </a:t>
            </a:r>
            <a:r>
              <a:rPr lang="en-US" b="1" dirty="0" smtClean="0"/>
              <a:t>Double entry bookkeeping</a:t>
            </a:r>
            <a:r>
              <a:rPr lang="en-US" dirty="0" smtClean="0"/>
              <a:t> – Accounting records of Giovanni </a:t>
            </a:r>
            <a:r>
              <a:rPr lang="en-US" dirty="0" err="1" smtClean="0"/>
              <a:t>Farolfi</a:t>
            </a:r>
            <a:r>
              <a:rPr lang="en-US" dirty="0" smtClean="0"/>
              <a:t> &amp; Co. documented a complete double entry bookkeeping system in place.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1594 </a:t>
            </a:r>
            <a:r>
              <a:rPr lang="en-US" b="1" dirty="0" smtClean="0"/>
              <a:t>Firs textbook on Accounting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1770 – </a:t>
            </a:r>
            <a:r>
              <a:rPr lang="en-US" b="1" dirty="0" smtClean="0"/>
              <a:t>Cost Accounting</a:t>
            </a:r>
            <a:r>
              <a:rPr lang="en-US" dirty="0" smtClean="0"/>
              <a:t> (historical) - To avoid bankruptcy during a recession, Wedgwood studied his books, manufacturing cost structure, overhead, and his market structure.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67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Historický kontext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63688" y="1600200"/>
            <a:ext cx="3312368" cy="4525963"/>
          </a:xfrm>
        </p:spPr>
        <p:txBody>
          <a:bodyPr>
            <a:normAutofit/>
          </a:bodyPr>
          <a:lstStyle/>
          <a:p>
            <a:pPr marL="177800" indent="-177800">
              <a:lnSpc>
                <a:spcPct val="80000"/>
              </a:lnSpc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1802 – DuPont factory is founded</a:t>
            </a:r>
          </a:p>
          <a:p>
            <a:pPr marL="177800" indent="-177800">
              <a:lnSpc>
                <a:spcPct val="80000"/>
              </a:lnSpc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1902 - First billion dollar corp.</a:t>
            </a:r>
          </a:p>
          <a:p>
            <a:pPr marL="177800" indent="-177800">
              <a:lnSpc>
                <a:spcPct val="80000"/>
              </a:lnSpc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1929 – Great depression</a:t>
            </a:r>
          </a:p>
          <a:p>
            <a:pPr marL="177800" indent="-177800">
              <a:lnSpc>
                <a:spcPct val="80000"/>
              </a:lnSpc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1950 – IBM computers</a:t>
            </a:r>
          </a:p>
          <a:p>
            <a:pPr marL="177800" indent="-177800">
              <a:lnSpc>
                <a:spcPct val="80000"/>
              </a:lnSpc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1961-1972 – Apollo program ($25.4 billion) </a:t>
            </a:r>
          </a:p>
          <a:p>
            <a:pPr marL="177800" indent="-177800">
              <a:lnSpc>
                <a:spcPct val="80000"/>
              </a:lnSpc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1976 - First successful PC. Wozniak and Jobs built Apple</a:t>
            </a:r>
          </a:p>
          <a:p>
            <a:pPr marL="177800" indent="-177800">
              <a:lnSpc>
                <a:spcPct val="80000"/>
              </a:lnSpc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1979 – Spreadsheet</a:t>
            </a:r>
          </a:p>
          <a:p>
            <a:pPr marL="177800" indent="-177800">
              <a:lnSpc>
                <a:spcPct val="80000"/>
              </a:lnSpc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2001 Enron bankruptcy, WorldCom, … </a:t>
            </a:r>
          </a:p>
          <a:p>
            <a:endParaRPr lang="cs-CZ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04048" y="1600200"/>
            <a:ext cx="3682752" cy="452596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1845 – </a:t>
            </a:r>
            <a:r>
              <a:rPr 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Deloitte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founded</a:t>
            </a:r>
          </a:p>
          <a:p>
            <a:pPr>
              <a:lnSpc>
                <a:spcPct val="90000"/>
              </a:lnSpc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1887 - Interstate Commerce Commission Act provided federal regulation of railroads, including a uniform accounting system.</a:t>
            </a:r>
          </a:p>
          <a:p>
            <a:pPr>
              <a:lnSpc>
                <a:spcPct val="90000"/>
              </a:lnSpc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1912 - </a:t>
            </a:r>
            <a:r>
              <a:rPr 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Donaldson Brown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submitted an efficiency report to the Executive Committee that utilized a </a:t>
            </a:r>
            <a:r>
              <a:rPr lang="cs-CZ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ROI</a:t>
            </a:r>
            <a:endParaRPr lang="en-US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1938 –</a:t>
            </a:r>
            <a:r>
              <a:rPr 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GAAP</a:t>
            </a:r>
          </a:p>
          <a:p>
            <a:pPr>
              <a:lnSpc>
                <a:spcPct val="90000"/>
              </a:lnSpc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1953 – </a:t>
            </a:r>
            <a:r>
              <a:rPr 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Computer Accounting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Arthur Andersen </a:t>
            </a:r>
            <a:r>
              <a:rPr lang="cs-CZ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payroll of a GE</a:t>
            </a:r>
            <a:r>
              <a:rPr lang="cs-CZ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endParaRPr lang="en-US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1990 – </a:t>
            </a:r>
            <a:r>
              <a:rPr 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ERP 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– First ERP system</a:t>
            </a:r>
            <a:endParaRPr lang="en-US" sz="18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2002</a:t>
            </a:r>
            <a:r>
              <a:rPr 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- Sarbanes–Oxley Act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- Protection of investments</a:t>
            </a:r>
          </a:p>
          <a:p>
            <a:endParaRPr lang="cs-CZ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12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Současnost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Crisis – macroeconomic</a:t>
            </a:r>
            <a:r>
              <a:rPr lang="cs-CZ" dirty="0" smtClean="0"/>
              <a:t>s</a:t>
            </a:r>
            <a:r>
              <a:rPr lang="en-US" dirty="0" smtClean="0"/>
              <a:t> perspective </a:t>
            </a:r>
          </a:p>
          <a:p>
            <a:pPr algn="r"/>
            <a:r>
              <a:rPr lang="en-US" i="1" dirty="0" smtClean="0"/>
              <a:t>National accounts or </a:t>
            </a:r>
          </a:p>
          <a:p>
            <a:pPr algn="r">
              <a:buFontTx/>
              <a:buNone/>
            </a:pPr>
            <a:r>
              <a:rPr lang="en-US" i="1" dirty="0" smtClean="0"/>
              <a:t>National account systems (NAS)</a:t>
            </a:r>
            <a:r>
              <a:rPr lang="en-US" dirty="0" smtClean="0"/>
              <a:t> </a:t>
            </a:r>
          </a:p>
          <a:p>
            <a:r>
              <a:rPr lang="en-US" dirty="0" smtClean="0"/>
              <a:t>Digital – personal – mobile – virtual</a:t>
            </a:r>
          </a:p>
          <a:p>
            <a:pPr algn="r"/>
            <a:r>
              <a:rPr lang="en-US" i="1" dirty="0" smtClean="0"/>
              <a:t>„Cloud solution“ in your hand</a:t>
            </a:r>
          </a:p>
          <a:p>
            <a:pPr algn="r"/>
            <a:r>
              <a:rPr lang="en-US" i="1" dirty="0" smtClean="0"/>
              <a:t>AI</a:t>
            </a:r>
          </a:p>
          <a:p>
            <a:r>
              <a:rPr lang="en-US" dirty="0" smtClean="0"/>
              <a:t>Multicultural (is failing?)</a:t>
            </a:r>
          </a:p>
          <a:p>
            <a:pPr algn="r"/>
            <a:r>
              <a:rPr lang="en-US" i="1" dirty="0" smtClean="0"/>
              <a:t>Profit is not very good measure,</a:t>
            </a:r>
          </a:p>
          <a:p>
            <a:pPr algn="r">
              <a:buFontTx/>
              <a:buNone/>
            </a:pPr>
            <a:r>
              <a:rPr lang="en-US" i="1" dirty="0" smtClean="0"/>
              <a:t> stakeholder approach</a:t>
            </a:r>
          </a:p>
          <a:p>
            <a:r>
              <a:rPr lang="en-US" i="1" dirty="0" smtClean="0"/>
              <a:t>Complex structures – chains, nets</a:t>
            </a:r>
          </a:p>
          <a:p>
            <a:pPr algn="r"/>
            <a:r>
              <a:rPr lang="en-US" i="1" dirty="0" smtClean="0"/>
              <a:t>Network accounting, Grid accounting, 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050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Funkce účetnictví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Opora paměti podnikatele</a:t>
            </a:r>
          </a:p>
          <a:p>
            <a:r>
              <a:rPr lang="cs-CZ" dirty="0" smtClean="0"/>
              <a:t>Důkazní prostředek ve sporech</a:t>
            </a:r>
          </a:p>
          <a:p>
            <a:r>
              <a:rPr lang="cs-CZ" dirty="0" smtClean="0"/>
              <a:t>Písemný přehled pro vlastníka</a:t>
            </a:r>
          </a:p>
          <a:p>
            <a:r>
              <a:rPr lang="cs-CZ" dirty="0" smtClean="0"/>
              <a:t>Podklad pro vyměření daní</a:t>
            </a:r>
          </a:p>
          <a:p>
            <a:r>
              <a:rPr lang="cs-CZ" dirty="0" smtClean="0"/>
              <a:t>Informace o podnikatelské zdatnosti vedení podniku</a:t>
            </a:r>
          </a:p>
          <a:p>
            <a:r>
              <a:rPr lang="cs-CZ" dirty="0" smtClean="0"/>
              <a:t>Podklad pro rozhodování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34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Opora paměti podnikatele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Vazba na rozsah účetní jednotky</a:t>
            </a:r>
          </a:p>
          <a:p>
            <a:r>
              <a:rPr lang="cs-CZ" dirty="0" smtClean="0"/>
              <a:t>Systém pro zaznamenávání</a:t>
            </a:r>
          </a:p>
          <a:p>
            <a:pPr lvl="1"/>
            <a:r>
              <a:rPr lang="cs-CZ" dirty="0" smtClean="0"/>
              <a:t>Co zaznamenat - rozpoznání, ocenění</a:t>
            </a:r>
          </a:p>
          <a:p>
            <a:pPr lvl="1"/>
            <a:r>
              <a:rPr lang="cs-CZ" dirty="0" smtClean="0"/>
              <a:t>Jak zaznamenat - definiční znaky</a:t>
            </a:r>
          </a:p>
          <a:p>
            <a:pPr lvl="1"/>
            <a:r>
              <a:rPr lang="cs-CZ" dirty="0" smtClean="0"/>
              <a:t>Kam zaznamenat – účetní formy</a:t>
            </a:r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1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Důkazní prostředek ve sporech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Účetní záznamy chápány jako průkazné</a:t>
            </a:r>
          </a:p>
          <a:p>
            <a:r>
              <a:rPr lang="cs-CZ" dirty="0" smtClean="0"/>
              <a:t>Prezentace zaznamenaných skutečností</a:t>
            </a:r>
          </a:p>
          <a:p>
            <a:r>
              <a:rPr lang="cs-CZ" dirty="0" smtClean="0"/>
              <a:t>Přednost měly upravené a neproškrtané</a:t>
            </a:r>
          </a:p>
          <a:p>
            <a:r>
              <a:rPr lang="cs-CZ" dirty="0" smtClean="0"/>
              <a:t>Historie – Al </a:t>
            </a:r>
            <a:r>
              <a:rPr lang="cs-CZ" dirty="0" err="1" smtClean="0"/>
              <a:t>Capone</a:t>
            </a:r>
            <a:endParaRPr lang="cs-CZ" dirty="0" smtClean="0"/>
          </a:p>
          <a:p>
            <a:r>
              <a:rPr lang="cs-CZ" dirty="0" smtClean="0"/>
              <a:t>Blízká historie – ENRON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747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PPT_CZ</Template>
  <TotalTime>1485</TotalTime>
  <Words>828</Words>
  <Application>Microsoft Office PowerPoint</Application>
  <PresentationFormat>Předvádění na obrazovce (4:3)</PresentationFormat>
  <Paragraphs>155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Motiv systému Office</vt:lpstr>
      <vt:lpstr>Uživatelé účetních informací</vt:lpstr>
      <vt:lpstr>Obsah přednášky</vt:lpstr>
      <vt:lpstr>Pozice účetnictví</vt:lpstr>
      <vt:lpstr>Historický kontext I</vt:lpstr>
      <vt:lpstr>Historický kontext II</vt:lpstr>
      <vt:lpstr>Současnost</vt:lpstr>
      <vt:lpstr>Funkce účetnictví</vt:lpstr>
      <vt:lpstr>Opora paměti podnikatele</vt:lpstr>
      <vt:lpstr>Důkazní prostředek ve sporech</vt:lpstr>
      <vt:lpstr>Písemný přehled pro vlastníka</vt:lpstr>
      <vt:lpstr>Pojetí podnikové podstaty</vt:lpstr>
      <vt:lpstr>Podklad pro vyměření daní</vt:lpstr>
      <vt:lpstr>Informace o podnikatelské zdatnosti vedení podniku </vt:lpstr>
      <vt:lpstr>Podklad pro rozhodování</vt:lpstr>
      <vt:lpstr>Uživatelé účetních informací a jejich rozhodovací úlohy</vt:lpstr>
      <vt:lpstr>Vlastník</vt:lpstr>
      <vt:lpstr>Manažer</vt:lpstr>
      <vt:lpstr>Stát I</vt:lpstr>
      <vt:lpstr>Stát II</vt:lpstr>
      <vt:lpstr>Partner</vt:lpstr>
      <vt:lpstr>Zaměstnanec</vt:lpstr>
      <vt:lpstr>Účetnictví 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Uživatelé účetních informací</dc:title>
  <dc:creator>Menšík Michal</dc:creator>
  <cp:lastModifiedBy>mensikm</cp:lastModifiedBy>
  <cp:revision>20</cp:revision>
  <dcterms:created xsi:type="dcterms:W3CDTF">2012-02-21T06:52:05Z</dcterms:created>
  <dcterms:modified xsi:type="dcterms:W3CDTF">2014-02-24T06:34:42Z</dcterms:modified>
</cp:coreProperties>
</file>