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72" r:id="rId2"/>
    <p:sldMasterId id="2147483984" r:id="rId3"/>
  </p:sldMasterIdLst>
  <p:notesMasterIdLst>
    <p:notesMasterId r:id="rId21"/>
  </p:notesMasterIdLst>
  <p:sldIdLst>
    <p:sldId id="347" r:id="rId4"/>
    <p:sldId id="286" r:id="rId5"/>
    <p:sldId id="348" r:id="rId6"/>
    <p:sldId id="350" r:id="rId7"/>
    <p:sldId id="354" r:id="rId8"/>
    <p:sldId id="355" r:id="rId9"/>
    <p:sldId id="358" r:id="rId10"/>
    <p:sldId id="366" r:id="rId11"/>
    <p:sldId id="353" r:id="rId12"/>
    <p:sldId id="367" r:id="rId13"/>
    <p:sldId id="357" r:id="rId14"/>
    <p:sldId id="360" r:id="rId15"/>
    <p:sldId id="359" r:id="rId16"/>
    <p:sldId id="364" r:id="rId17"/>
    <p:sldId id="365" r:id="rId18"/>
    <p:sldId id="362" r:id="rId19"/>
    <p:sldId id="3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EVENT MARKETING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10/21/2022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209800"/>
            <a:ext cx="3733800" cy="14448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  <a:endParaRPr lang="ru-RU" sz="4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7610" y="3847621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>
                <a:solidFill>
                  <a:srgbClr val="FFC00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>
                <a:solidFill>
                  <a:schemeClr val="bg2"/>
                </a:solidFill>
              </a:rPr>
              <a:t>Vánoční kamion Coca-Cola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Skvělým </a:t>
            </a:r>
            <a:r>
              <a:rPr lang="cs-CZ" sz="2000" dirty="0">
                <a:solidFill>
                  <a:schemeClr val="bg2"/>
                </a:solidFill>
              </a:rPr>
              <a:t>příkladem </a:t>
            </a:r>
            <a:r>
              <a:rPr lang="cs-CZ" sz="2000" dirty="0" smtClean="0">
                <a:solidFill>
                  <a:schemeClr val="bg2"/>
                </a:solidFill>
              </a:rPr>
              <a:t>dobré praxe jsou </a:t>
            </a:r>
            <a:r>
              <a:rPr lang="cs-CZ" sz="2000" dirty="0">
                <a:solidFill>
                  <a:schemeClr val="bg2"/>
                </a:solidFill>
              </a:rPr>
              <a:t>nazdobené vánoční kamiony Coca-Cola, které každoročně stojí před obchodními centry a také na náměstích velkých i menších měst. Tato vánoční tradice se Coca-Cole velmi osvědčila a dnes zná nepřehlédnutelné červené kamiony plné limonády, které řídí Santa </a:t>
            </a:r>
            <a:r>
              <a:rPr lang="cs-CZ" sz="2000" dirty="0" err="1">
                <a:solidFill>
                  <a:schemeClr val="bg2"/>
                </a:solidFill>
              </a:rPr>
              <a:t>Claus</a:t>
            </a:r>
            <a:r>
              <a:rPr lang="cs-CZ" sz="2000" dirty="0">
                <a:solidFill>
                  <a:schemeClr val="bg2"/>
                </a:solidFill>
              </a:rPr>
              <a:t>, téměř každé dítě na světě.</a:t>
            </a:r>
            <a:endParaRPr lang="cs-CZ" altLang="ko-KR" sz="1900" dirty="0" smtClean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dobré praxe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4118634"/>
            <a:ext cx="4152405" cy="233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2824"/>
            <a:ext cx="6705600" cy="46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8312"/>
            <a:ext cx="6553200" cy="45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97792"/>
            <a:ext cx="6477000" cy="44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15" y="1803501"/>
            <a:ext cx="6556169" cy="45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3800" cy="42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23675"/>
            <a:ext cx="6533898" cy="45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7010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200" dirty="0" smtClean="0">
                <a:solidFill>
                  <a:srgbClr val="3434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„EVENTY stojí na nápadech a tvrdé dřině“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43" y="1789875"/>
            <a:ext cx="6304977" cy="43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je komunikované sdělení spojené s formou zvláštního představení, prožitkem, který je vnímán více smysly najednou. </a:t>
            </a:r>
            <a:endParaRPr lang="cs-CZ" sz="2000" dirty="0" smtClean="0">
              <a:solidFill>
                <a:schemeClr val="bg2"/>
              </a:solidFill>
            </a:endParaRPr>
          </a:p>
          <a:p>
            <a:pPr algn="just"/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Propagační strategie, která zahrnuje (osobní) kontakt mezi značkami a jejich zákazníky na akcích, mezi které se řadí například konference, veletrhy a semináře.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Každá událost je jiná, má jiné publikum, jiný obsah a jinou kulturu, tomu je nezbytné podřídit formální náležitosti </a:t>
            </a:r>
            <a:r>
              <a:rPr lang="cs-CZ" sz="2000" dirty="0" err="1" smtClean="0">
                <a:solidFill>
                  <a:schemeClr val="bg2"/>
                </a:solidFill>
              </a:rPr>
              <a:t>eventu</a:t>
            </a:r>
            <a:r>
              <a:rPr lang="cs-CZ" sz="2000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EVENT MARKETING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globalizace,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vyšší flexibilita a mobilita,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rostoucí individualismus.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Tendence ovlivňující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23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 rámci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marketingu je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využíváno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emocí v marketingové komunikaci a je vycházeno z faktu, že si lidé nejlépe zapamatují to, co reálně prožijí. 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Emocionální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podněty, které </a:t>
            </a:r>
            <a:r>
              <a:rPr lang="cs-CZ" altLang="ko-KR" sz="2000" dirty="0" err="1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vyvolává, pak velmi dobře působí na image nabízené služby či produktu. </a:t>
            </a:r>
            <a:endParaRPr lang="cs-CZ" altLang="ko-KR" sz="2000" dirty="0" smtClean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Event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marketing nezahrnuje pouze komunikaci externí, ale také interní v rámci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společnosti.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jakoukoli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akci prováděnou na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veřejnosti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marketingového cíle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události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propojení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značky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události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organizování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akcí posilujících vztah mezi zákazníkem a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firmou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prostředek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přiblížení výrobku nebo služby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zákazníkovi</a:t>
            </a: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působení </a:t>
            </a:r>
            <a:r>
              <a:rPr lang="cs-CZ" altLang="ko-KR" sz="20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na určitou skupinu osob prostřednictvím kulturních </a:t>
            </a:r>
            <a:r>
              <a:rPr lang="cs-CZ" altLang="ko-KR" sz="20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akcí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představuje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většinou chápe jako konkrétní nástroj 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komunikace.</a:t>
            </a:r>
          </a:p>
          <a:p>
            <a:pPr marL="285750" indent="-285750" algn="just">
              <a:lnSpc>
                <a:spcPct val="160000"/>
              </a:lnSpc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marketing je považován za dlouhodobější formu komunikace, která vychází z předem stanovené firemní strategie.</a:t>
            </a:r>
            <a:endParaRPr lang="cs-CZ" altLang="ko-KR" sz="2000" dirty="0" smtClean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43" y="3860800"/>
            <a:ext cx="34909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Základem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marketingu je slovo </a:t>
            </a:r>
            <a:r>
              <a:rPr lang="cs-CZ" sz="2000" i="1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, které se překládá jako událost, prožitek, zážitek, příhoda nebo představení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Výhodou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této formy marketingu je, že s pomocí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eventů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můžete jednoduše zaujmout a oslovit nové zákazníky a také budovat dobré vztahy s obchodními partnery a novináři. </a:t>
            </a:r>
            <a:endParaRPr lang="cs-CZ" sz="2000" dirty="0" smtClean="0">
              <a:solidFill>
                <a:srgbClr val="506078">
                  <a:lumMod val="50000"/>
                </a:srgbClr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506078">
                    <a:lumMod val="50000"/>
                  </a:srgbClr>
                </a:solidFill>
              </a:rPr>
              <a:t>Eventy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mají navíc oproti jiným marketingovým nástrojům výhodu, že dokáží </a:t>
            </a:r>
            <a:r>
              <a:rPr lang="cs-CZ" sz="2000" b="1" dirty="0">
                <a:solidFill>
                  <a:srgbClr val="506078">
                    <a:lumMod val="50000"/>
                  </a:srgbClr>
                </a:solidFill>
              </a:rPr>
              <a:t>zapojit všech pět smyslů najednou</a:t>
            </a: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506078">
                    <a:lumMod val="50000"/>
                  </a:srgbClr>
                </a:solidFill>
              </a:rPr>
              <a:t> 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Povedený </a:t>
            </a:r>
            <a:r>
              <a:rPr lang="cs-CZ" sz="2000" dirty="0" err="1">
                <a:solidFill>
                  <a:srgbClr val="506078">
                    <a:lumMod val="50000"/>
                  </a:srgbClr>
                </a:solidFill>
              </a:rPr>
              <a:t>event</a:t>
            </a:r>
            <a:r>
              <a:rPr lang="cs-CZ" sz="2000" dirty="0">
                <a:solidFill>
                  <a:srgbClr val="506078">
                    <a:lumMod val="50000"/>
                  </a:srgbClr>
                </a:solidFill>
              </a:rPr>
              <a:t> se může změnit ve výjimečný zážitek, který si lidé budou pamatovat dlouhé roky a mluvit o něm. Tím pádem se váš produkt nebo služba dostane do povědomí více lidí.</a:t>
            </a:r>
            <a:endParaRPr lang="cs-CZ" altLang="ko-KR" sz="2000" dirty="0" smtClean="0">
              <a:solidFill>
                <a:srgbClr val="506078">
                  <a:lumMod val="50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5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>
                <a:solidFill>
                  <a:schemeClr val="bg2"/>
                </a:solidFill>
              </a:rPr>
              <a:t>Event</a:t>
            </a:r>
            <a:r>
              <a:rPr lang="cs-CZ" sz="2000" dirty="0">
                <a:solidFill>
                  <a:schemeClr val="bg2"/>
                </a:solidFill>
              </a:rPr>
              <a:t> marketing podle statistik ve své marketingové strategii využívá </a:t>
            </a:r>
            <a:r>
              <a:rPr lang="cs-CZ" sz="2000" b="1" dirty="0">
                <a:solidFill>
                  <a:schemeClr val="bg2"/>
                </a:solidFill>
              </a:rPr>
              <a:t>až 70 % marketérů</a:t>
            </a:r>
            <a:r>
              <a:rPr lang="cs-CZ" sz="2000" dirty="0">
                <a:solidFill>
                  <a:schemeClr val="bg2"/>
                </a:solidFill>
              </a:rPr>
              <a:t>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Mnoho </a:t>
            </a:r>
            <a:r>
              <a:rPr lang="cs-CZ" sz="2000" dirty="0">
                <a:solidFill>
                  <a:schemeClr val="bg2"/>
                </a:solidFill>
              </a:rPr>
              <a:t>firem přiděluje na tyto </a:t>
            </a:r>
            <a:r>
              <a:rPr lang="cs-CZ" sz="2000" dirty="0" err="1">
                <a:solidFill>
                  <a:schemeClr val="bg2"/>
                </a:solidFill>
              </a:rPr>
              <a:t>eventy</a:t>
            </a:r>
            <a:r>
              <a:rPr lang="cs-CZ" sz="2000" dirty="0">
                <a:solidFill>
                  <a:schemeClr val="bg2"/>
                </a:solidFill>
              </a:rPr>
              <a:t> 20 až 50 % z celkového rozpočtu na marketing firmy, protože věří, že je vůbec nejúčinnější formou marketingu.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2"/>
                </a:solidFill>
              </a:rPr>
              <a:t>Nejčastěji </a:t>
            </a:r>
            <a:r>
              <a:rPr lang="cs-CZ" sz="2000" dirty="0">
                <a:solidFill>
                  <a:schemeClr val="bg2"/>
                </a:solidFill>
              </a:rPr>
              <a:t>marketéři pořádají zážitkové akce pro zákazníky, kulturní nebo sportovní akce, akce pro širokou veřejnost a také akce pro zaměstnance. 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000" dirty="0" err="1" smtClean="0">
                <a:solidFill>
                  <a:schemeClr val="bg2"/>
                </a:solidFill>
              </a:rPr>
              <a:t>Event</a:t>
            </a:r>
            <a:r>
              <a:rPr lang="cs-CZ" sz="2000" dirty="0" smtClean="0">
                <a:solidFill>
                  <a:schemeClr val="bg2"/>
                </a:solidFill>
              </a:rPr>
              <a:t> </a:t>
            </a:r>
            <a:r>
              <a:rPr lang="cs-CZ" sz="2000" dirty="0">
                <a:solidFill>
                  <a:schemeClr val="bg2"/>
                </a:solidFill>
              </a:rPr>
              <a:t>marketing je vhodnou formou propagace pro téměř jakoukoliv oblast a firmu.</a:t>
            </a:r>
            <a:endParaRPr lang="cs-CZ" altLang="ko-KR" sz="2000" dirty="0" smtClean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err="1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7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39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konference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semináře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společenské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akce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firemní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prezentace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grand </a:t>
            </a:r>
            <a:r>
              <a:rPr lang="cs-CZ" altLang="ko-KR" sz="19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openingy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(slavnostní otevření či zahájení prodeje, uvedení nového výrobku na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trh)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err="1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promotion</a:t>
            </a:r>
            <a:endParaRPr lang="cs-CZ" altLang="ko-KR" sz="19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rauty, bankety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otevření poboček, filiálek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vánoční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večírky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módní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přehlídky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slavnostní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premiéry (například divadlo, film)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obědy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, večeře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firemní </a:t>
            </a: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párty</a:t>
            </a:r>
          </a:p>
          <a:p>
            <a:pPr marL="285750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altLang="ko-KR" sz="1900" dirty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 </a:t>
            </a:r>
            <a:r>
              <a:rPr lang="cs-CZ" altLang="ko-KR" sz="1900" dirty="0" smtClean="0">
                <a:solidFill>
                  <a:srgbClr val="343434">
                    <a:lumMod val="85000"/>
                    <a:lumOff val="15000"/>
                  </a:srgbClr>
                </a:solidFill>
                <a:ea typeface="굴림" pitchFamily="34" charset="-127"/>
              </a:rPr>
              <a:t>a další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sz="3200" dirty="0" smtClean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EM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0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565</Words>
  <Application>Microsoft Office PowerPoint</Application>
  <PresentationFormat>Předvádění na obrazovce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1_Office Theme</vt:lpstr>
      <vt:lpstr>15_Office Theme</vt:lpstr>
      <vt:lpstr>2_Office Theme</vt:lpstr>
      <vt:lpstr>Prezentace aplikace PowerPoint</vt:lpstr>
      <vt:lpstr>Event marketing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327</cp:revision>
  <dcterms:created xsi:type="dcterms:W3CDTF">2012-04-26T17:06:14Z</dcterms:created>
  <dcterms:modified xsi:type="dcterms:W3CDTF">2022-10-20T23:09:35Z</dcterms:modified>
</cp:coreProperties>
</file>