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972" r:id="rId2"/>
    <p:sldMasterId id="2147483984" r:id="rId3"/>
  </p:sldMasterIdLst>
  <p:notesMasterIdLst>
    <p:notesMasterId r:id="rId12"/>
  </p:notesMasterIdLst>
  <p:sldIdLst>
    <p:sldId id="347" r:id="rId4"/>
    <p:sldId id="286" r:id="rId5"/>
    <p:sldId id="350" r:id="rId6"/>
    <p:sldId id="357" r:id="rId7"/>
    <p:sldId id="351" r:id="rId8"/>
    <p:sldId id="360" r:id="rId9"/>
    <p:sldId id="359" r:id="rId10"/>
    <p:sldId id="3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CC66"/>
    <a:srgbClr val="00FF99"/>
    <a:srgbClr val="66FF99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1188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9EEE-EFE9-451A-B73A-EB483F45342C}" type="datetime1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0B-DBCE-4E6F-8544-933CD4BB2FED}" type="datetime1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26D-4692-4F6B-BAAE-D648064A9970}" type="datetime1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6549-8FB2-4D15-BD2D-F2DCE531A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AF8-82E4-40D6-A4DC-65EEB6B228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699-330E-4E04-ADFC-9AB0A74F72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336A-7E71-4873-8133-110B45DDF8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530-1B66-472F-9234-E95EB93CE3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75CF-000F-48E3-B420-44733EC323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5E6A-D6E2-4935-A462-25789A095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365-1AA9-4117-A2BF-F0E2A4C1A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7A4B-AEB0-48B8-9CE9-D60EB5319C8F}" type="datetime1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523D-565B-49FD-9608-115B9F1CF1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FBAC-59F0-4789-9546-FCD3B5F67F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A7E-275E-4283-B67C-DD7CFE4D5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613F-1CE7-444F-BC0B-C523A8DC653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11/18/2022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00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679B-BF8C-4C43-983B-D2DD83920E2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11/18/2022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49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7973-004B-47B1-9C46-E54669ACA1C1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11/18/2022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98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3DC-7F74-4D16-BF46-8DA9F8D24F3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11/18/2022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39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D350-7079-4C3B-AE07-9A5CCFB3F3A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11/18/2022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19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429-4570-4484-91FB-63ED1121D25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11/18/2022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26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FBA-6DA1-49F8-92E4-627D6D909B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11/18/2022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2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923C-A237-4859-A244-E4320EB159FB}" type="datetime1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9390-83BF-47F6-B09A-6A556DCEA4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11/18/2022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20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3E1B-F0C6-48AC-A213-CDF7EB90999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11/18/2022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45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AC8D-2D6F-4EE6-B660-411C7EC49D9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11/18/2022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39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2B4-1228-4B97-992E-02431A0ABD4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11/18/2022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D60E-FAB5-4475-BFB8-73DD6AF0A8C8}" type="datetime1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9DC-051C-4614-AADB-7AB687CC25D7}" type="datetime1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2E31-8B7D-4882-A2D5-CB5DC66F5AD6}" type="datetime1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7364-3BD0-4126-AF21-5BFEA776EC08}" type="datetime1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200-E02C-4097-958F-E8838AA77DC6}" type="datetime1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8AC-50D7-49BE-BCD3-A49E53520B9A}" type="datetime1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8584-69AF-4748-832E-7827BF52FBC9}" type="datetime1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98AE-8906-4FEE-8AD1-3ABE928D7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99F2-921E-4664-A3D7-C26F3CD4357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11/18/2022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8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28600" y="2209800"/>
            <a:ext cx="5562600" cy="14448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MARKETING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</a:t>
            </a:r>
            <a:r>
              <a:rPr lang="cs-CZ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227610" y="3847621"/>
            <a:ext cx="3963390" cy="4592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 smtClean="0">
                <a:solidFill>
                  <a:srgbClr val="FFC000"/>
                </a:solidFill>
              </a:rPr>
              <a:t>PhDr. Ing. Mgr. Renáta Pavlíčková, MBA</a:t>
            </a:r>
          </a:p>
          <a:p>
            <a:pPr marL="0" indent="0" algn="just">
              <a:buFont typeface="Arial" pitchFamily="34" charset="0"/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Typologie </a:t>
            </a:r>
            <a:r>
              <a:rPr lang="cs-CZ" sz="3200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marketingových aktivit</a:t>
            </a:r>
            <a:endParaRPr lang="en-US" sz="3200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2"/>
                </a:solidFill>
              </a:rPr>
              <a:t>Podle obsahu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2"/>
                </a:solidFill>
              </a:rPr>
              <a:t>Podle cílových skupin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2"/>
                </a:solidFill>
              </a:rPr>
              <a:t>Podle konceptu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2"/>
                </a:solidFill>
              </a:rPr>
              <a:t>Podle doprovodného zážitku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2"/>
                </a:solidFill>
              </a:rPr>
              <a:t>Podle místa</a:t>
            </a:r>
            <a:endParaRPr lang="cs-CZ" sz="2000" dirty="0" smtClean="0">
              <a:solidFill>
                <a:schemeClr val="bg2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latinLnBrk="1">
              <a:defRPr/>
            </a:pPr>
            <a:r>
              <a:rPr kumimoji="1" lang="cs-CZ" altLang="ko-KR" sz="2400" dirty="0" err="1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Event</a:t>
            </a:r>
            <a:r>
              <a:rPr kumimoji="1" lang="cs-CZ" altLang="ko-KR" sz="24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 </a:t>
            </a:r>
            <a:r>
              <a:rPr kumimoji="1" lang="cs-CZ" altLang="ko-KR" sz="2400" dirty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marketing v komunikačním mixu </a:t>
            </a:r>
            <a:r>
              <a:rPr kumimoji="1" lang="cs-CZ" altLang="ko-KR" sz="24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firmy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2203"/>
            <a:ext cx="56769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4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cs-CZ" sz="2000" dirty="0" err="1" smtClean="0">
                <a:solidFill>
                  <a:srgbClr val="343434"/>
                </a:solidFill>
              </a:rPr>
              <a:t>Event</a:t>
            </a:r>
            <a:r>
              <a:rPr lang="cs-CZ" sz="2000" dirty="0" smtClean="0">
                <a:solidFill>
                  <a:srgbClr val="343434"/>
                </a:solidFill>
              </a:rPr>
              <a:t> </a:t>
            </a:r>
            <a:r>
              <a:rPr lang="cs-CZ" sz="2000" dirty="0">
                <a:solidFill>
                  <a:srgbClr val="343434"/>
                </a:solidFill>
              </a:rPr>
              <a:t>marketing a </a:t>
            </a:r>
            <a:r>
              <a:rPr lang="cs-CZ" sz="2000" dirty="0" smtClean="0">
                <a:solidFill>
                  <a:srgbClr val="343434"/>
                </a:solidFill>
              </a:rPr>
              <a:t>reklama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343434"/>
                </a:solidFill>
              </a:rPr>
              <a:t>Event marketing a public relation</a:t>
            </a:r>
            <a:r>
              <a:rPr lang="cs-CZ" sz="2000" dirty="0">
                <a:solidFill>
                  <a:srgbClr val="343434"/>
                </a:solidFill>
              </a:rPr>
              <a:t>s</a:t>
            </a:r>
            <a:endParaRPr lang="en-US" sz="2000" dirty="0">
              <a:solidFill>
                <a:srgbClr val="343434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 err="1" smtClean="0">
                <a:solidFill>
                  <a:srgbClr val="343434"/>
                </a:solidFill>
              </a:rPr>
              <a:t>Event</a:t>
            </a:r>
            <a:r>
              <a:rPr lang="cs-CZ" sz="2000" dirty="0" smtClean="0">
                <a:solidFill>
                  <a:srgbClr val="343434"/>
                </a:solidFill>
              </a:rPr>
              <a:t> </a:t>
            </a:r>
            <a:r>
              <a:rPr lang="cs-CZ" sz="2000" dirty="0">
                <a:solidFill>
                  <a:srgbClr val="343434"/>
                </a:solidFill>
              </a:rPr>
              <a:t>marketing a podpora </a:t>
            </a:r>
            <a:r>
              <a:rPr lang="cs-CZ" sz="2000" dirty="0" smtClean="0">
                <a:solidFill>
                  <a:srgbClr val="343434"/>
                </a:solidFill>
              </a:rPr>
              <a:t>prodeje</a:t>
            </a:r>
            <a:endParaRPr lang="cs-CZ" sz="2000" dirty="0">
              <a:solidFill>
                <a:srgbClr val="343434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343434"/>
                </a:solidFill>
              </a:rPr>
              <a:t>Event marketing a direct </a:t>
            </a:r>
            <a:r>
              <a:rPr lang="en-US" sz="2000" dirty="0" smtClean="0">
                <a:solidFill>
                  <a:srgbClr val="343434"/>
                </a:solidFill>
              </a:rPr>
              <a:t>marketing</a:t>
            </a:r>
            <a:endParaRPr lang="en-US" sz="2000" dirty="0">
              <a:solidFill>
                <a:srgbClr val="343434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343434"/>
                </a:solidFill>
              </a:rPr>
              <a:t>Event </a:t>
            </a:r>
            <a:r>
              <a:rPr lang="en-US" sz="2000" dirty="0">
                <a:solidFill>
                  <a:srgbClr val="343434"/>
                </a:solidFill>
              </a:rPr>
              <a:t>marketing a </a:t>
            </a:r>
            <a:r>
              <a:rPr lang="en-US" sz="2000" dirty="0" err="1" smtClean="0">
                <a:solidFill>
                  <a:srgbClr val="343434"/>
                </a:solidFill>
              </a:rPr>
              <a:t>sponzoring</a:t>
            </a:r>
            <a:endParaRPr lang="en-US" sz="2000" dirty="0">
              <a:solidFill>
                <a:srgbClr val="343434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 err="1">
                <a:solidFill>
                  <a:srgbClr val="343434"/>
                </a:solidFill>
              </a:rPr>
              <a:t>Event</a:t>
            </a:r>
            <a:r>
              <a:rPr lang="cs-CZ" sz="2000" dirty="0">
                <a:solidFill>
                  <a:srgbClr val="343434"/>
                </a:solidFill>
              </a:rPr>
              <a:t> marketing a </a:t>
            </a:r>
            <a:r>
              <a:rPr lang="cs-CZ" sz="2000" dirty="0" smtClean="0">
                <a:solidFill>
                  <a:srgbClr val="343434"/>
                </a:solidFill>
              </a:rPr>
              <a:t>přímá komunikace</a:t>
            </a:r>
            <a:endParaRPr lang="cs-CZ" sz="2000" dirty="0">
              <a:solidFill>
                <a:srgbClr val="343434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343434"/>
                </a:solidFill>
              </a:rPr>
              <a:t>Event marketing a </a:t>
            </a:r>
            <a:r>
              <a:rPr lang="en-US" sz="2000" dirty="0" err="1">
                <a:solidFill>
                  <a:srgbClr val="343434"/>
                </a:solidFill>
              </a:rPr>
              <a:t>veletrhy</a:t>
            </a:r>
            <a:r>
              <a:rPr lang="en-US" sz="2000" dirty="0">
                <a:solidFill>
                  <a:srgbClr val="343434"/>
                </a:solidFill>
              </a:rPr>
              <a:t> a </a:t>
            </a:r>
            <a:r>
              <a:rPr lang="en-US" sz="2000" dirty="0" smtClean="0">
                <a:solidFill>
                  <a:srgbClr val="343434"/>
                </a:solidFill>
              </a:rPr>
              <a:t>v</a:t>
            </a:r>
            <a:r>
              <a:rPr lang="cs-CZ" sz="2000" dirty="0" smtClean="0">
                <a:solidFill>
                  <a:srgbClr val="343434"/>
                </a:solidFill>
              </a:rPr>
              <a:t>ý</a:t>
            </a:r>
            <a:r>
              <a:rPr lang="en-US" sz="2000" dirty="0" err="1" smtClean="0">
                <a:solidFill>
                  <a:srgbClr val="343434"/>
                </a:solidFill>
              </a:rPr>
              <a:t>stavy</a:t>
            </a:r>
            <a:endParaRPr lang="en-US" sz="2000" dirty="0">
              <a:solidFill>
                <a:srgbClr val="343434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 err="1">
                <a:solidFill>
                  <a:srgbClr val="343434"/>
                </a:solidFill>
              </a:rPr>
              <a:t>Event</a:t>
            </a:r>
            <a:r>
              <a:rPr lang="cs-CZ" sz="2000" dirty="0">
                <a:solidFill>
                  <a:srgbClr val="343434"/>
                </a:solidFill>
              </a:rPr>
              <a:t> marketing a </a:t>
            </a:r>
            <a:r>
              <a:rPr lang="cs-CZ" sz="2000" dirty="0" err="1" smtClean="0">
                <a:solidFill>
                  <a:srgbClr val="343434"/>
                </a:solidFill>
              </a:rPr>
              <a:t>multimedialní</a:t>
            </a:r>
            <a:r>
              <a:rPr lang="cs-CZ" sz="2000" dirty="0" smtClean="0">
                <a:solidFill>
                  <a:srgbClr val="343434"/>
                </a:solidFill>
              </a:rPr>
              <a:t> komunikace</a:t>
            </a:r>
            <a:endParaRPr lang="cs-CZ" sz="2000" dirty="0">
              <a:solidFill>
                <a:srgbClr val="343434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 err="1">
                <a:solidFill>
                  <a:srgbClr val="343434"/>
                </a:solidFill>
              </a:rPr>
              <a:t>Event</a:t>
            </a:r>
            <a:r>
              <a:rPr lang="cs-CZ" sz="2000" dirty="0">
                <a:solidFill>
                  <a:srgbClr val="343434"/>
                </a:solidFill>
              </a:rPr>
              <a:t> marketing a komunikace se </a:t>
            </a:r>
            <a:r>
              <a:rPr lang="cs-CZ" sz="2000" dirty="0" smtClean="0">
                <a:solidFill>
                  <a:srgbClr val="343434"/>
                </a:solidFill>
              </a:rPr>
              <a:t>zaměstnanci</a:t>
            </a:r>
            <a:endParaRPr lang="cs-CZ" altLang="ko-KR" sz="2000" dirty="0" smtClean="0">
              <a:solidFill>
                <a:srgbClr val="343434"/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2400" dirty="0" err="1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Event</a:t>
            </a:r>
            <a:r>
              <a:rPr kumimoji="1" lang="cs-CZ" altLang="ko-KR" sz="24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 marketing v komunikačním mixu firmy</a:t>
            </a:r>
            <a:endParaRPr kumimoji="1" lang="en-US" altLang="ko-KR" sz="24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95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0000"/>
                </a:solidFill>
              </a:rPr>
              <a:t>celková úroveň </a:t>
            </a:r>
            <a:r>
              <a:rPr lang="cs-CZ" sz="1800" dirty="0">
                <a:solidFill>
                  <a:srgbClr val="000000"/>
                </a:solidFill>
              </a:rPr>
              <a:t>prezentace </a:t>
            </a:r>
            <a:r>
              <a:rPr lang="cs-CZ" sz="1800" dirty="0" err="1">
                <a:solidFill>
                  <a:srgbClr val="000000"/>
                </a:solidFill>
              </a:rPr>
              <a:t>event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marketingové </a:t>
            </a:r>
            <a:r>
              <a:rPr lang="cs-CZ" sz="1800" dirty="0">
                <a:solidFill>
                  <a:srgbClr val="000000"/>
                </a:solidFill>
              </a:rPr>
              <a:t>koncepce:</a:t>
            </a: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  kreativita návrhu</a:t>
            </a:r>
            <a:r>
              <a:rPr lang="cs-CZ" sz="1800" dirty="0">
                <a:solidFill>
                  <a:srgbClr val="000000"/>
                </a:solidFill>
              </a:rPr>
              <a:t>,</a:t>
            </a: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  kvalita zpracování,</a:t>
            </a:r>
            <a:endParaRPr lang="cs-CZ" sz="1800" dirty="0">
              <a:solidFill>
                <a:srgbClr val="000000"/>
              </a:solidFill>
            </a:endParaRP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  důslednost </a:t>
            </a:r>
            <a:r>
              <a:rPr lang="cs-CZ" sz="1800" dirty="0">
                <a:solidFill>
                  <a:srgbClr val="000000"/>
                </a:solidFill>
              </a:rPr>
              <a:t>ve </a:t>
            </a:r>
            <a:r>
              <a:rPr lang="cs-CZ" sz="1800" dirty="0" smtClean="0">
                <a:solidFill>
                  <a:srgbClr val="000000"/>
                </a:solidFill>
              </a:rPr>
              <a:t>sledováni </a:t>
            </a:r>
            <a:r>
              <a:rPr lang="cs-CZ" sz="1800" dirty="0">
                <a:solidFill>
                  <a:srgbClr val="000000"/>
                </a:solidFill>
              </a:rPr>
              <a:t>detailů,</a:t>
            </a: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  znalost cílové </a:t>
            </a:r>
            <a:r>
              <a:rPr lang="cs-CZ" sz="1800" dirty="0">
                <a:solidFill>
                  <a:srgbClr val="000000"/>
                </a:solidFill>
              </a:rPr>
              <a:t>skupiny,</a:t>
            </a: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  úroveň </a:t>
            </a:r>
            <a:r>
              <a:rPr lang="cs-CZ" sz="1800" dirty="0">
                <a:solidFill>
                  <a:srgbClr val="000000"/>
                </a:solidFill>
              </a:rPr>
              <a:t>znalosti </a:t>
            </a:r>
            <a:r>
              <a:rPr lang="cs-CZ" sz="1800" dirty="0" smtClean="0">
                <a:solidFill>
                  <a:srgbClr val="000000"/>
                </a:solidFill>
              </a:rPr>
              <a:t>výrobku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  <a:r>
              <a:rPr lang="cs-CZ" sz="1800" dirty="0" smtClean="0">
                <a:solidFill>
                  <a:srgbClr val="000000"/>
                </a:solidFill>
              </a:rPr>
              <a:t>služby, značky,</a:t>
            </a:r>
            <a:endParaRPr lang="cs-CZ" sz="1800" dirty="0">
              <a:solidFill>
                <a:srgbClr val="000000"/>
              </a:solidFill>
            </a:endParaRP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  celková </a:t>
            </a:r>
            <a:r>
              <a:rPr lang="cs-CZ" sz="1800" dirty="0">
                <a:solidFill>
                  <a:srgbClr val="000000"/>
                </a:solidFill>
              </a:rPr>
              <a:t>dramaturgie a režie,</a:t>
            </a:r>
          </a:p>
          <a:p>
            <a:pPr algn="l">
              <a:spcBef>
                <a:spcPts val="0"/>
              </a:spcBef>
            </a:pPr>
            <a:endParaRPr lang="cs-CZ" altLang="ko-KR" sz="16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Kreativně obsahová kritéria (1/3)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44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rgbClr val="000000"/>
                </a:solidFill>
              </a:rPr>
              <a:t>naplánování jednotlivých </a:t>
            </a:r>
            <a:r>
              <a:rPr lang="pl-PL" sz="1800" dirty="0">
                <a:solidFill>
                  <a:srgbClr val="000000"/>
                </a:solidFill>
              </a:rPr>
              <a:t>kroků eventu s ohledem na:</a:t>
            </a: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  vizualizaci výrobku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  <a:r>
              <a:rPr lang="cs-CZ" sz="1800" dirty="0" smtClean="0">
                <a:solidFill>
                  <a:srgbClr val="000000"/>
                </a:solidFill>
              </a:rPr>
              <a:t>služby, značky,</a:t>
            </a:r>
            <a:endParaRPr lang="cs-CZ" sz="1800" dirty="0">
              <a:solidFill>
                <a:srgbClr val="000000"/>
              </a:solidFill>
            </a:endParaRP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  moderováni </a:t>
            </a:r>
            <a:r>
              <a:rPr lang="cs-CZ" sz="1800" dirty="0">
                <a:solidFill>
                  <a:srgbClr val="000000"/>
                </a:solidFill>
              </a:rPr>
              <a:t>akce,</a:t>
            </a: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  dekoraci/výstavbu interiérů </a:t>
            </a:r>
            <a:r>
              <a:rPr lang="cs-CZ" sz="1800" dirty="0">
                <a:solidFill>
                  <a:srgbClr val="000000"/>
                </a:solidFill>
              </a:rPr>
              <a:t>a </a:t>
            </a:r>
            <a:r>
              <a:rPr lang="cs-CZ" sz="1800" dirty="0" smtClean="0">
                <a:solidFill>
                  <a:srgbClr val="000000"/>
                </a:solidFill>
              </a:rPr>
              <a:t>exteriérů</a:t>
            </a:r>
            <a:r>
              <a:rPr lang="cs-CZ" sz="1800" dirty="0">
                <a:solidFill>
                  <a:srgbClr val="000000"/>
                </a:solidFill>
              </a:rPr>
              <a:t>,</a:t>
            </a: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800" dirty="0" smtClean="0">
                <a:solidFill>
                  <a:srgbClr val="000000"/>
                </a:solidFill>
              </a:rPr>
              <a:t>  techniku </a:t>
            </a:r>
            <a:r>
              <a:rPr lang="pl-PL" sz="1800" dirty="0">
                <a:solidFill>
                  <a:srgbClr val="000000"/>
                </a:solidFill>
              </a:rPr>
              <a:t>(</a:t>
            </a:r>
            <a:r>
              <a:rPr lang="pl-PL" sz="1800" dirty="0" smtClean="0">
                <a:solidFill>
                  <a:srgbClr val="000000"/>
                </a:solidFill>
              </a:rPr>
              <a:t>osvětlení, ozvučení, multimediální </a:t>
            </a:r>
            <a:r>
              <a:rPr lang="pl-PL" sz="1800" dirty="0">
                <a:solidFill>
                  <a:srgbClr val="000000"/>
                </a:solidFill>
              </a:rPr>
              <a:t>technika atd.),</a:t>
            </a: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  lokaci</a:t>
            </a:r>
            <a:r>
              <a:rPr lang="cs-CZ" sz="1800" dirty="0">
                <a:solidFill>
                  <a:srgbClr val="000000"/>
                </a:solidFill>
              </a:rPr>
              <a:t>, catering, </a:t>
            </a:r>
            <a:r>
              <a:rPr lang="cs-CZ" sz="1800" dirty="0" smtClean="0">
                <a:solidFill>
                  <a:srgbClr val="000000"/>
                </a:solidFill>
              </a:rPr>
              <a:t>ubytováni</a:t>
            </a:r>
            <a:r>
              <a:rPr lang="cs-CZ" sz="1800" dirty="0">
                <a:solidFill>
                  <a:srgbClr val="000000"/>
                </a:solidFill>
              </a:rPr>
              <a:t>, dopravu, ochranku, VIP servis, </a:t>
            </a:r>
            <a:r>
              <a:rPr lang="cs-CZ" sz="1800" dirty="0" smtClean="0">
                <a:solidFill>
                  <a:srgbClr val="000000"/>
                </a:solidFill>
              </a:rPr>
              <a:t>pojištění atd.</a:t>
            </a:r>
            <a:endParaRPr lang="cs-CZ" sz="1800" dirty="0">
              <a:solidFill>
                <a:srgbClr val="000000"/>
              </a:solidFill>
            </a:endParaRPr>
          </a:p>
          <a:p>
            <a:pPr lvl="1" algn="l">
              <a:lnSpc>
                <a:spcPct val="150000"/>
              </a:lnSpc>
              <a:spcBef>
                <a:spcPts val="0"/>
              </a:spcBef>
            </a:pPr>
            <a:endParaRPr lang="cs-CZ" sz="1800" dirty="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cs-CZ" altLang="ko-KR" sz="18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latinLnBrk="1">
              <a:defRPr/>
            </a:pP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Kreativně obsahová kritéria </a:t>
            </a: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(2/3</a:t>
            </a: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03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celková </a:t>
            </a:r>
            <a:r>
              <a:rPr lang="cs-CZ" sz="1800" dirty="0">
                <a:solidFill>
                  <a:srgbClr val="000000"/>
                </a:solidFill>
              </a:rPr>
              <a:t>koncepce a </a:t>
            </a:r>
            <a:r>
              <a:rPr lang="cs-CZ" sz="1800" dirty="0" smtClean="0">
                <a:solidFill>
                  <a:srgbClr val="000000"/>
                </a:solidFill>
              </a:rPr>
              <a:t>míra </a:t>
            </a:r>
            <a:r>
              <a:rPr lang="cs-CZ" sz="1800" dirty="0">
                <a:solidFill>
                  <a:srgbClr val="000000"/>
                </a:solidFill>
              </a:rPr>
              <a:t>integrace </a:t>
            </a:r>
            <a:r>
              <a:rPr lang="cs-CZ" sz="1800" dirty="0" err="1">
                <a:solidFill>
                  <a:srgbClr val="000000"/>
                </a:solidFill>
              </a:rPr>
              <a:t>event</a:t>
            </a:r>
            <a:r>
              <a:rPr lang="cs-CZ" sz="1800" dirty="0">
                <a:solidFill>
                  <a:srgbClr val="000000"/>
                </a:solidFill>
              </a:rPr>
              <a:t> marketingu </a:t>
            </a:r>
            <a:r>
              <a:rPr lang="cs-CZ" sz="1800" dirty="0" smtClean="0">
                <a:solidFill>
                  <a:srgbClr val="000000"/>
                </a:solidFill>
              </a:rPr>
              <a:t>do komunikačního mixu firmy</a:t>
            </a:r>
            <a:r>
              <a:rPr lang="cs-CZ" sz="1800" dirty="0">
                <a:solidFill>
                  <a:srgbClr val="000000"/>
                </a:solidFill>
              </a:rPr>
              <a:t>,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úroveň strategického poradenství </a:t>
            </a:r>
            <a:r>
              <a:rPr lang="cs-CZ" sz="1800" dirty="0">
                <a:solidFill>
                  <a:srgbClr val="000000"/>
                </a:solidFill>
              </a:rPr>
              <a:t>v </a:t>
            </a:r>
            <a:r>
              <a:rPr lang="cs-CZ" sz="1800" dirty="0" err="1" smtClean="0">
                <a:solidFill>
                  <a:srgbClr val="000000"/>
                </a:solidFill>
              </a:rPr>
              <a:t>otázkach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event</a:t>
            </a:r>
            <a:r>
              <a:rPr lang="cs-CZ" sz="1800" dirty="0">
                <a:solidFill>
                  <a:srgbClr val="000000"/>
                </a:solidFill>
              </a:rPr>
              <a:t> marketingu,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krizové </a:t>
            </a:r>
            <a:r>
              <a:rPr lang="cs-CZ" sz="1800" dirty="0">
                <a:solidFill>
                  <a:srgbClr val="000000"/>
                </a:solidFill>
              </a:rPr>
              <a:t>varianty (</a:t>
            </a:r>
            <a:r>
              <a:rPr lang="cs-CZ" sz="1800" dirty="0" err="1">
                <a:solidFill>
                  <a:srgbClr val="000000"/>
                </a:solidFill>
              </a:rPr>
              <a:t>Back</a:t>
            </a:r>
            <a:r>
              <a:rPr lang="cs-CZ" sz="1800" dirty="0">
                <a:solidFill>
                  <a:srgbClr val="000000"/>
                </a:solidFill>
              </a:rPr>
              <a:t>-up-</a:t>
            </a:r>
            <a:r>
              <a:rPr lang="cs-CZ" sz="1800" dirty="0" err="1">
                <a:solidFill>
                  <a:srgbClr val="000000"/>
                </a:solidFill>
              </a:rPr>
              <a:t>Plan</a:t>
            </a:r>
            <a:r>
              <a:rPr lang="cs-CZ" sz="1800" dirty="0">
                <a:solidFill>
                  <a:srgbClr val="000000"/>
                </a:solidFill>
              </a:rPr>
              <a:t>): </a:t>
            </a:r>
            <a:r>
              <a:rPr lang="cs-CZ" sz="1800" dirty="0" smtClean="0">
                <a:solidFill>
                  <a:srgbClr val="000000"/>
                </a:solidFill>
              </a:rPr>
              <a:t>např. pro případ špatného počasí při </a:t>
            </a:r>
            <a:r>
              <a:rPr lang="cs-CZ" sz="1800" dirty="0" err="1" smtClean="0">
                <a:solidFill>
                  <a:srgbClr val="000000"/>
                </a:solidFill>
              </a:rPr>
              <a:t>eventech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na </a:t>
            </a:r>
            <a:r>
              <a:rPr lang="cs-CZ" sz="1800" dirty="0" smtClean="0">
                <a:solidFill>
                  <a:srgbClr val="000000"/>
                </a:solidFill>
              </a:rPr>
              <a:t>otevřeném prostranství,</a:t>
            </a:r>
            <a:endParaRPr lang="cs-CZ" sz="1800" dirty="0">
              <a:solidFill>
                <a:srgbClr val="000000"/>
              </a:solidFill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používané vyhodnocovací </a:t>
            </a:r>
            <a:r>
              <a:rPr lang="cs-CZ" sz="1800" dirty="0">
                <a:solidFill>
                  <a:srgbClr val="000000"/>
                </a:solidFill>
              </a:rPr>
              <a:t>metody.</a:t>
            </a:r>
            <a:endParaRPr lang="cs-CZ" altLang="ko-KR" sz="18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latinLnBrk="1">
              <a:defRPr/>
            </a:pP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Kreativně obsahová kritéria </a:t>
            </a: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(3/3</a:t>
            </a: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03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Rostoucí profesionalizace </a:t>
            </a:r>
            <a:r>
              <a:rPr lang="cs-CZ" altLang="ko-KR" sz="2000" dirty="0" err="1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marketingu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Rostoucí význam </a:t>
            </a:r>
            <a:r>
              <a:rPr lang="cs-CZ" altLang="ko-KR" sz="2000" dirty="0" err="1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eventů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(emocionální rovina)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Rostoucí výdaje firem na </a:t>
            </a:r>
            <a:r>
              <a:rPr lang="cs-CZ" altLang="ko-KR" sz="2000" dirty="0" err="1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marketing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Propojení </a:t>
            </a:r>
            <a:r>
              <a:rPr lang="cs-CZ" altLang="ko-KR" sz="2000" dirty="0" err="1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eventů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(zábavy) se vzděláváním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Důraz na potřebu zpětné vazby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Synergie </a:t>
            </a:r>
            <a:r>
              <a:rPr lang="cs-CZ" altLang="ko-KR" sz="2000" dirty="0" err="1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marketingu s moderními technologiemi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Vývojové tendence </a:t>
            </a:r>
            <a:r>
              <a:rPr lang="cs-CZ" sz="3200" dirty="0" err="1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marketingu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58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286</Words>
  <Application>Microsoft Office PowerPoint</Application>
  <PresentationFormat>Předvádění na obrazovce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1_Office Theme</vt:lpstr>
      <vt:lpstr>15_Office Theme</vt:lpstr>
      <vt:lpstr>2_Office Theme</vt:lpstr>
      <vt:lpstr>Prezentace aplikace PowerPoint</vt:lpstr>
      <vt:lpstr>Typologie event marketingových aktivit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338</cp:revision>
  <dcterms:created xsi:type="dcterms:W3CDTF">2012-04-26T17:06:14Z</dcterms:created>
  <dcterms:modified xsi:type="dcterms:W3CDTF">2022-11-18T01:20:55Z</dcterms:modified>
</cp:coreProperties>
</file>