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56" r:id="rId5"/>
    <p:sldId id="437" r:id="rId6"/>
    <p:sldId id="472" r:id="rId7"/>
    <p:sldId id="473" r:id="rId8"/>
    <p:sldId id="480" r:id="rId9"/>
    <p:sldId id="475" r:id="rId10"/>
    <p:sldId id="476" r:id="rId11"/>
    <p:sldId id="477" r:id="rId12"/>
    <p:sldId id="474" r:id="rId13"/>
    <p:sldId id="478" r:id="rId14"/>
    <p:sldId id="481" r:id="rId15"/>
    <p:sldId id="482" r:id="rId16"/>
    <p:sldId id="483" r:id="rId17"/>
    <p:sldId id="484" r:id="rId18"/>
    <p:sldId id="485" r:id="rId19"/>
    <p:sldId id="486" r:id="rId20"/>
    <p:sldId id="487" r:id="rId21"/>
    <p:sldId id="488" r:id="rId22"/>
    <p:sldId id="489"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17" r:id="rId50"/>
    <p:sldId id="43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170" autoAdjust="0"/>
  </p:normalViewPr>
  <p:slideViewPr>
    <p:cSldViewPr snapToGrid="0" snapToObjects="1">
      <p:cViewPr varScale="1">
        <p:scale>
          <a:sx n="111" d="100"/>
          <a:sy n="111" d="100"/>
        </p:scale>
        <p:origin x="16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E6FD3-7C40-4D0B-A3CC-D54265A3B7C3}" type="datetimeFigureOut">
              <a:rPr lang="cs-CZ" smtClean="0"/>
              <a:t>31.10.2022</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AC0AE8-794E-4D1E-A093-7D7ED22AF91C}" type="slidenum">
              <a:rPr lang="cs-CZ" smtClean="0"/>
              <a:t>‹#›</a:t>
            </a:fld>
            <a:endParaRPr lang="cs-CZ" dirty="0"/>
          </a:p>
        </p:txBody>
      </p:sp>
    </p:spTree>
    <p:extLst>
      <p:ext uri="{BB962C8B-B14F-4D97-AF65-F5344CB8AC3E}">
        <p14:creationId xmlns:p14="http://schemas.microsoft.com/office/powerpoint/2010/main" val="90198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1</a:t>
            </a:fld>
            <a:endParaRPr lang="cs-CZ" dirty="0"/>
          </a:p>
        </p:txBody>
      </p:sp>
    </p:spTree>
    <p:extLst>
      <p:ext uri="{BB962C8B-B14F-4D97-AF65-F5344CB8AC3E}">
        <p14:creationId xmlns:p14="http://schemas.microsoft.com/office/powerpoint/2010/main" val="51516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45</a:t>
            </a:fld>
            <a:endParaRPr lang="cs-CZ" dirty="0"/>
          </a:p>
        </p:txBody>
      </p:sp>
    </p:spTree>
    <p:extLst>
      <p:ext uri="{BB962C8B-B14F-4D97-AF65-F5344CB8AC3E}">
        <p14:creationId xmlns:p14="http://schemas.microsoft.com/office/powerpoint/2010/main" val="397423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46</a:t>
            </a:fld>
            <a:endParaRPr lang="cs-CZ" dirty="0"/>
          </a:p>
        </p:txBody>
      </p:sp>
    </p:spTree>
    <p:extLst>
      <p:ext uri="{BB962C8B-B14F-4D97-AF65-F5344CB8AC3E}">
        <p14:creationId xmlns:p14="http://schemas.microsoft.com/office/powerpoint/2010/main" val="176130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22372432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90982260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6380586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10680772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00502344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95487479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1252235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2146510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1310021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96437836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0896019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10/31/2022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dirty="0"/>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833" y="2041742"/>
            <a:ext cx="8704877" cy="3563124"/>
          </a:xfrm>
        </p:spPr>
        <p:txBody>
          <a:bodyPr lIns="0" tIns="0" rIns="0" bIns="0" anchor="t" anchorCtr="0">
            <a:noAutofit/>
          </a:bodyPr>
          <a:lstStyle/>
          <a:p>
            <a:pPr>
              <a:lnSpc>
                <a:spcPct val="200000"/>
              </a:lnSpc>
            </a:pPr>
            <a:r>
              <a:rPr lang="cs-CZ" b="1" dirty="0">
                <a:solidFill>
                  <a:srgbClr val="D10202"/>
                </a:solidFill>
                <a:cs typeface="Arial"/>
              </a:rPr>
              <a:t>Energetický management</a:t>
            </a:r>
            <a:br>
              <a:rPr lang="cs-CZ" b="1" dirty="0">
                <a:solidFill>
                  <a:srgbClr val="D10202"/>
                </a:solidFill>
                <a:cs typeface="Arial"/>
              </a:rPr>
            </a:br>
            <a:r>
              <a:rPr lang="cs-CZ" b="1" dirty="0">
                <a:solidFill>
                  <a:srgbClr val="D10202"/>
                </a:solidFill>
                <a:cs typeface="Arial"/>
              </a:rPr>
              <a:t>YEM</a:t>
            </a:r>
            <a:endParaRPr lang="en-US" b="1" dirty="0"/>
          </a:p>
        </p:txBody>
      </p:sp>
      <p:sp>
        <p:nvSpPr>
          <p:cNvPr id="3" name="Title 1"/>
          <p:cNvSpPr txBox="1">
            <a:spLocks/>
          </p:cNvSpPr>
          <p:nvPr/>
        </p:nvSpPr>
        <p:spPr>
          <a:xfrm>
            <a:off x="464234" y="5884219"/>
            <a:ext cx="4894206" cy="53409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800" b="1" dirty="0">
                <a:cs typeface="Arial"/>
              </a:rPr>
              <a:t>Autor: Ing. Jaroslav Škrabal</a:t>
            </a:r>
          </a:p>
          <a:p>
            <a:pPr algn="l"/>
            <a:endParaRPr lang="en-US" sz="1600" dirty="0">
              <a:cs typeface="Arial"/>
            </a:endParaRPr>
          </a:p>
        </p:txBody>
      </p:sp>
      <p:sp>
        <p:nvSpPr>
          <p:cNvPr id="4" name="AutoShape 2" descr="Výsledek obrázku pro ikea logo">
            <a:extLst>
              <a:ext uri="{FF2B5EF4-FFF2-40B4-BE49-F238E27FC236}">
                <a16:creationId xmlns:a16="http://schemas.microsoft.com/office/drawing/2014/main" id="{DDEB829F-8CF2-41BF-A451-62033730249C}"/>
              </a:ext>
            </a:extLst>
          </p:cNvPr>
          <p:cNvSpPr>
            <a:spLocks noChangeAspect="1" noChangeArrowheads="1"/>
          </p:cNvSpPr>
          <p:nvPr/>
        </p:nvSpPr>
        <p:spPr bwMode="auto">
          <a:xfrm>
            <a:off x="4419599" y="1703717"/>
            <a:ext cx="1877683" cy="18776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Title 1">
            <a:extLst>
              <a:ext uri="{FF2B5EF4-FFF2-40B4-BE49-F238E27FC236}">
                <a16:creationId xmlns:a16="http://schemas.microsoft.com/office/drawing/2014/main" id="{CCB311A1-B6B0-4DD7-8056-9BDD7DA4E1D6}"/>
              </a:ext>
            </a:extLst>
          </p:cNvPr>
          <p:cNvSpPr txBox="1">
            <a:spLocks/>
          </p:cNvSpPr>
          <p:nvPr/>
        </p:nvSpPr>
        <p:spPr>
          <a:xfrm>
            <a:off x="4800942" y="5604868"/>
            <a:ext cx="3878824" cy="725593"/>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cs-CZ" sz="1800" b="1" dirty="0">
                <a:cs typeface="Arial"/>
              </a:rPr>
              <a:t>04. 11. 2022</a:t>
            </a:r>
          </a:p>
          <a:p>
            <a:pPr algn="r"/>
            <a:r>
              <a:rPr lang="cs-CZ" sz="1800" b="1" dirty="0">
                <a:cs typeface="Arial"/>
              </a:rPr>
              <a:t>Olomouc</a:t>
            </a:r>
          </a:p>
          <a:p>
            <a:pPr algn="l"/>
            <a:endParaRPr lang="en-US" sz="1600" dirty="0">
              <a:cs typeface="Arial"/>
            </a:endParaRPr>
          </a:p>
        </p:txBody>
      </p:sp>
    </p:spTree>
    <p:extLst>
      <p:ext uri="{BB962C8B-B14F-4D97-AF65-F5344CB8AC3E}">
        <p14:creationId xmlns:p14="http://schemas.microsoft.com/office/powerpoint/2010/main" val="17350848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r>
              <a:rPr lang="cs-CZ" dirty="0"/>
              <a:t>Konkrétní uživatel ocení zejména úspory nákladů na energie a zvýšení tepelné pohody v budovách.</a:t>
            </a:r>
          </a:p>
          <a:p>
            <a:r>
              <a:rPr lang="cs-CZ" dirty="0"/>
              <a:t>Národní hospodářství se může lépe rozvíjet díky vhodně investovaným ušetřeným financím.</a:t>
            </a:r>
          </a:p>
          <a:p>
            <a:r>
              <a:rPr lang="cs-CZ" dirty="0"/>
              <a:t>Rovněž klesá zavilost na zahraničních dodavatelích fosilních paliv, což snižuje obchodní saldo ČR a zvyšuje energetickou bezpečnost státu.</a:t>
            </a:r>
          </a:p>
          <a:p>
            <a:r>
              <a:rPr lang="cs-CZ" dirty="0"/>
              <a:t>Zdravotní a environmentální dopady snížení spotřeby energie jsou rovněž zřejmé. </a:t>
            </a:r>
          </a:p>
          <a:p>
            <a:endParaRPr lang="cs-CZ" dirty="0"/>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10/47</a:t>
            </a:r>
          </a:p>
        </p:txBody>
      </p:sp>
    </p:spTree>
    <p:extLst>
      <p:ext uri="{BB962C8B-B14F-4D97-AF65-F5344CB8AC3E}">
        <p14:creationId xmlns:p14="http://schemas.microsoft.com/office/powerpoint/2010/main" val="37822377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70000" lnSpcReduction="20000"/>
          </a:bodyPr>
          <a:lstStyle/>
          <a:p>
            <a:pPr marL="0" indent="0">
              <a:buNone/>
            </a:pPr>
            <a:r>
              <a:rPr lang="cs-CZ" sz="3400" dirty="0"/>
              <a:t>Energetický management je uzavřený stále se opakující proces neustálého zlepšování hospodářství v oblasti energií a je složen např. z následujících činností:</a:t>
            </a:r>
          </a:p>
          <a:p>
            <a:r>
              <a:rPr lang="cs-CZ" sz="3300" dirty="0"/>
              <a:t>měření spotřeby energií (monitoring);</a:t>
            </a:r>
          </a:p>
          <a:p>
            <a:r>
              <a:rPr lang="cs-CZ" sz="3300" dirty="0"/>
              <a:t>určení potenciálu úspor energií;</a:t>
            </a:r>
          </a:p>
          <a:p>
            <a:r>
              <a:rPr lang="cs-CZ" sz="3300" dirty="0"/>
              <a:t>realizace opatření;</a:t>
            </a:r>
          </a:p>
          <a:p>
            <a:r>
              <a:rPr lang="cs-CZ" sz="3300" dirty="0"/>
              <a:t>vyhodnocení spotřeby energie;</a:t>
            </a:r>
          </a:p>
          <a:p>
            <a:r>
              <a:rPr lang="cs-CZ" sz="3300" dirty="0"/>
              <a:t>vyhodnocení účinnosti realizovaných opatření;</a:t>
            </a:r>
          </a:p>
          <a:p>
            <a:r>
              <a:rPr lang="cs-CZ" sz="3300" dirty="0"/>
              <a:t>komparace velikosti úspor předpokládaných a skutečně dosažených;</a:t>
            </a:r>
          </a:p>
          <a:p>
            <a:r>
              <a:rPr lang="cs-CZ" sz="3300" dirty="0"/>
              <a:t>aktualizace energetických koncepcí a energetických plánů podniků, příspěvkových organizací, městských firem a také obcí.</a:t>
            </a:r>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11/47</a:t>
            </a:r>
          </a:p>
        </p:txBody>
      </p:sp>
    </p:spTree>
    <p:extLst>
      <p:ext uri="{BB962C8B-B14F-4D97-AF65-F5344CB8AC3E}">
        <p14:creationId xmlns:p14="http://schemas.microsoft.com/office/powerpoint/2010/main" val="204255029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marL="0" indent="0" algn="ctr">
              <a:buNone/>
            </a:pPr>
            <a:r>
              <a:rPr lang="cs-CZ" b="1" i="1" dirty="0">
                <a:solidFill>
                  <a:srgbClr val="FF0000"/>
                </a:solidFill>
              </a:rPr>
              <a:t>Cílem energetického managementu je postupné výrazné snižování provozních nákladů a zlepšení organizace práce v daném subjektu. </a:t>
            </a:r>
          </a:p>
          <a:p>
            <a:r>
              <a:rPr lang="cs-CZ" sz="2800" dirty="0"/>
              <a:t>Někdy je zavedení energetického managementu legislativně vyžadováno, v některých případech je energetický management podmínkou v rámci dotačních titulů.</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12/47</a:t>
            </a:r>
          </a:p>
        </p:txBody>
      </p:sp>
      <p:pic>
        <p:nvPicPr>
          <p:cNvPr id="5" name="Obrázek 4">
            <a:extLst>
              <a:ext uri="{FF2B5EF4-FFF2-40B4-BE49-F238E27FC236}">
                <a16:creationId xmlns:a16="http://schemas.microsoft.com/office/drawing/2014/main" id="{983E1014-E109-A7C9-EBD5-3F1A374F0A02}"/>
              </a:ext>
            </a:extLst>
          </p:cNvPr>
          <p:cNvPicPr>
            <a:picLocks noChangeAspect="1"/>
          </p:cNvPicPr>
          <p:nvPr/>
        </p:nvPicPr>
        <p:blipFill rotWithShape="1">
          <a:blip r:embed="rId2"/>
          <a:srcRect l="1899" t="12951" r="-1899" b="26213"/>
          <a:stretch/>
        </p:blipFill>
        <p:spPr>
          <a:xfrm>
            <a:off x="1628494" y="4581390"/>
            <a:ext cx="3305175" cy="1622494"/>
          </a:xfrm>
          <a:prstGeom prst="rect">
            <a:avLst/>
          </a:prstGeom>
        </p:spPr>
      </p:pic>
    </p:spTree>
    <p:extLst>
      <p:ext uri="{BB962C8B-B14F-4D97-AF65-F5344CB8AC3E}">
        <p14:creationId xmlns:p14="http://schemas.microsoft.com/office/powerpoint/2010/main" val="316725491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Nejrozšířenější normou popisující systematický energetický managmentu je mezinárodní norma </a:t>
            </a:r>
            <a:r>
              <a:rPr lang="cs-CZ" b="1" dirty="0"/>
              <a:t>ISO 50 001</a:t>
            </a:r>
            <a:r>
              <a:rPr lang="cs-CZ" dirty="0"/>
              <a:t>.</a:t>
            </a:r>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13/47</a:t>
            </a:r>
          </a:p>
        </p:txBody>
      </p:sp>
      <p:pic>
        <p:nvPicPr>
          <p:cNvPr id="4100" name="Picture 4" descr="ISO 50001 Consultants in UAE | Beautiful logos, Iso, Logo design services">
            <a:extLst>
              <a:ext uri="{FF2B5EF4-FFF2-40B4-BE49-F238E27FC236}">
                <a16:creationId xmlns:a16="http://schemas.microsoft.com/office/drawing/2014/main" id="{AB09BFF4-86D8-0B23-D434-9C0320C7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80" y="3019660"/>
            <a:ext cx="2894753" cy="280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70926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Tato norma poskytuje všem organizacím bez ohledu na jejich strukturu a zaměření </a:t>
            </a:r>
            <a:r>
              <a:rPr lang="cs-CZ" sz="2800" b="1" dirty="0"/>
              <a:t>návod</a:t>
            </a:r>
            <a:r>
              <a:rPr lang="cs-CZ" sz="2800" dirty="0"/>
              <a:t> na </a:t>
            </a:r>
            <a:r>
              <a:rPr lang="cs-CZ" sz="2800" b="1" dirty="0"/>
              <a:t>vybudování</a:t>
            </a:r>
            <a:r>
              <a:rPr lang="cs-CZ" sz="2800" dirty="0"/>
              <a:t> a </a:t>
            </a:r>
            <a:r>
              <a:rPr lang="cs-CZ" sz="2800" b="1" dirty="0"/>
              <a:t>udržování systému managementu hospodaření </a:t>
            </a:r>
            <a:r>
              <a:rPr lang="cs-CZ" sz="2800" dirty="0"/>
              <a:t>s energií.</a:t>
            </a:r>
          </a:p>
          <a:p>
            <a:r>
              <a:rPr lang="cs-CZ" sz="2800" dirty="0"/>
              <a:t>V dubnu </a:t>
            </a:r>
            <a:r>
              <a:rPr lang="cs-CZ" sz="2800" b="1" dirty="0"/>
              <a:t>2019</a:t>
            </a:r>
            <a:r>
              <a:rPr lang="cs-CZ" sz="2800" dirty="0"/>
              <a:t> byla vydána </a:t>
            </a:r>
            <a:r>
              <a:rPr lang="cs-CZ" sz="2800" b="1" dirty="0"/>
              <a:t>revidována verze </a:t>
            </a:r>
            <a:r>
              <a:rPr lang="cs-CZ" sz="2800" dirty="0"/>
              <a:t>normy s označením </a:t>
            </a:r>
            <a:r>
              <a:rPr lang="cs-CZ" sz="2800" b="1" dirty="0"/>
              <a:t>ČSN EN 50 001:2019</a:t>
            </a:r>
            <a:r>
              <a:rPr lang="cs-CZ" sz="2800" dirty="0"/>
              <a:t>, ale </a:t>
            </a:r>
            <a:r>
              <a:rPr lang="cs-CZ" sz="2800" b="1" dirty="0"/>
              <a:t>změny</a:t>
            </a:r>
            <a:r>
              <a:rPr lang="cs-CZ" sz="2800" dirty="0"/>
              <a:t> oproti předchozí verzi jsou </a:t>
            </a:r>
            <a:r>
              <a:rPr lang="cs-CZ" sz="2800" b="1" dirty="0"/>
              <a:t>jen formální</a:t>
            </a:r>
            <a:r>
              <a:rPr lang="cs-CZ" sz="2800" dirty="0"/>
              <a:t>.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14/47</a:t>
            </a:r>
          </a:p>
        </p:txBody>
      </p:sp>
    </p:spTree>
    <p:extLst>
      <p:ext uri="{BB962C8B-B14F-4D97-AF65-F5344CB8AC3E}">
        <p14:creationId xmlns:p14="http://schemas.microsoft.com/office/powerpoint/2010/main" val="5586562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15/47</a:t>
            </a:r>
          </a:p>
        </p:txBody>
      </p:sp>
      <p:pic>
        <p:nvPicPr>
          <p:cNvPr id="5" name="Obrázek 4">
            <a:extLst>
              <a:ext uri="{FF2B5EF4-FFF2-40B4-BE49-F238E27FC236}">
                <a16:creationId xmlns:a16="http://schemas.microsoft.com/office/drawing/2014/main" id="{36663F1C-7414-E2BF-F45E-F65FA668ABD4}"/>
              </a:ext>
            </a:extLst>
          </p:cNvPr>
          <p:cNvPicPr>
            <a:picLocks noChangeAspect="1"/>
          </p:cNvPicPr>
          <p:nvPr/>
        </p:nvPicPr>
        <p:blipFill rotWithShape="1">
          <a:blip r:embed="rId2"/>
          <a:srcRect l="9901" t="32353" r="60197" b="17922"/>
          <a:stretch/>
        </p:blipFill>
        <p:spPr>
          <a:xfrm>
            <a:off x="2236693" y="1299576"/>
            <a:ext cx="4670613" cy="4854374"/>
          </a:xfrm>
          <a:prstGeom prst="rect">
            <a:avLst/>
          </a:prstGeom>
        </p:spPr>
      </p:pic>
    </p:spTree>
    <p:extLst>
      <p:ext uri="{BB962C8B-B14F-4D97-AF65-F5344CB8AC3E}">
        <p14:creationId xmlns:p14="http://schemas.microsoft.com/office/powerpoint/2010/main" val="75226090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Činnosti, které zachycuje norma ISO 50001 se řídí diagramem </a:t>
            </a:r>
            <a:r>
              <a:rPr lang="cs-CZ" sz="2800" b="1" dirty="0"/>
              <a:t>PDCA (</a:t>
            </a:r>
            <a:r>
              <a:rPr lang="cs-CZ" sz="2800" b="1" dirty="0" err="1"/>
              <a:t>Plan</a:t>
            </a:r>
            <a:r>
              <a:rPr lang="cs-CZ" sz="2800" b="1" dirty="0"/>
              <a:t>-Do-</a:t>
            </a:r>
            <a:r>
              <a:rPr lang="cs-CZ" sz="2800" b="1" dirty="0" err="1"/>
              <a:t>Check</a:t>
            </a:r>
            <a:r>
              <a:rPr lang="cs-CZ" sz="2800" b="1" dirty="0"/>
              <a:t>-</a:t>
            </a:r>
            <a:r>
              <a:rPr lang="cs-CZ" sz="2800" b="1" dirty="0" err="1"/>
              <a:t>Act</a:t>
            </a:r>
            <a:r>
              <a:rPr lang="cs-CZ" sz="2800" dirty="0"/>
              <a:t>), tedy </a:t>
            </a:r>
            <a:r>
              <a:rPr lang="cs-CZ" sz="2800" b="1" dirty="0"/>
              <a:t>Plánuj</a:t>
            </a:r>
            <a:r>
              <a:rPr lang="cs-CZ" sz="2800" dirty="0"/>
              <a:t>, </a:t>
            </a:r>
            <a:r>
              <a:rPr lang="cs-CZ" sz="2800" b="1" dirty="0"/>
              <a:t>Vykonej</a:t>
            </a:r>
            <a:r>
              <a:rPr lang="cs-CZ" sz="2800" dirty="0"/>
              <a:t>, </a:t>
            </a:r>
            <a:r>
              <a:rPr lang="cs-CZ" sz="2800" b="1" dirty="0"/>
              <a:t>Zkontroluj</a:t>
            </a:r>
            <a:r>
              <a:rPr lang="cs-CZ" sz="2800" dirty="0"/>
              <a:t>, </a:t>
            </a:r>
            <a:r>
              <a:rPr lang="cs-CZ" sz="2800" b="1" dirty="0"/>
              <a:t>Reaguj</a:t>
            </a:r>
            <a:r>
              <a:rPr lang="cs-CZ" sz="2800" dirty="0"/>
              <a:t>. </a:t>
            </a:r>
          </a:p>
          <a:p>
            <a:pPr lvl="1"/>
            <a:r>
              <a:rPr lang="cs-CZ" sz="2400" dirty="0"/>
              <a:t>PDCA je základním modelem trvalého zlepšování. </a:t>
            </a:r>
          </a:p>
          <a:p>
            <a:r>
              <a:rPr lang="cs-CZ" sz="2800" dirty="0"/>
              <a:t>Skládá se ze čtyř fází, ve kterých by mělo probíhat zlepšování kvality nebo provádění změn.</a:t>
            </a:r>
          </a:p>
          <a:p>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16/47</a:t>
            </a:r>
          </a:p>
        </p:txBody>
      </p:sp>
      <p:pic>
        <p:nvPicPr>
          <p:cNvPr id="5122" name="Picture 2" descr="PDCA, 1. část: Klíč k LEANu | Průmyslové Inženýrství.cz">
            <a:extLst>
              <a:ext uri="{FF2B5EF4-FFF2-40B4-BE49-F238E27FC236}">
                <a16:creationId xmlns:a16="http://schemas.microsoft.com/office/drawing/2014/main" id="{75121A09-D78D-C453-B214-769EAFD0E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81" y="4067827"/>
            <a:ext cx="3287486" cy="223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3834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10000"/>
          </a:bodyPr>
          <a:lstStyle/>
          <a:p>
            <a:r>
              <a:rPr lang="cs-CZ" sz="2800" dirty="0"/>
              <a:t>Hlavním cílem energetického managementu je zajistit efektivní, hospodárný, spolehlivý a šetrný k životnímu prostředí provoz jakéhokoliv subjektu nebo státní správy k pokrytí všech energetických potřeb daného systému. </a:t>
            </a:r>
          </a:p>
          <a:p>
            <a:pPr lvl="1"/>
            <a:r>
              <a:rPr lang="cs-CZ" sz="2400" dirty="0"/>
              <a:t>inteligentní využívání energií;</a:t>
            </a:r>
          </a:p>
          <a:p>
            <a:pPr lvl="1"/>
            <a:r>
              <a:rPr lang="cs-CZ" sz="2400" dirty="0"/>
              <a:t>optimalizace spotřeby energií;</a:t>
            </a:r>
          </a:p>
          <a:p>
            <a:pPr lvl="1"/>
            <a:r>
              <a:rPr lang="cs-CZ" sz="2400" dirty="0"/>
              <a:t>optimalizace energetických zdrojů;</a:t>
            </a:r>
          </a:p>
          <a:p>
            <a:pPr lvl="1"/>
            <a:r>
              <a:rPr lang="cs-CZ" sz="2400" dirty="0"/>
              <a:t>úspora nákladů na energie v návaznosti na systémový přístup hospodaření s energiemi;</a:t>
            </a:r>
          </a:p>
          <a:p>
            <a:pPr lvl="1"/>
            <a:r>
              <a:rPr lang="cs-CZ" sz="2400" dirty="0"/>
              <a:t>zvyšování energetické účinnosti;</a:t>
            </a:r>
          </a:p>
          <a:p>
            <a:pPr lvl="1"/>
            <a:r>
              <a:rPr lang="cs-CZ" sz="2400" dirty="0"/>
              <a:t>měřitelné řízení energií;</a:t>
            </a:r>
          </a:p>
          <a:p>
            <a:pPr lvl="1"/>
            <a:r>
              <a:rPr lang="cs-CZ" sz="2400" dirty="0"/>
              <a:t>konkurenceschopnější postavení na trhu.</a:t>
            </a:r>
          </a:p>
          <a:p>
            <a:pPr lvl="1"/>
            <a:endParaRPr lang="cs-CZ" sz="24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17/47</a:t>
            </a:r>
          </a:p>
        </p:txBody>
      </p:sp>
    </p:spTree>
    <p:extLst>
      <p:ext uri="{BB962C8B-B14F-4D97-AF65-F5344CB8AC3E}">
        <p14:creationId xmlns:p14="http://schemas.microsoft.com/office/powerpoint/2010/main" val="128662792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Energetický management má v podstatě dva hlavní cíle, a ty jsou:</a:t>
            </a:r>
          </a:p>
          <a:p>
            <a:pPr lvl="1"/>
            <a:r>
              <a:rPr lang="cs-CZ" dirty="0"/>
              <a:t>optimalizaci spotřeby energií;</a:t>
            </a:r>
          </a:p>
          <a:p>
            <a:pPr lvl="1"/>
            <a:r>
              <a:rPr lang="cs-CZ" dirty="0"/>
              <a:t>optimalizaci výroby a distribuce energií.</a:t>
            </a:r>
          </a:p>
          <a:p>
            <a:pPr lvl="1"/>
            <a:endParaRPr lang="cs-CZ" dirty="0"/>
          </a:p>
          <a:p>
            <a:pPr lvl="1"/>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18/47</a:t>
            </a:r>
          </a:p>
        </p:txBody>
      </p:sp>
      <p:pic>
        <p:nvPicPr>
          <p:cNvPr id="4" name="Obrázek 3">
            <a:extLst>
              <a:ext uri="{FF2B5EF4-FFF2-40B4-BE49-F238E27FC236}">
                <a16:creationId xmlns:a16="http://schemas.microsoft.com/office/drawing/2014/main" id="{B10E3410-0AB5-DF90-52AB-D7CC678CA14D}"/>
              </a:ext>
            </a:extLst>
          </p:cNvPr>
          <p:cNvPicPr>
            <a:picLocks noChangeAspect="1"/>
          </p:cNvPicPr>
          <p:nvPr/>
        </p:nvPicPr>
        <p:blipFill>
          <a:blip r:embed="rId2"/>
          <a:stretch>
            <a:fillRect/>
          </a:stretch>
        </p:blipFill>
        <p:spPr>
          <a:xfrm>
            <a:off x="920405" y="3429000"/>
            <a:ext cx="3812960" cy="2505266"/>
          </a:xfrm>
          <a:prstGeom prst="rect">
            <a:avLst/>
          </a:prstGeom>
        </p:spPr>
      </p:pic>
    </p:spTree>
    <p:extLst>
      <p:ext uri="{BB962C8B-B14F-4D97-AF65-F5344CB8AC3E}">
        <p14:creationId xmlns:p14="http://schemas.microsoft.com/office/powerpoint/2010/main" val="127362610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V prvním cíli existuje snaha o zlepšování technických vlastností budov, maximální využití tepelných zisků, druhotné využívání zdrojů energie, provozování šetrných spotřebičů, organizaci provozu budou a objektů apod. </a:t>
            </a:r>
          </a:p>
          <a:p>
            <a:r>
              <a:rPr lang="cs-CZ" sz="2800" dirty="0"/>
              <a:t>Druhý případ cíle se jedná o optimalizaci procesů přeměny jedné formy energie za účelem výroby tepelné energie, elektřiny, rozvodů energie, zajištění stabilních dodávek energií atd.</a:t>
            </a: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19/47</a:t>
            </a:r>
          </a:p>
        </p:txBody>
      </p:sp>
    </p:spTree>
    <p:extLst>
      <p:ext uri="{BB962C8B-B14F-4D97-AF65-F5344CB8AC3E}">
        <p14:creationId xmlns:p14="http://schemas.microsoft.com/office/powerpoint/2010/main" val="33082241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26092"/>
            <a:ext cx="8229600" cy="891545"/>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řídící proces, který zajišťuje energetické potřeby potřebné nejen pro podnikání. </a:t>
            </a:r>
          </a:p>
          <a:p>
            <a:r>
              <a:rPr lang="cs-CZ" dirty="0"/>
              <a:t>Jedná se o základní nástroj pro šetrné, hospodárné a ekologicky zaměřené nakládání s energiemi.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2/47</a:t>
            </a:r>
          </a:p>
        </p:txBody>
      </p:sp>
      <p:pic>
        <p:nvPicPr>
          <p:cNvPr id="1026" name="Picture 2" descr="Les sources d'énergie - Playhooky">
            <a:extLst>
              <a:ext uri="{FF2B5EF4-FFF2-40B4-BE49-F238E27FC236}">
                <a16:creationId xmlns:a16="http://schemas.microsoft.com/office/drawing/2014/main" id="{DDAA212D-DA5B-46E8-F649-630191B81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287" y="3998932"/>
            <a:ext cx="2200801" cy="22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4670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Na přínosy energetického managementu lze pohlížet následovně:</a:t>
            </a:r>
          </a:p>
          <a:p>
            <a:pPr lvl="1"/>
            <a:r>
              <a:rPr lang="cs-CZ" sz="2400" dirty="0"/>
              <a:t>ekonomické přínosy;</a:t>
            </a:r>
          </a:p>
          <a:p>
            <a:pPr lvl="1"/>
            <a:r>
              <a:rPr lang="cs-CZ" sz="2400" dirty="0"/>
              <a:t>environmentální přínosy.</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20/47</a:t>
            </a:r>
          </a:p>
        </p:txBody>
      </p:sp>
      <p:pic>
        <p:nvPicPr>
          <p:cNvPr id="4" name="Obrázek 3">
            <a:extLst>
              <a:ext uri="{FF2B5EF4-FFF2-40B4-BE49-F238E27FC236}">
                <a16:creationId xmlns:a16="http://schemas.microsoft.com/office/drawing/2014/main" id="{BFCA8B02-EDC2-31ED-90B7-0D5E5BE25B67}"/>
              </a:ext>
            </a:extLst>
          </p:cNvPr>
          <p:cNvPicPr>
            <a:picLocks noChangeAspect="1"/>
          </p:cNvPicPr>
          <p:nvPr/>
        </p:nvPicPr>
        <p:blipFill>
          <a:blip r:embed="rId2"/>
          <a:stretch>
            <a:fillRect/>
          </a:stretch>
        </p:blipFill>
        <p:spPr>
          <a:xfrm>
            <a:off x="699247" y="3253808"/>
            <a:ext cx="4186516" cy="2829169"/>
          </a:xfrm>
          <a:prstGeom prst="rect">
            <a:avLst/>
          </a:prstGeom>
        </p:spPr>
      </p:pic>
    </p:spTree>
    <p:extLst>
      <p:ext uri="{BB962C8B-B14F-4D97-AF65-F5344CB8AC3E}">
        <p14:creationId xmlns:p14="http://schemas.microsoft.com/office/powerpoint/2010/main" val="402690464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b="1" dirty="0"/>
              <a:t>Ekonomické přínosy </a:t>
            </a:r>
            <a:r>
              <a:rPr lang="cs-CZ" sz="2800" dirty="0"/>
              <a:t>jsou myšleny ve formě úspory nákladů na energie a paliva v důsledku sledování spotřeb, efektivnosti, nákladů, ale také v návaznosti na novely legislativy, jedná se především o možné sankce z neplnění nových nařízení apod. </a:t>
            </a:r>
          </a:p>
          <a:p>
            <a:r>
              <a:rPr lang="cs-CZ" sz="2800" b="1" dirty="0"/>
              <a:t>Environmentální přínosy </a:t>
            </a:r>
            <a:r>
              <a:rPr lang="cs-CZ" sz="2800" dirty="0"/>
              <a:t>se zde chápou jako snižování emisí znečisťujících látek, protože dochází k úspoře energií. </a:t>
            </a:r>
            <a:endParaRPr lang="cs-CZ" sz="24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21/47</a:t>
            </a:r>
          </a:p>
        </p:txBody>
      </p:sp>
    </p:spTree>
    <p:extLst>
      <p:ext uri="{BB962C8B-B14F-4D97-AF65-F5344CB8AC3E}">
        <p14:creationId xmlns:p14="http://schemas.microsoft.com/office/powerpoint/2010/main" val="9892888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Jak bylo výše uvedeno cílem energetického managementu je úspora nákladů a snížení těžby přírodních energetických zdrojů (zejména uhlí či ropy).</a:t>
            </a:r>
          </a:p>
          <a:p>
            <a:r>
              <a:rPr lang="cs-CZ" sz="2800" dirty="0"/>
              <a:t>Pokud se však podíváme, zda energetický management přispívá k celkové úspoře světových energetických zdrojů, vyvstane několik nečekaných paradoxů:</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22/47</a:t>
            </a:r>
          </a:p>
        </p:txBody>
      </p:sp>
    </p:spTree>
    <p:extLst>
      <p:ext uri="{BB962C8B-B14F-4D97-AF65-F5344CB8AC3E}">
        <p14:creationId xmlns:p14="http://schemas.microsoft.com/office/powerpoint/2010/main" val="38642266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10000"/>
          </a:bodyPr>
          <a:lstStyle/>
          <a:p>
            <a:r>
              <a:rPr lang="cs-CZ" sz="2800" dirty="0" err="1"/>
              <a:t>Jevonsův</a:t>
            </a:r>
            <a:r>
              <a:rPr lang="cs-CZ" sz="2800" dirty="0"/>
              <a:t> paradox (William Stanley </a:t>
            </a:r>
            <a:r>
              <a:rPr lang="cs-CZ" sz="2800" dirty="0" err="1"/>
              <a:t>Jevons</a:t>
            </a:r>
            <a:r>
              <a:rPr lang="cs-CZ" sz="2800" dirty="0"/>
              <a:t>, britský ekonom) říká, že zvýšení efektivity spotřebiče vede vyšší poptávce po energii a tím i k intenzivnější těžbě přírodních energetických zdrojů.</a:t>
            </a:r>
          </a:p>
          <a:p>
            <a:r>
              <a:rPr lang="cs-CZ" sz="2800" dirty="0"/>
              <a:t>Zvýšení efektivity parního stroje umožnilo k jeho masové rozšíření do mnoho aplikací, a to si vyžádalo rozsáhlejší těžbu uhlí.</a:t>
            </a:r>
          </a:p>
          <a:p>
            <a:r>
              <a:rPr lang="cs-CZ" sz="2800" dirty="0"/>
              <a:t>Samotné zvýšení efektivity u každého jednoho parního stroje sice vedlo ke snížení jeho vlastní spotřeby , ale toto snížení spotřeby se neprojevilo, protože bylo výrazně převýšeno celkovým nárůstem spotřeby uhlí. </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23/47</a:t>
            </a:r>
          </a:p>
        </p:txBody>
      </p:sp>
    </p:spTree>
    <p:extLst>
      <p:ext uri="{BB962C8B-B14F-4D97-AF65-F5344CB8AC3E}">
        <p14:creationId xmlns:p14="http://schemas.microsoft.com/office/powerpoint/2010/main" val="77507151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Podobná situace nastala i po zdokonalení spalovacího motoru na začátku 20. století. </a:t>
            </a:r>
          </a:p>
          <a:p>
            <a:r>
              <a:rPr lang="cs-CZ" sz="2800" dirty="0"/>
              <a:t>Kdysi poruchový spalovací motor se stal postupně spolehlivým a díky tomu se rozšířil i mezi uživatele, kteří by si ho jako nespolehlivý nikdy nepořídili (podobný vývoj lze čekat v elektromobilitě). </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24/47</a:t>
            </a:r>
          </a:p>
        </p:txBody>
      </p:sp>
      <p:pic>
        <p:nvPicPr>
          <p:cNvPr id="4" name="Obrázek 3">
            <a:extLst>
              <a:ext uri="{FF2B5EF4-FFF2-40B4-BE49-F238E27FC236}">
                <a16:creationId xmlns:a16="http://schemas.microsoft.com/office/drawing/2014/main" id="{C494C05D-E878-39BC-0A66-F360B61DF900}"/>
              </a:ext>
            </a:extLst>
          </p:cNvPr>
          <p:cNvPicPr>
            <a:picLocks noChangeAspect="1"/>
          </p:cNvPicPr>
          <p:nvPr/>
        </p:nvPicPr>
        <p:blipFill>
          <a:blip r:embed="rId2"/>
          <a:stretch>
            <a:fillRect/>
          </a:stretch>
        </p:blipFill>
        <p:spPr>
          <a:xfrm>
            <a:off x="991440" y="4008226"/>
            <a:ext cx="2029665" cy="2140297"/>
          </a:xfrm>
          <a:prstGeom prst="rect">
            <a:avLst/>
          </a:prstGeom>
        </p:spPr>
      </p:pic>
    </p:spTree>
    <p:extLst>
      <p:ext uri="{BB962C8B-B14F-4D97-AF65-F5344CB8AC3E}">
        <p14:creationId xmlns:p14="http://schemas.microsoft.com/office/powerpoint/2010/main" val="366830225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20000"/>
          </a:bodyPr>
          <a:lstStyle/>
          <a:p>
            <a:r>
              <a:rPr lang="cs-CZ" sz="2800" dirty="0"/>
              <a:t>Přímý </a:t>
            </a:r>
            <a:r>
              <a:rPr lang="cs-CZ" sz="2800" dirty="0" err="1"/>
              <a:t>rebound</a:t>
            </a:r>
            <a:r>
              <a:rPr lang="cs-CZ" sz="2800" dirty="0"/>
              <a:t> </a:t>
            </a:r>
            <a:r>
              <a:rPr lang="cs-CZ" sz="2800" dirty="0" err="1"/>
              <a:t>effect</a:t>
            </a:r>
            <a:r>
              <a:rPr lang="cs-CZ" sz="2800" dirty="0"/>
              <a:t> – pokud se zvýší účinnost nějakého zařízení, je to svým uživatelem používaného více a celková úspora energie není tak vysoká, jak by odpovídalo zvýšené účinnosti při původnímu rozsahu používání.</a:t>
            </a:r>
          </a:p>
          <a:p>
            <a:r>
              <a:rPr lang="cs-CZ" sz="2800" dirty="0"/>
              <a:t>Uživatel zařízení používá po delší dobu, méně jej vypíná, využívá ho i na jiné účely než původně atd.</a:t>
            </a:r>
          </a:p>
          <a:p>
            <a:r>
              <a:rPr lang="cs-CZ" sz="2800" dirty="0"/>
              <a:t>Samozřejmě měrná spotřeba poklesne, ale celková spotřeba energie vzroste.</a:t>
            </a:r>
          </a:p>
          <a:p>
            <a:r>
              <a:rPr lang="cs-CZ" sz="2800" dirty="0"/>
              <a:t>Příkladem může být opět efektivnější spalovací možnost s nižší spotřebou.</a:t>
            </a:r>
          </a:p>
          <a:p>
            <a:r>
              <a:rPr lang="cs-CZ" sz="2800" dirty="0"/>
              <a:t>Uživatel začne více jezdit autem.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25/47</a:t>
            </a:r>
          </a:p>
        </p:txBody>
      </p:sp>
    </p:spTree>
    <p:extLst>
      <p:ext uri="{BB962C8B-B14F-4D97-AF65-F5344CB8AC3E}">
        <p14:creationId xmlns:p14="http://schemas.microsoft.com/office/powerpoint/2010/main" val="310918851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Nepřímý </a:t>
            </a:r>
            <a:r>
              <a:rPr lang="cs-CZ" sz="2800" dirty="0" err="1"/>
              <a:t>rebound</a:t>
            </a:r>
            <a:r>
              <a:rPr lang="cs-CZ" sz="2800" dirty="0"/>
              <a:t> </a:t>
            </a:r>
            <a:r>
              <a:rPr lang="cs-CZ" sz="2800" dirty="0" err="1"/>
              <a:t>effect</a:t>
            </a:r>
            <a:r>
              <a:rPr lang="cs-CZ" sz="2800" dirty="0"/>
              <a:t> – pokud uživatel uspoří část prostředků díky zvýšené energetické účinnosti, může tyto ušetřené prostředky využít na další činnosti, které budou znamenat další spotřebu energie (např. díky úsporám nákladů za energie poletí rodina na dovolenou) a z celkového pohledu se spotřeba energie zvýší.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26/47</a:t>
            </a:r>
          </a:p>
        </p:txBody>
      </p:sp>
    </p:spTree>
    <p:extLst>
      <p:ext uri="{BB962C8B-B14F-4D97-AF65-F5344CB8AC3E}">
        <p14:creationId xmlns:p14="http://schemas.microsoft.com/office/powerpoint/2010/main" val="315954255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lnSpcReduction="10000"/>
          </a:bodyPr>
          <a:lstStyle/>
          <a:p>
            <a:r>
              <a:rPr lang="cs-CZ" sz="2800" dirty="0"/>
              <a:t>Vodárenský efekt – pokud větší množství </a:t>
            </a:r>
            <a:r>
              <a:rPr lang="cs-CZ" sz="2800" dirty="0" err="1"/>
              <a:t>uivatelů</a:t>
            </a:r>
            <a:r>
              <a:rPr lang="cs-CZ" sz="2800" dirty="0"/>
              <a:t> začne výrazně šetřit energií nebo vodou, dojde k celkovému poklesu spotřeby.</a:t>
            </a:r>
          </a:p>
          <a:p>
            <a:r>
              <a:rPr lang="cs-CZ" sz="2800" dirty="0"/>
              <a:t>Vodárenské, resp. Energetické společnosti však musí pokrýt své fixní náklady (např. na údržbu vodovodního řadu nebo elektrických rozvodů), které nezávisí na výši spotřeby.</a:t>
            </a:r>
          </a:p>
          <a:p>
            <a:r>
              <a:rPr lang="cs-CZ" sz="2800" dirty="0"/>
              <a:t>Dojde tedy k navýšení jednotkové ceny a výdaje konečného uživatele za odebranou komoditu neklesnou na úroveň, která by odpovídala původním cenám a dosaženému snížení spotřeby.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27/47</a:t>
            </a:r>
          </a:p>
        </p:txBody>
      </p:sp>
    </p:spTree>
    <p:extLst>
      <p:ext uri="{BB962C8B-B14F-4D97-AF65-F5344CB8AC3E}">
        <p14:creationId xmlns:p14="http://schemas.microsoft.com/office/powerpoint/2010/main" val="30920677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20000"/>
          </a:bodyPr>
          <a:lstStyle/>
          <a:p>
            <a:pPr>
              <a:lnSpc>
                <a:spcPct val="107000"/>
              </a:lnSpc>
              <a:spcAft>
                <a:spcPts val="800"/>
              </a:spcAft>
            </a:pPr>
            <a:r>
              <a:rPr lang="cs-CZ" sz="2800" dirty="0"/>
              <a:t>V roce 1990 byla spotřeba vody 173,5 l/os/rok při ceně 3 Kčs/</a:t>
            </a:r>
            <a:r>
              <a:rPr lang="cs-CZ" sz="2800" dirty="0">
                <a:effectLst/>
                <a:latin typeface="Calibri" panose="020F0502020204030204" pitchFamily="34" charset="0"/>
                <a:ea typeface="Calibri" panose="020F0502020204030204" pitchFamily="34" charset="0"/>
                <a:cs typeface="Times New Roman" panose="02020603050405020304" pitchFamily="18" charset="0"/>
              </a:rPr>
              <a:t>m</a:t>
            </a:r>
            <a:r>
              <a:rPr lang="cs-CZ" sz="2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cs-CZ" sz="2800" dirty="0">
                <a:effectLst/>
                <a:latin typeface="Calibri" panose="020F0502020204030204" pitchFamily="34" charset="0"/>
                <a:ea typeface="Calibri" panose="020F0502020204030204" pitchFamily="34" charset="0"/>
                <a:cs typeface="Times New Roman" panose="02020603050405020304" pitchFamily="18" charset="0"/>
              </a:rPr>
              <a:t> a v roce 2014 spotřeba klesla na 87,3 l/os/rok při průměrné ceně 64,60 </a:t>
            </a:r>
            <a:r>
              <a:rPr lang="cs-CZ" sz="2800" dirty="0"/>
              <a:t>Kč/</a:t>
            </a:r>
            <a:r>
              <a:rPr lang="cs-CZ" sz="2800" dirty="0">
                <a:effectLst/>
                <a:latin typeface="Calibri" panose="020F0502020204030204" pitchFamily="34" charset="0"/>
                <a:ea typeface="Calibri" panose="020F0502020204030204" pitchFamily="34" charset="0"/>
                <a:cs typeface="Times New Roman" panose="02020603050405020304" pitchFamily="18" charset="0"/>
              </a:rPr>
              <a:t> m</a:t>
            </a:r>
            <a:r>
              <a:rPr lang="cs-CZ" sz="2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cs-CZ" sz="2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Vodárenským efektem často argumentuje neodborná veřejnost, když odmítá úsporná opatření s tím, že žádné finance nakonec neuspoří.</a:t>
            </a:r>
          </a:p>
          <a:p>
            <a:pPr>
              <a:lnSpc>
                <a:spcPct val="107000"/>
              </a:lnSpc>
              <a:spcAft>
                <a:spcPts val="800"/>
              </a:spcAft>
            </a:pPr>
            <a:r>
              <a:rPr lang="cs-CZ" sz="2800" dirty="0">
                <a:latin typeface="Calibri" panose="020F0502020204030204" pitchFamily="34" charset="0"/>
                <a:ea typeface="Calibri" panose="020F0502020204030204" pitchFamily="34" charset="0"/>
                <a:cs typeface="Times New Roman" panose="02020603050405020304" pitchFamily="18" charset="0"/>
              </a:rPr>
              <a:t>Odpovědí je zeptat se kritika, zda pro něj nemá smysl zavádět úsporná opatření, když sám očekává zdražení uvedené komodity.</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Úsporná opatření v této souvislosti mohou být prevencí neúměrně zvýšených nákladů, když už ne cestou dosahování úspor díky snížené spotřebě.</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28/47</a:t>
            </a:r>
          </a:p>
        </p:txBody>
      </p:sp>
    </p:spTree>
    <p:extLst>
      <p:ext uri="{BB962C8B-B14F-4D97-AF65-F5344CB8AC3E}">
        <p14:creationId xmlns:p14="http://schemas.microsoft.com/office/powerpoint/2010/main" val="273209014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Úkolem energetického managementu je nastavit struktury, které mají být v systému zahrnuty. </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Tyto</a:t>
            </a:r>
            <a:r>
              <a:rPr lang="cs-CZ" sz="2800" dirty="0">
                <a:latin typeface="Calibri" panose="020F0502020204030204" pitchFamily="34" charset="0"/>
                <a:ea typeface="Calibri" panose="020F0502020204030204" pitchFamily="34" charset="0"/>
                <a:cs typeface="Times New Roman" panose="02020603050405020304" pitchFamily="18" charset="0"/>
              </a:rPr>
              <a:t> </a:t>
            </a:r>
            <a:r>
              <a:rPr lang="cs-CZ" sz="2800" dirty="0">
                <a:effectLst/>
                <a:latin typeface="Calibri" panose="020F0502020204030204" pitchFamily="34" charset="0"/>
                <a:ea typeface="Calibri" panose="020F0502020204030204" pitchFamily="34" charset="0"/>
                <a:cs typeface="Times New Roman" panose="02020603050405020304" pitchFamily="18" charset="0"/>
              </a:rPr>
              <a:t>struktury mohou být např.:</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výběr konkrétních pracovníků;</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místa implementace;</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body implementace apod.</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29/47</a:t>
            </a:r>
          </a:p>
        </p:txBody>
      </p:sp>
    </p:spTree>
    <p:extLst>
      <p:ext uri="{BB962C8B-B14F-4D97-AF65-F5344CB8AC3E}">
        <p14:creationId xmlns:p14="http://schemas.microsoft.com/office/powerpoint/2010/main" val="272992922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se systematicky snaží o vhodné využití energie tak, aby byl dosažen požadovaný výsledek a minimalizovaný nechtěně vedlejší efekty. </a:t>
            </a:r>
          </a:p>
          <a:p>
            <a:r>
              <a:rPr lang="cs-CZ" dirty="0"/>
              <a:t>Nechtěnými efekty jsou zbytečné energetické ztráty a z nich plynoucí finanční vícenáklady a poškozování životního prostředí.</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3/47</a:t>
            </a:r>
          </a:p>
        </p:txBody>
      </p:sp>
      <p:pic>
        <p:nvPicPr>
          <p:cNvPr id="2050" name="Picture 2" descr="Plán růstu zelené energie v ČR je stále nižší než doporučení EU">
            <a:extLst>
              <a:ext uri="{FF2B5EF4-FFF2-40B4-BE49-F238E27FC236}">
                <a16:creationId xmlns:a16="http://schemas.microsoft.com/office/drawing/2014/main" id="{DEC28EAB-400B-0806-111F-E5DA604A4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841" y="4380296"/>
            <a:ext cx="2593743" cy="173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2551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70000" lnSpcReduction="20000"/>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Mezi základní rutinní procesy </a:t>
            </a:r>
          </a:p>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energetického managementu patří např.:</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monitoring (sběr dat, odečty, měření, kontrola, správná fakturace aj.);</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vyhodnocování (analýza, časových dat odečtů a měření, simulace procesů, analýza nákladů a členění nákladů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plánování (plán spotřeby konkrétních energií, realizace opatření, odstávky na vstupech a výstupech, opravy, údržba, kontroly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rozhodování (kontroly, korekce, personální politika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řízení (operativní řízení provozu energetického managementu);</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přikazování (oprav, kontrol aj.);</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30/47</a:t>
            </a:r>
          </a:p>
        </p:txBody>
      </p:sp>
    </p:spTree>
    <p:extLst>
      <p:ext uri="{BB962C8B-B14F-4D97-AF65-F5344CB8AC3E}">
        <p14:creationId xmlns:p14="http://schemas.microsoft.com/office/powerpoint/2010/main" val="416865613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10000"/>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Mezi základní rutinní procesy </a:t>
            </a:r>
          </a:p>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energetického managementu patří např.:</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kontrola (dopady úsporných opatření, činností, účinnosti energetického managementu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rozhodování (kontroly, korekce, personální politika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řízení (operativní řízení provozu energetického managementu)</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přikazování (oprav, kontrol aj.);</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kontrola (dopady úsporných opatření, činností, účinnosti energetického managementu apod.).</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31/47</a:t>
            </a:r>
          </a:p>
        </p:txBody>
      </p:sp>
    </p:spTree>
    <p:extLst>
      <p:ext uri="{BB962C8B-B14F-4D97-AF65-F5344CB8AC3E}">
        <p14:creationId xmlns:p14="http://schemas.microsoft.com/office/powerpoint/2010/main" val="384666010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Základní činnosti energetického managementu zachycují níže uvedené schéma:</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32/47</a:t>
            </a:r>
          </a:p>
        </p:txBody>
      </p:sp>
      <p:pic>
        <p:nvPicPr>
          <p:cNvPr id="5" name="Obrázek 4">
            <a:extLst>
              <a:ext uri="{FF2B5EF4-FFF2-40B4-BE49-F238E27FC236}">
                <a16:creationId xmlns:a16="http://schemas.microsoft.com/office/drawing/2014/main" id="{A6059A67-524D-6612-B53F-C47462339A97}"/>
              </a:ext>
            </a:extLst>
          </p:cNvPr>
          <p:cNvPicPr>
            <a:picLocks noChangeAspect="1"/>
          </p:cNvPicPr>
          <p:nvPr/>
        </p:nvPicPr>
        <p:blipFill rotWithShape="1">
          <a:blip r:embed="rId2"/>
          <a:srcRect l="7353" t="34392" r="57353" b="27647"/>
          <a:stretch/>
        </p:blipFill>
        <p:spPr>
          <a:xfrm>
            <a:off x="1649506" y="2340830"/>
            <a:ext cx="5728448" cy="3850790"/>
          </a:xfrm>
          <a:prstGeom prst="rect">
            <a:avLst/>
          </a:prstGeom>
        </p:spPr>
      </p:pic>
    </p:spTree>
    <p:extLst>
      <p:ext uri="{BB962C8B-B14F-4D97-AF65-F5344CB8AC3E}">
        <p14:creationId xmlns:p14="http://schemas.microsoft.com/office/powerpoint/2010/main" val="662772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20000"/>
          </a:bodyPr>
          <a:lstStyle/>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Základnou pro efektivní řízení procesu energetického managementu je pořizování primárních dat.</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Jedná se tedy především o monitoring spotřeby/výroby energií.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Tato data slouží k vyhodnocování chování energetického systému, ale i celých provozů nebo objektů.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Velmi důležitým faktorem je časová osa vyhodnocení těchto dat, může se jednat o dny, týdny, měsíce, čtvrtletí, roky apod.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Obvykle se používá časové rozmezí jednoho roku.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33/47</a:t>
            </a:r>
          </a:p>
        </p:txBody>
      </p:sp>
    </p:spTree>
    <p:extLst>
      <p:ext uri="{BB962C8B-B14F-4D97-AF65-F5344CB8AC3E}">
        <p14:creationId xmlns:p14="http://schemas.microsoft.com/office/powerpoint/2010/main" val="367831184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Aft>
                <a:spcPts val="800"/>
              </a:spcAft>
            </a:pPr>
            <a:endParaRPr lang="cs-CZ" sz="3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34/47</a:t>
            </a:r>
          </a:p>
        </p:txBody>
      </p:sp>
      <p:pic>
        <p:nvPicPr>
          <p:cNvPr id="5" name="Obrázek 4">
            <a:extLst>
              <a:ext uri="{FF2B5EF4-FFF2-40B4-BE49-F238E27FC236}">
                <a16:creationId xmlns:a16="http://schemas.microsoft.com/office/drawing/2014/main" id="{E68BD0FA-6507-2389-699F-7ACC6E2DF15C}"/>
              </a:ext>
            </a:extLst>
          </p:cNvPr>
          <p:cNvPicPr>
            <a:picLocks noChangeAspect="1"/>
          </p:cNvPicPr>
          <p:nvPr/>
        </p:nvPicPr>
        <p:blipFill rotWithShape="1">
          <a:blip r:embed="rId2"/>
          <a:srcRect l="5000" t="32353" r="56275" b="31255"/>
          <a:stretch/>
        </p:blipFill>
        <p:spPr>
          <a:xfrm>
            <a:off x="1335741" y="1819835"/>
            <a:ext cx="6472518" cy="3801580"/>
          </a:xfrm>
          <a:prstGeom prst="rect">
            <a:avLst/>
          </a:prstGeom>
        </p:spPr>
      </p:pic>
    </p:spTree>
    <p:extLst>
      <p:ext uri="{BB962C8B-B14F-4D97-AF65-F5344CB8AC3E}">
        <p14:creationId xmlns:p14="http://schemas.microsoft.com/office/powerpoint/2010/main" val="30774615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Energetická bilance jako kritérium se používá, když je zapotřebí srovnávat a hodnotit jakým způsobem je nakládáno s energiemi, jejich efektivitou apod.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Porovnává na jedné straně energetické vstupy a na druhé straně energetické výstupy v daném energetickém subjektu.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Zachycuje stupeň efektivnosti využívání všech forem energií a paliv, a to ve všech sledovaných systémech.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35/47</a:t>
            </a:r>
          </a:p>
        </p:txBody>
      </p:sp>
    </p:spTree>
    <p:extLst>
      <p:ext uri="{BB962C8B-B14F-4D97-AF65-F5344CB8AC3E}">
        <p14:creationId xmlns:p14="http://schemas.microsoft.com/office/powerpoint/2010/main" val="332451734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Základní matematické vyjádření ve zjednodušené podobě je následující:</a:t>
            </a:r>
          </a:p>
          <a:p>
            <a:pPr marL="457200" lvl="1" indent="0">
              <a:lnSpc>
                <a:spcPct val="107000"/>
              </a:lnSpc>
              <a:spcBef>
                <a:spcPts val="0"/>
              </a:spcBef>
              <a:spcAft>
                <a:spcPts val="600"/>
              </a:spcAft>
              <a:buNone/>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𝐸𝑛𝑒𝑟𝑔𝑖𝑒 𝑑𝑜𝑑𝑎𝑛á = 𝑒𝑛𝑒𝑟𝑔𝑖𝑒 𝑠𝑝𝑜𝑡ř𝑒𝑏𝑜𝑣𝑎𝑛á + 𝑧𝑡𝑟á𝑡y</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36/47</a:t>
            </a:r>
          </a:p>
        </p:txBody>
      </p:sp>
      <p:pic>
        <p:nvPicPr>
          <p:cNvPr id="4" name="Obrázek 3">
            <a:extLst>
              <a:ext uri="{FF2B5EF4-FFF2-40B4-BE49-F238E27FC236}">
                <a16:creationId xmlns:a16="http://schemas.microsoft.com/office/drawing/2014/main" id="{2F87C67E-C3A4-E149-6C6A-82A99D544A23}"/>
              </a:ext>
            </a:extLst>
          </p:cNvPr>
          <p:cNvPicPr>
            <a:picLocks noChangeAspect="1"/>
          </p:cNvPicPr>
          <p:nvPr/>
        </p:nvPicPr>
        <p:blipFill>
          <a:blip r:embed="rId2"/>
          <a:stretch>
            <a:fillRect/>
          </a:stretch>
        </p:blipFill>
        <p:spPr>
          <a:xfrm>
            <a:off x="1211354" y="2737200"/>
            <a:ext cx="3088339" cy="3088339"/>
          </a:xfrm>
          <a:prstGeom prst="rect">
            <a:avLst/>
          </a:prstGeom>
        </p:spPr>
      </p:pic>
    </p:spTree>
    <p:extLst>
      <p:ext uri="{BB962C8B-B14F-4D97-AF65-F5344CB8AC3E}">
        <p14:creationId xmlns:p14="http://schemas.microsoft.com/office/powerpoint/2010/main" val="350194566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lnSpcReduction="10000"/>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Energie je spotřebovávána v různých systémech daného subjektu. Jde např. o větrání, vytápění, chlazení, klimatizace, osvětlení atd.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Ztráty v daném systému jsou také různého druhu, např.:</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tepelné ztráty subjektu;</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účinnost přeměny paliv;</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ztráty distribuce;</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ztráty otopné soustavy aj.</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37/47</a:t>
            </a:r>
          </a:p>
        </p:txBody>
      </p:sp>
    </p:spTree>
    <p:extLst>
      <p:ext uri="{BB962C8B-B14F-4D97-AF65-F5344CB8AC3E}">
        <p14:creationId xmlns:p14="http://schemas.microsoft.com/office/powerpoint/2010/main" val="185349538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Úkolem energetického managementu je dané ztráty na všech systémech snožovat a maximalizovat efektivnost soustavy.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I zde platí, že čím vyšší je efektivnost snižování ztrát v daném objektu, tím je množství spotřebované energie menší a samozřejmě je potřeba vyrobit i méně energií, což příznivě vede ke snižování zátěže životního prostředí. </a:t>
            </a: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38/47</a:t>
            </a:r>
          </a:p>
        </p:txBody>
      </p:sp>
    </p:spTree>
    <p:extLst>
      <p:ext uri="{BB962C8B-B14F-4D97-AF65-F5344CB8AC3E}">
        <p14:creationId xmlns:p14="http://schemas.microsoft.com/office/powerpoint/2010/main" val="339468765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Energetický management je významným nástrojem, který snižuje energeticky provoz objektů přináší informace a základní předpoklady pro promyšlenou a systémovou modernizaci energetických systémů objektů nebo technologií.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Řízení daného energetického hospodářství v praxi využívá energetický management nástroje.</a:t>
            </a: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39/47</a:t>
            </a:r>
          </a:p>
        </p:txBody>
      </p:sp>
    </p:spTree>
    <p:extLst>
      <p:ext uri="{BB962C8B-B14F-4D97-AF65-F5344CB8AC3E}">
        <p14:creationId xmlns:p14="http://schemas.microsoft.com/office/powerpoint/2010/main" val="369800381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6196"/>
            <a:ext cx="8229600" cy="841441"/>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rozsáhlý soubor činností, z nichž některé vyžadují odborné vzdělání, a jiné činnosti může naopak úspěšně zvládnout každý.</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4/47</a:t>
            </a:r>
          </a:p>
        </p:txBody>
      </p:sp>
      <p:pic>
        <p:nvPicPr>
          <p:cNvPr id="3074" name="Picture 2" descr="Energetický management | AB Solartrip">
            <a:extLst>
              <a:ext uri="{FF2B5EF4-FFF2-40B4-BE49-F238E27FC236}">
                <a16:creationId xmlns:a16="http://schemas.microsoft.com/office/drawing/2014/main" id="{682F8724-FE0E-DBF6-3353-8CDF7D559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163210"/>
            <a:ext cx="3469711" cy="248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43523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40/47</a:t>
            </a:r>
          </a:p>
        </p:txBody>
      </p:sp>
      <p:pic>
        <p:nvPicPr>
          <p:cNvPr id="5" name="Obrázek 4">
            <a:extLst>
              <a:ext uri="{FF2B5EF4-FFF2-40B4-BE49-F238E27FC236}">
                <a16:creationId xmlns:a16="http://schemas.microsoft.com/office/drawing/2014/main" id="{4F07AF4F-487A-D500-F4FB-D71A0D09B66C}"/>
              </a:ext>
            </a:extLst>
          </p:cNvPr>
          <p:cNvPicPr>
            <a:picLocks noChangeAspect="1"/>
          </p:cNvPicPr>
          <p:nvPr/>
        </p:nvPicPr>
        <p:blipFill rotWithShape="1">
          <a:blip r:embed="rId2"/>
          <a:srcRect l="8137" t="22313" r="57451" b="56040"/>
          <a:stretch/>
        </p:blipFill>
        <p:spPr>
          <a:xfrm>
            <a:off x="457201" y="1792941"/>
            <a:ext cx="8117346" cy="3191435"/>
          </a:xfrm>
          <a:prstGeom prst="rect">
            <a:avLst/>
          </a:prstGeom>
        </p:spPr>
      </p:pic>
    </p:spTree>
    <p:extLst>
      <p:ext uri="{BB962C8B-B14F-4D97-AF65-F5344CB8AC3E}">
        <p14:creationId xmlns:p14="http://schemas.microsoft.com/office/powerpoint/2010/main" val="179293741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Energetický management lze rozdělit ve své povaze cílů a aktivit na tři základní oblasti: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41/47</a:t>
            </a:r>
          </a:p>
        </p:txBody>
      </p:sp>
      <p:pic>
        <p:nvPicPr>
          <p:cNvPr id="6" name="Obrázek 5">
            <a:extLst>
              <a:ext uri="{FF2B5EF4-FFF2-40B4-BE49-F238E27FC236}">
                <a16:creationId xmlns:a16="http://schemas.microsoft.com/office/drawing/2014/main" id="{EF7152BB-CC87-C298-7B5D-E9949830BC39}"/>
              </a:ext>
            </a:extLst>
          </p:cNvPr>
          <p:cNvPicPr>
            <a:picLocks noChangeAspect="1"/>
          </p:cNvPicPr>
          <p:nvPr/>
        </p:nvPicPr>
        <p:blipFill rotWithShape="1">
          <a:blip r:embed="rId2"/>
          <a:srcRect l="8137" t="50000" r="58627" b="20745"/>
          <a:stretch/>
        </p:blipFill>
        <p:spPr>
          <a:xfrm>
            <a:off x="1093693" y="2398059"/>
            <a:ext cx="6768354" cy="3723594"/>
          </a:xfrm>
          <a:prstGeom prst="rect">
            <a:avLst/>
          </a:prstGeom>
        </p:spPr>
      </p:pic>
    </p:spTree>
    <p:extLst>
      <p:ext uri="{BB962C8B-B14F-4D97-AF65-F5344CB8AC3E}">
        <p14:creationId xmlns:p14="http://schemas.microsoft.com/office/powerpoint/2010/main" val="33454000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pPr>
              <a:lnSpc>
                <a:spcPct val="107000"/>
              </a:lnSpc>
              <a:spcBef>
                <a:spcPts val="0"/>
              </a:spcBef>
              <a:spcAft>
                <a:spcPts val="600"/>
              </a:spcAft>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Vnitřní energetický management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koncipován dovnitř organizace, resp. na vlastní budovy, objekty, areály, ale i na příspěvkové organizace nebo dceřiné společnosti.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Energetický management zde působí přímo a zpravidla mívá složitější vertikální strukturu.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Na úrovni celého objektu může energetický management plnit především kontrolní roli.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Provozní ředitelé, správci objektů nebo manažeři podřízených organizací, mají pak odpovědnost za zavádění energetického managementu do společnosti.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42/47</a:t>
            </a:r>
          </a:p>
        </p:txBody>
      </p:sp>
    </p:spTree>
    <p:extLst>
      <p:ext uri="{BB962C8B-B14F-4D97-AF65-F5344CB8AC3E}">
        <p14:creationId xmlns:p14="http://schemas.microsoft.com/office/powerpoint/2010/main" val="23541300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10000"/>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Úkolem </a:t>
            </a: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vnějšího energetického managementu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nahlížet na energetické hospodářství jako na celek včetně vnějších vlivů, které do tohoto hospodářství vstupují a reflektuje závěry a analýzy územní energetické koncepce či jiných dokumentů.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Ředitelé a management podniků nebo např. příspěvkových organizací mohou energetickou situaci daného území ovlivňovat nepřímo, a to např. výrobou energií, distribucí a spotřebou.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K těmto nástrojům můžou sloužit legislativní nástroje, programy podpory, ale především osvětové akce, poradenské workshopy či informační schůzky pro sektory spotřeby na daném území.</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43/47</a:t>
            </a:r>
          </a:p>
        </p:txBody>
      </p:sp>
    </p:spTree>
    <p:extLst>
      <p:ext uri="{BB962C8B-B14F-4D97-AF65-F5344CB8AC3E}">
        <p14:creationId xmlns:p14="http://schemas.microsoft.com/office/powerpoint/2010/main" val="194870827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Úkolem </a:t>
            </a: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krizového managementu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především předcházet krizovým situacím a problémům v oblasti energetiky. Je zapotřebí odhalovat krizová místa a situace a minimalizovat negativní dopady těchto stavů na sledovaný subjekt.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44/47</a:t>
            </a:r>
          </a:p>
        </p:txBody>
      </p:sp>
    </p:spTree>
    <p:extLst>
      <p:ext uri="{BB962C8B-B14F-4D97-AF65-F5344CB8AC3E}">
        <p14:creationId xmlns:p14="http://schemas.microsoft.com/office/powerpoint/2010/main" val="286222290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endParaRPr lang="cs-CZ"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45/47</a:t>
            </a:r>
          </a:p>
        </p:txBody>
      </p:sp>
      <p:pic>
        <p:nvPicPr>
          <p:cNvPr id="5" name="Obrázek 4">
            <a:extLst>
              <a:ext uri="{FF2B5EF4-FFF2-40B4-BE49-F238E27FC236}">
                <a16:creationId xmlns:a16="http://schemas.microsoft.com/office/drawing/2014/main" id="{733CDEE8-AE27-D0FF-C29C-BDC0A9C4DF68}"/>
              </a:ext>
            </a:extLst>
          </p:cNvPr>
          <p:cNvPicPr>
            <a:picLocks noChangeAspect="1"/>
          </p:cNvPicPr>
          <p:nvPr/>
        </p:nvPicPr>
        <p:blipFill rotWithShape="1">
          <a:blip r:embed="rId3"/>
          <a:srcRect l="8236" t="23814" r="58529" b="46628"/>
          <a:stretch/>
        </p:blipFill>
        <p:spPr>
          <a:xfrm>
            <a:off x="1070092" y="1798042"/>
            <a:ext cx="7003816" cy="3893027"/>
          </a:xfrm>
          <a:prstGeom prst="rect">
            <a:avLst/>
          </a:prstGeom>
        </p:spPr>
      </p:pic>
    </p:spTree>
    <p:extLst>
      <p:ext uri="{BB962C8B-B14F-4D97-AF65-F5344CB8AC3E}">
        <p14:creationId xmlns:p14="http://schemas.microsoft.com/office/powerpoint/2010/main" val="18343210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Ve své nejjednodušší podobě může energetický management přinést kroky k optimalizaci spotřeb energie a snížení nákladů objektu, především těch fixních.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Dále může energetický management přinést aktivizaci s cílem dokonalejšího naplnění vytyčených cílů daného subjektu.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46/47</a:t>
            </a:r>
          </a:p>
        </p:txBody>
      </p:sp>
    </p:spTree>
    <p:extLst>
      <p:ext uri="{BB962C8B-B14F-4D97-AF65-F5344CB8AC3E}">
        <p14:creationId xmlns:p14="http://schemas.microsoft.com/office/powerpoint/2010/main" val="272306942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3CABC-8AEA-CED1-2AD6-B15E52A95CCF}"/>
              </a:ext>
            </a:extLst>
          </p:cNvPr>
          <p:cNvSpPr>
            <a:spLocks noGrp="1"/>
          </p:cNvSpPr>
          <p:nvPr>
            <p:ph type="title"/>
          </p:nvPr>
        </p:nvSpPr>
        <p:spPr>
          <a:xfrm>
            <a:off x="798534" y="2747962"/>
            <a:ext cx="7772400" cy="1362075"/>
          </a:xfrm>
        </p:spPr>
        <p:txBody>
          <a:bodyPr>
            <a:normAutofit/>
          </a:bodyPr>
          <a:lstStyle/>
          <a:p>
            <a:pPr algn="ctr"/>
            <a:r>
              <a:rPr lang="cs-CZ" sz="4400" dirty="0">
                <a:solidFill>
                  <a:srgbClr val="CC0000"/>
                </a:solidFill>
              </a:rPr>
              <a:t>Děkuji za pozornost</a:t>
            </a:r>
          </a:p>
        </p:txBody>
      </p:sp>
    </p:spTree>
    <p:extLst>
      <p:ext uri="{BB962C8B-B14F-4D97-AF65-F5344CB8AC3E}">
        <p14:creationId xmlns:p14="http://schemas.microsoft.com/office/powerpoint/2010/main" val="34040987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6196"/>
            <a:ext cx="8229600" cy="841441"/>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v průmyslu zcela neopominutelný, ale každá jednotlivá jeho aplikace vyžaduje konkrétní znalost podmínek v daném průmyslovém podniku.</a:t>
            </a:r>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5/47</a:t>
            </a:r>
          </a:p>
        </p:txBody>
      </p:sp>
      <p:pic>
        <p:nvPicPr>
          <p:cNvPr id="4" name="Obrázek 3">
            <a:extLst>
              <a:ext uri="{FF2B5EF4-FFF2-40B4-BE49-F238E27FC236}">
                <a16:creationId xmlns:a16="http://schemas.microsoft.com/office/drawing/2014/main" id="{99721C19-46C2-BB7D-BFA8-195D3B7F966C}"/>
              </a:ext>
            </a:extLst>
          </p:cNvPr>
          <p:cNvPicPr>
            <a:picLocks noChangeAspect="1"/>
          </p:cNvPicPr>
          <p:nvPr/>
        </p:nvPicPr>
        <p:blipFill rotWithShape="1">
          <a:blip r:embed="rId2"/>
          <a:srcRect b="7017"/>
          <a:stretch/>
        </p:blipFill>
        <p:spPr>
          <a:xfrm>
            <a:off x="2429436" y="3302179"/>
            <a:ext cx="2796988" cy="2780798"/>
          </a:xfrm>
          <a:prstGeom prst="rect">
            <a:avLst/>
          </a:prstGeom>
        </p:spPr>
      </p:pic>
    </p:spTree>
    <p:extLst>
      <p:ext uri="{BB962C8B-B14F-4D97-AF65-F5344CB8AC3E}">
        <p14:creationId xmlns:p14="http://schemas.microsoft.com/office/powerpoint/2010/main" val="136462740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se zabývá řízením přeměny energie ze vstupní formy na požadovanou výstupní formu.</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6/47</a:t>
            </a:r>
          </a:p>
        </p:txBody>
      </p:sp>
      <p:pic>
        <p:nvPicPr>
          <p:cNvPr id="4" name="Obrázek 3">
            <a:extLst>
              <a:ext uri="{FF2B5EF4-FFF2-40B4-BE49-F238E27FC236}">
                <a16:creationId xmlns:a16="http://schemas.microsoft.com/office/drawing/2014/main" id="{DAC90C4A-5617-7746-CAF0-350E70B3A1B6}"/>
              </a:ext>
            </a:extLst>
          </p:cNvPr>
          <p:cNvPicPr>
            <a:picLocks noChangeAspect="1"/>
          </p:cNvPicPr>
          <p:nvPr/>
        </p:nvPicPr>
        <p:blipFill>
          <a:blip r:embed="rId2"/>
          <a:stretch>
            <a:fillRect/>
          </a:stretch>
        </p:blipFill>
        <p:spPr>
          <a:xfrm>
            <a:off x="1371600" y="2794506"/>
            <a:ext cx="5782236" cy="3252507"/>
          </a:xfrm>
          <a:prstGeom prst="rect">
            <a:avLst/>
          </a:prstGeom>
        </p:spPr>
      </p:pic>
    </p:spTree>
    <p:extLst>
      <p:ext uri="{BB962C8B-B14F-4D97-AF65-F5344CB8AC3E}">
        <p14:creationId xmlns:p14="http://schemas.microsoft.com/office/powerpoint/2010/main" val="176156701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v současném pojetí se začal prosazovat jako důsledek tzv. prvního ropného šoku z roku 1973 a následně druhého ropného školu v roce 1979, kdy arabští těžaři záměrně omezili dodávky ropy a vyvolali výrazný nedostatek této komodity na trhu.</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7/47</a:t>
            </a:r>
          </a:p>
        </p:txBody>
      </p:sp>
      <p:pic>
        <p:nvPicPr>
          <p:cNvPr id="4" name="Obrázek 3">
            <a:extLst>
              <a:ext uri="{FF2B5EF4-FFF2-40B4-BE49-F238E27FC236}">
                <a16:creationId xmlns:a16="http://schemas.microsoft.com/office/drawing/2014/main" id="{06558FDB-2EF9-3F81-36CC-C9E8023908F5}"/>
              </a:ext>
            </a:extLst>
          </p:cNvPr>
          <p:cNvPicPr>
            <a:picLocks noChangeAspect="1"/>
          </p:cNvPicPr>
          <p:nvPr/>
        </p:nvPicPr>
        <p:blipFill>
          <a:blip r:embed="rId2"/>
          <a:stretch>
            <a:fillRect/>
          </a:stretch>
        </p:blipFill>
        <p:spPr>
          <a:xfrm>
            <a:off x="1855693" y="4269152"/>
            <a:ext cx="2644589" cy="1893715"/>
          </a:xfrm>
          <a:prstGeom prst="rect">
            <a:avLst/>
          </a:prstGeom>
        </p:spPr>
      </p:pic>
    </p:spTree>
    <p:extLst>
      <p:ext uri="{BB962C8B-B14F-4D97-AF65-F5344CB8AC3E}">
        <p14:creationId xmlns:p14="http://schemas.microsoft.com/office/powerpoint/2010/main" val="75678578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Okamžitý důsledkem ropného šoku byl skokový nárůst cen ropy a všech produktů z ní vyráběných (mj. topného oleje a nafty).</a:t>
            </a:r>
          </a:p>
          <a:p>
            <a:r>
              <a:rPr lang="cs-CZ" dirty="0"/>
              <a:t>Ceny ropy později zase poklesly, ale nikdy se už nevrátily na původní nízkou úroveň.</a:t>
            </a:r>
          </a:p>
          <a:p>
            <a:r>
              <a:rPr lang="cs-CZ" dirty="0"/>
              <a:t>Pozdějším důsledkem byl zájem západního světa o energeticky méně náročné spotřebiče, auta, výrobní postupy a budovy.  </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8/47</a:t>
            </a:r>
          </a:p>
        </p:txBody>
      </p:sp>
    </p:spTree>
    <p:extLst>
      <p:ext uri="{BB962C8B-B14F-4D97-AF65-F5344CB8AC3E}">
        <p14:creationId xmlns:p14="http://schemas.microsoft.com/office/powerpoint/2010/main" val="414653127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má řadu pozitivních důsledků, a to jak pro konkrétního uživatele, tak i pro národní hospodářství jako celek.</a:t>
            </a:r>
          </a:p>
          <a:p>
            <a:endParaRPr lang="cs-CZ" dirty="0"/>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9/47</a:t>
            </a:r>
          </a:p>
        </p:txBody>
      </p:sp>
      <p:pic>
        <p:nvPicPr>
          <p:cNvPr id="4" name="Obrázek 3">
            <a:extLst>
              <a:ext uri="{FF2B5EF4-FFF2-40B4-BE49-F238E27FC236}">
                <a16:creationId xmlns:a16="http://schemas.microsoft.com/office/drawing/2014/main" id="{BF3C41BC-4F72-2C42-7CFD-9AD8DA8DBD93}"/>
              </a:ext>
            </a:extLst>
          </p:cNvPr>
          <p:cNvPicPr>
            <a:picLocks noChangeAspect="1"/>
          </p:cNvPicPr>
          <p:nvPr/>
        </p:nvPicPr>
        <p:blipFill>
          <a:blip r:embed="rId2"/>
          <a:stretch>
            <a:fillRect/>
          </a:stretch>
        </p:blipFill>
        <p:spPr>
          <a:xfrm>
            <a:off x="1162451" y="2943279"/>
            <a:ext cx="5540188" cy="3116733"/>
          </a:xfrm>
          <a:prstGeom prst="rect">
            <a:avLst/>
          </a:prstGeom>
        </p:spPr>
      </p:pic>
    </p:spTree>
    <p:extLst>
      <p:ext uri="{BB962C8B-B14F-4D97-AF65-F5344CB8AC3E}">
        <p14:creationId xmlns:p14="http://schemas.microsoft.com/office/powerpoint/2010/main" val="301504488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6D8C21EA77D964F8735E8A7CE2242BF" ma:contentTypeVersion="0" ma:contentTypeDescription="Vytvoří nový dokument" ma:contentTypeScope="" ma:versionID="b0d6b4d6caad77d344d1c3476d98040e">
  <xsd:schema xmlns:xsd="http://www.w3.org/2001/XMLSchema" xmlns:xs="http://www.w3.org/2001/XMLSchema" xmlns:p="http://schemas.microsoft.com/office/2006/metadata/properties" targetNamespace="http://schemas.microsoft.com/office/2006/metadata/properties" ma:root="true" ma:fieldsID="13b0c0cd93dd2b4d7dcf680e894e1b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C3C3F3-4557-4EAE-B664-81648A0D2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5C60907-4A90-45AF-A235-EC8A31771D4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5E1CA43-0DAE-4E29-86BE-EB81BAB4A8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2370</TotalTime>
  <Words>2170</Words>
  <Application>Microsoft Office PowerPoint</Application>
  <PresentationFormat>Předvádění na obrazovce (4:3)</PresentationFormat>
  <Paragraphs>220</Paragraphs>
  <Slides>47</Slides>
  <Notes>3</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47</vt:i4>
      </vt:variant>
    </vt:vector>
  </HeadingPairs>
  <TitlesOfParts>
    <vt:vector size="50" baseType="lpstr">
      <vt:lpstr>Arial</vt:lpstr>
      <vt:lpstr>Calibri</vt:lpstr>
      <vt:lpstr>Office Theme</vt:lpstr>
      <vt:lpstr>Energetický management YEM</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IKEA a společenská odpovědnost</dc:title>
  <dc:creator>Filip Zaoral</dc:creator>
  <cp:lastModifiedBy>Škrabal Jaroslav</cp:lastModifiedBy>
  <cp:revision>124</cp:revision>
  <dcterms:created xsi:type="dcterms:W3CDTF">2020-01-28T10:37:38Z</dcterms:created>
  <dcterms:modified xsi:type="dcterms:W3CDTF">2022-10-31T08:34:41Z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0x01010036D8C21EA77D964F8735E8A7CE2242BF</vt:lpwstr>
  </property>
</Properties>
</file>