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6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4" r:id="rId12"/>
    <p:sldId id="323" r:id="rId13"/>
    <p:sldId id="325" r:id="rId14"/>
    <p:sldId id="32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63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11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219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815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04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82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19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73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283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29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52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163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32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399" y="23285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9.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FUNKCE NÁKLADŮ 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PŘI TVORBĚ CEN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9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96" y="263083"/>
            <a:ext cx="11788608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CELKOVÉ LOGISTICKÉ NÁKLADY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Koncepce celkových nákladů je klíčem k efektivnímu řízení logistického systému.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Podnik se nesmí zaměřovat na jednotlivé izolované logistické činnosti, ale musí se pokoušet minimalizovat celkové náklady logistických činností.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Snížení nákladů v jedné činnosti však může vést ke zvýšení nákladů v jiné oblasti.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„Logistika s nejmenšími celkovými náklady je takový stav, kdy se dosažení stanovené úrovně zákaznického servisu minimalizuje součet logistických nákladů.“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17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79" y="224616"/>
            <a:ext cx="11727641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CÍL LOGISTIKY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Logistika si klade za cíl minimalizovat celkové náklady při dosažení potřebné úrovně zákaznického servisu.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Šest základních nákladových oblastí pokrývá čtrnáct hlavních logistických činností.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Všechny logistické činnosti nemusí ve výrobních podnicích spadat do kompetence útvaru logistiky, přesto ovlivňují logistický proces jako celek.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200860" cy="6862985"/>
          </a:xfrm>
          <a:prstGeom prst="rect">
            <a:avLst/>
          </a:prstGeom>
        </p:spPr>
      </p:pic>
      <p:pic>
        <p:nvPicPr>
          <p:cNvPr id="8" name="Obrázek 7" descr="Obsah obrázku obloha, nákladní auto, exteriér, modrá&#10;&#10;Popis byl vytvořen automaticky">
            <a:extLst>
              <a:ext uri="{FF2B5EF4-FFF2-40B4-BE49-F238E27FC236}">
                <a16:creationId xmlns:a16="http://schemas.microsoft.com/office/drawing/2014/main" id="{49AE6F91-3EB9-4676-85D0-47926907ED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623" b="94260" l="9118" r="90000">
                        <a14:foregroundMark x1="29559" y1="8168" x2="32647" y2="12583"/>
                        <a14:foregroundMark x1="29706" y1="27815" x2="30000" y2="31347"/>
                        <a14:foregroundMark x1="27059" y1="6843" x2="28088" y2="8168"/>
                        <a14:foregroundMark x1="75441" y1="18102" x2="74412" y2="18102"/>
                        <a14:foregroundMark x1="65735" y1="17881" x2="66765" y2="19205"/>
                        <a14:foregroundMark x1="45588" y1="13466" x2="48529" y2="18985"/>
                        <a14:foregroundMark x1="54265" y1="14128" x2="57941" y2="17881"/>
                        <a14:foregroundMark x1="26029" y1="7285" x2="26912" y2="8830"/>
                        <a14:foregroundMark x1="38382" y1="11038" x2="45588" y2="9934"/>
                        <a14:foregroundMark x1="45588" y1="9934" x2="54706" y2="13687"/>
                        <a14:foregroundMark x1="31029" y1="29139" x2="30294" y2="42605"/>
                        <a14:foregroundMark x1="63676" y1="44371" x2="62941" y2="48124"/>
                        <a14:foregroundMark x1="29559" y1="22296" x2="26029" y2="38411"/>
                        <a14:foregroundMark x1="26029" y1="38411" x2="26324" y2="39514"/>
                        <a14:foregroundMark x1="64265" y1="32892" x2="64559" y2="37086"/>
                        <a14:foregroundMark x1="9118" y1="60706" x2="9118" y2="62252"/>
                        <a14:foregroundMark x1="26324" y1="89183" x2="28088" y2="90287"/>
                        <a14:foregroundMark x1="60294" y1="89845" x2="60095" y2="89911"/>
                        <a14:foregroundMark x1="70294" y1="85430" x2="70441" y2="83885"/>
                        <a14:foregroundMark x1="70147" y1="86313" x2="69265" y2="87196"/>
                        <a14:foregroundMark x1="81912" y1="54084" x2="81912" y2="56071"/>
                        <a14:foregroundMark x1="85294" y1="58499" x2="85294" y2="58720"/>
                        <a14:foregroundMark x1="82144" y1="60486" x2="82353" y2="65342"/>
                        <a14:foregroundMark x1="82059" y1="58499" x2="82144" y2="60486"/>
                        <a14:foregroundMark x1="85000" y1="60486" x2="85000" y2="64680"/>
                        <a14:foregroundMark x1="85000" y1="58057" x2="85000" y2="60486"/>
                        <a14:foregroundMark x1="79265" y1="63135" x2="81029" y2="64680"/>
                        <a14:foregroundMark x1="65000" y1="18322" x2="66176" y2="21634"/>
                        <a14:foregroundMark x1="36471" y1="90287" x2="37500" y2="90066"/>
                        <a14:foregroundMark x1="28824" y1="88742" x2="31029" y2="88521"/>
                        <a14:foregroundMark x1="68382" y1="87859" x2="68088" y2="87859"/>
                        <a14:foregroundMark x1="28088" y1="93157" x2="27647" y2="93157"/>
                        <a14:foregroundMark x1="24412" y1="90728" x2="25882" y2="93598"/>
                        <a14:foregroundMark x1="24559" y1="92494" x2="25882" y2="94260"/>
                        <a14:foregroundMark x1="24118" y1="90949" x2="24853" y2="93157"/>
                        <a14:foregroundMark x1="34559" y1="89183" x2="36912" y2="88962"/>
                        <a14:foregroundMark x1="40000" y1="86313" x2="39706" y2="88300"/>
                        <a14:foregroundMark x1="37794" y1="91170" x2="38676" y2="90949"/>
                        <a14:foregroundMark x1="56765" y1="84547" x2="57059" y2="89404"/>
                        <a14:foregroundMark x1="61324" y1="89845" x2="60882" y2="90287"/>
                        <a14:backgroundMark x1="83824" y1="60486" x2="83824" y2="60486"/>
                        <a14:backgroundMark x1="68382" y1="91170" x2="66176" y2="92053"/>
                        <a14:backgroundMark x1="62647" y1="92053" x2="67647" y2="91391"/>
                        <a14:backgroundMark x1="61912" y1="92053" x2="61618" y2="92494"/>
                        <a14:backgroundMark x1="32059" y1="94481" x2="30441" y2="95364"/>
                        <a14:backgroundMark x1="29559" y1="95806" x2="31029" y2="94040"/>
                        <a14:backgroundMark x1="29853" y1="93377" x2="29118" y2="95143"/>
                        <a14:backgroundMark x1="61618" y1="92053" x2="60882" y2="92936"/>
                        <a14:backgroundMark x1="29265" y1="93819" x2="29265" y2="953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315" b="3966"/>
          <a:stretch/>
        </p:blipFill>
        <p:spPr>
          <a:xfrm>
            <a:off x="3402617" y="985868"/>
            <a:ext cx="8640636" cy="571152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96" y="263083"/>
            <a:ext cx="11788608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OBLASTI LOGISTICKÉHO SYSTÉMU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Úroveň zákaznického servisu.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Přepravní náklady.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Náklady na udržování zásob.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Skladovací náklady.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Množstevní náklady.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dirty="0">
                <a:latin typeface="Amasis MT Pro" panose="02040504050005020304" pitchFamily="18" charset="-18"/>
              </a:rPr>
              <a:t>Náklady na informační systém.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26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79" y="224616"/>
            <a:ext cx="11727641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NÁKLADY NA ENERGIE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Základem je koncepce energetické bezpečnosti státu.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Je vyžadováno aby: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energie byly nepřerušované a byly fyzicky dostupné,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ceny byly přijatelné pro všechny spotřebitele,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výroba energie byla ekologická a udržitelná.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Otázky týkající se naší energetické situace: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i="1" dirty="0">
                <a:latin typeface="Amasis MT Pro" panose="02040504050005020304" pitchFamily="18" charset="-18"/>
              </a:rPr>
              <a:t>prolomení těžebních limitů a prodloužení těžby uhlí,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rozšíření bloků jaderných elektráren,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státní podpora obnovitelných zdrojů energie.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40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79" y="224616"/>
            <a:ext cx="11727641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LCOE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Jedná se o sdruženou cenu energie.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Tato cena zohledňuje náklady v průběhu celého životního cyklu daného způsobu produkce.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Náklady na výrobu energie z daného zdroje se skládají ze tří hlavních kategorií: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kapitálových výdajů včetně nákladů na zpracování odpadu a odstavení zařízení po ukončení provozu,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ceny paliva,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ostatních nákladů na provoz a údržbu, pojištění a vlastní spotřebu energií.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3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97916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VLIV NÁKLADŮ NA TVORB CEN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Náklady jsou určujícím prvkem pro cenovou tvorbu.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Nutnost sledovat důsledně náklady a jejich vliv na tvorbu cen a ziskové rozpětí vyvolávají dvě okolnosti: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globalizace konkurence </a:t>
            </a:r>
            <a:r>
              <a:rPr lang="cs-CZ" sz="3500" dirty="0">
                <a:latin typeface="Amasis MT Pro" panose="02040504050005020304" pitchFamily="18" charset="-18"/>
              </a:rPr>
              <a:t>– znalost struktury a dynamiky nákladů spolu s trhem umožňují pružnou a účinnější reakci na konkurenční tlaky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změna základních rysů hospodářské soutěže </a:t>
            </a:r>
            <a:r>
              <a:rPr lang="cs-CZ" sz="3500" dirty="0">
                <a:latin typeface="Amasis MT Pro" panose="02040504050005020304" pitchFamily="18" charset="-18"/>
              </a:rPr>
              <a:t>v důsledku narůstání způsobů stlačování nákladů na minimum a zvyšování nákladové efektivnosti.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8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97916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Znalost struktury a dynamika nákladů tvoří základní informační vstup pro efektivní rozhodování v oblasti cenové tvorby.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Manažeři musí znát následující otázky:</a:t>
            </a:r>
          </a:p>
          <a:p>
            <a:pPr marL="2343150" lvl="4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i="1" dirty="0">
                <a:latin typeface="Amasis MT Pro" panose="02040504050005020304" pitchFamily="18" charset="-18"/>
              </a:rPr>
              <a:t> Jaká cenová úroveň pokryje vynaložené náklady a zajistí přiměřenou návratnost investice?</a:t>
            </a:r>
          </a:p>
          <a:p>
            <a:pPr marL="2343150" lvl="4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i="1" dirty="0">
                <a:latin typeface="Amasis MT Pro" panose="02040504050005020304" pitchFamily="18" charset="-18"/>
              </a:rPr>
              <a:t> Které faktory určují postavení firmy z hlediska nákladů?</a:t>
            </a:r>
          </a:p>
          <a:p>
            <a:pPr marL="2343150" lvl="4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i="1" dirty="0">
                <a:latin typeface="Amasis MT Pro" panose="02040504050005020304" pitchFamily="18" charset="-18"/>
              </a:rPr>
              <a:t> Které charakteristiky a užitné vlastnosti výrobků by se měly odrážet v ceně?</a:t>
            </a:r>
          </a:p>
          <a:p>
            <a:pPr marL="2343150" lvl="4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500" i="1" dirty="0">
                <a:latin typeface="Amasis MT Pro" panose="02040504050005020304" pitchFamily="18" charset="-18"/>
              </a:rPr>
              <a:t> Měli bychom různým zákazníkům určovat rozdílné ceny?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tazník se souvislou výplní">
            <a:extLst>
              <a:ext uri="{FF2B5EF4-FFF2-40B4-BE49-F238E27FC236}">
                <a16:creationId xmlns:a16="http://schemas.microsoft.com/office/drawing/2014/main" id="{65CEEADE-F269-4C74-BFE7-2EA35E2E9C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94899" y="2976143"/>
            <a:ext cx="2736926" cy="27369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455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15" y="174422"/>
            <a:ext cx="11697831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</a:t>
            </a:r>
            <a:r>
              <a:rPr lang="cs-CZ" sz="3500" b="1" dirty="0">
                <a:latin typeface="Amasis MT Pro" panose="02040504050005020304" pitchFamily="18" charset="-18"/>
              </a:rPr>
              <a:t>K zajištění efektivní cenové tvorby patří zcela nezbytně schopnost poznat a určit složky nákladů, zejména: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fixní a variabilní náklady,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předvídatelné a nepředvídatelné náklady,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současné a budoucí náklady,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vývoje,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výroby,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odbytu.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2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84" y="407226"/>
            <a:ext cx="11697831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Některé náklady lze snadno zjistit, spočítat nebo alokovat na jednotku výroby, jiné náklady zase mohou pozornosti manažerů uniknout, jedná se o náklady, u kterých neumíme určit pravděpodobnost vlivu na cenu.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Jedná se především o: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náklady vyplývající z odpovědnosti za školy vzniklé uživateli výrobku nebo služby,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stažení výrobku z důvodu nepředvídatelného selhání nebo nedbalého provedení výroby výrobku,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zboží, které se stalo neprodejným z mimo konkurenčních důvodů (změna legislativy).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84" y="258734"/>
            <a:ext cx="11697831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PROGNÓZOVÁNÍ NÁKLADŮ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Minulé náklady jsou méně důležité než náklady běžné!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Běžné náklady jsou méně významné než náklady, které nastanou v budoucnosti.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Úkolem procesu rozhodování o ceně je předvídání kategorií nákladů, které se v budoucnu změní nebo dostanou do popředí.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Stejným způsobem jakým podniky prognózují odbyt, tak se prognózují i náklady.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je začlenění nákladů jejich odpovídajícím způsobem.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24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96" y="91144"/>
            <a:ext cx="11788608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LOGISTICKÉ NÁKLADY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 rostoucí dělbou práce stoupá i podíl logistických nákladů na celkových nákladech podniku.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Klesá podíl výrobních nákladů a rostou náklady spojené se zabezpečením vysoké pružnosti výroby a distribuce (krátké a spolehlivé dodací lhůty).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Využití správné logistiky je nástroj konkurenčního boje.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Cena, kvalita a reklama srovnatelných produktů se neliší.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 Logistika sehrává důležitou úlohu ve dvou směrech: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hlavní výdajová položka podniků,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podpora pohybu a plynulého toku ekonomických transakcí, která je nenahraditelnou aktivitou pro prodej.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9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70" y="255267"/>
            <a:ext cx="11200950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Nutným předpokladem pro správná logistická rozhodnutí a pro účinné plánování a řízení logistických procesů je mít takový systém evidence, který by trvale sledovat a vykazoval všechny potřebné nákladové a výkonové údaje.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Vybudování systému si však žádá: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úpravy a rozšíření vnitropodnikového účetnictví,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vybudování logistického informačního systému.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Logistiku a s ní spojené náklady </a:t>
            </a:r>
            <a:r>
              <a:rPr lang="cs-CZ" sz="3500" b="1" dirty="0">
                <a:latin typeface="Amasis MT Pro" panose="02040504050005020304" pitchFamily="18" charset="-18"/>
              </a:rPr>
              <a:t>nelze</a:t>
            </a:r>
            <a:r>
              <a:rPr lang="cs-CZ" sz="3500" dirty="0">
                <a:latin typeface="Amasis MT Pro" panose="02040504050005020304" pitchFamily="18" charset="-18"/>
              </a:rPr>
              <a:t> chápat útvarově.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4" y="91144"/>
            <a:ext cx="12075946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Nad logistickými náklady můžeme uvažovat ze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dvou hledisek: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podle návaznosti v logistickém řetězci </a:t>
            </a:r>
            <a:r>
              <a:rPr lang="cs-CZ" sz="3500" dirty="0">
                <a:latin typeface="Amasis MT Pro" panose="02040504050005020304" pitchFamily="18" charset="-18"/>
              </a:rPr>
              <a:t>(musíme sledovat celý proces od převzetí požadavků zákazníkem přes přípravu výroby, pořízení a skladování zásob a materiálů, plánování a řízení výroby, výrobu, značení, expedici, distribuci až po prodej),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podle charakteru a účelnosti toku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</a:rPr>
              <a:t> náklady na informační toky </a:t>
            </a:r>
            <a:r>
              <a:rPr lang="cs-CZ" sz="3000" dirty="0">
                <a:latin typeface="Amasis MT Pro" panose="02040504050005020304" pitchFamily="18" charset="-18"/>
              </a:rPr>
              <a:t>(objednávky, převzetí, administrativa),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 </a:t>
            </a:r>
            <a:r>
              <a:rPr lang="cs-CZ" sz="3000" b="1" i="1" dirty="0">
                <a:latin typeface="Amasis MT Pro" panose="02040504050005020304" pitchFamily="18" charset="-18"/>
              </a:rPr>
              <a:t>náklady na fyzické toky </a:t>
            </a:r>
            <a:r>
              <a:rPr lang="cs-CZ" sz="3000" dirty="0">
                <a:latin typeface="Amasis MT Pro" panose="02040504050005020304" pitchFamily="18" charset="-18"/>
              </a:rPr>
              <a:t>(doprava, manipulace, nastavování),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 </a:t>
            </a:r>
            <a:r>
              <a:rPr lang="cs-CZ" sz="3000" b="1" i="1" dirty="0">
                <a:latin typeface="Amasis MT Pro" panose="02040504050005020304" pitchFamily="18" charset="-18"/>
              </a:rPr>
              <a:t>náklady na držení zásob </a:t>
            </a:r>
            <a:r>
              <a:rPr lang="cs-CZ" sz="3000" dirty="0">
                <a:latin typeface="Amasis MT Pro" panose="02040504050005020304" pitchFamily="18" charset="-18"/>
              </a:rPr>
              <a:t>(skladování),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 </a:t>
            </a:r>
            <a:r>
              <a:rPr lang="cs-CZ" sz="3000" b="1" i="1" dirty="0">
                <a:latin typeface="Amasis MT Pro" panose="02040504050005020304" pitchFamily="18" charset="-18"/>
              </a:rPr>
              <a:t>náklady spojené s nedostatečnou úrovní logistických služeb </a:t>
            </a:r>
            <a:r>
              <a:rPr lang="cs-CZ" sz="3000" dirty="0">
                <a:latin typeface="Amasis MT Pro" panose="02040504050005020304" pitchFamily="18" charset="-18"/>
              </a:rPr>
              <a:t>(penále, přesčasy).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3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</TotalTime>
  <Words>895</Words>
  <Application>Microsoft Office PowerPoint</Application>
  <PresentationFormat>Širokoúhlá obrazovka</PresentationFormat>
  <Paragraphs>98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9. FUNKCE NÁKLADŮ  PŘI TVORBĚ CEN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260</cp:revision>
  <dcterms:created xsi:type="dcterms:W3CDTF">2022-01-10T10:45:06Z</dcterms:created>
  <dcterms:modified xsi:type="dcterms:W3CDTF">2022-04-19T06:24:33Z</dcterms:modified>
</cp:coreProperties>
</file>