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7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63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167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9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868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73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73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32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04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315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0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471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69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451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732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9292" y="25239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8.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EKONOMIE 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A 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CENOVÁ TVORBA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9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FAKTORY OVLIVŇUJÍCÍ POPTÁVKU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ceny příbuzných produktů = substitutů,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ceny komplementů produktů,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důchody spotřebitelů,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vkus a preference spotřebitelů,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demografická struktura související s počtem kupujících,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očekávaní spotřebitelů,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specifické faktory.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0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NABÍDKA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„Je vztah mezi různými cenami a množstvím nabízeným prodávajícími za určité časové období.“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Nabízené množství je množství produktů, které výrobci plánují prodat v daném časovém období při dané ceně.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Množství daného produktu, které je dané ceně ochotna firma nabízet = </a:t>
            </a:r>
            <a:r>
              <a:rPr lang="cs-CZ" sz="3500" b="1" dirty="0">
                <a:latin typeface="Amasis MT Pro" panose="02040504050005020304" pitchFamily="18" charset="-18"/>
              </a:rPr>
              <a:t>individuální nabídka.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Množství daného produktu, které je nabízeno při dané ceně  všemi firmami na trhu = </a:t>
            </a:r>
            <a:r>
              <a:rPr lang="cs-CZ" sz="3500" b="1" dirty="0">
                <a:latin typeface="Amasis MT Pro" panose="02040504050005020304" pitchFamily="18" charset="-18"/>
              </a:rPr>
              <a:t>tržní nabídka.</a:t>
            </a:r>
            <a:endParaRPr lang="cs-CZ" sz="3100" b="1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4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FAKTORY OVLIVŇUJÍCÍ NABÍDKU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ceny jiných konkurenčních produktů, ceny substitutů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ceny výrobních vstupů,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ceny komplementů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technologie výroby,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očekávání zákazníků,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počet firem na trhu,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další faktory.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31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27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355726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TRŽNÍ ROVNOVÁHA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Trh svádí dohromady kupující domácnosti a prodávající firmy.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Trh je charakterizován velkým počtem prodávajících a kupujících.        Žádná firma ani spotřebitel není dostatečně silný, aby ovlivnit tržní cenu = dokonalá konkurence.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Cena, která je výsledkem vzájemného působení sil tržní nabídky a tržní poptávky = rovnovážná cena.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„Rovnovážná cena je cena, při které je poptávané množství rovno nabízenému množství.“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1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2F38B3A8-E5F3-4A19-85D9-512E47B45BD5}"/>
              </a:ext>
            </a:extLst>
          </p:cNvPr>
          <p:cNvSpPr/>
          <p:nvPr/>
        </p:nvSpPr>
        <p:spPr>
          <a:xfrm>
            <a:off x="2742998" y="2657703"/>
            <a:ext cx="633046" cy="375138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06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9759E21-9764-4C2D-8F18-BFED05EA91C1}"/>
              </a:ext>
            </a:extLst>
          </p:cNvPr>
          <p:cNvCxnSpPr/>
          <p:nvPr/>
        </p:nvCxnSpPr>
        <p:spPr>
          <a:xfrm flipV="1">
            <a:off x="3821723" y="890954"/>
            <a:ext cx="0" cy="3337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46ACC91-CB82-46DA-AF34-185A62C06C04}"/>
              </a:ext>
            </a:extLst>
          </p:cNvPr>
          <p:cNvCxnSpPr>
            <a:cxnSpLocks/>
          </p:cNvCxnSpPr>
          <p:nvPr/>
        </p:nvCxnSpPr>
        <p:spPr>
          <a:xfrm>
            <a:off x="3552092" y="3935047"/>
            <a:ext cx="49455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blouk 13">
            <a:extLst>
              <a:ext uri="{FF2B5EF4-FFF2-40B4-BE49-F238E27FC236}">
                <a16:creationId xmlns:a16="http://schemas.microsoft.com/office/drawing/2014/main" id="{4154BE91-6F12-4E9F-8AC8-24157C0ABEB5}"/>
              </a:ext>
            </a:extLst>
          </p:cNvPr>
          <p:cNvSpPr/>
          <p:nvPr/>
        </p:nvSpPr>
        <p:spPr>
          <a:xfrm rot="5400000">
            <a:off x="3256651" y="206530"/>
            <a:ext cx="3363274" cy="3248273"/>
          </a:xfrm>
          <a:prstGeom prst="arc">
            <a:avLst>
              <a:gd name="adj1" fmla="val 16275002"/>
              <a:gd name="adj2" fmla="val 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>
            <a:extLst>
              <a:ext uri="{FF2B5EF4-FFF2-40B4-BE49-F238E27FC236}">
                <a16:creationId xmlns:a16="http://schemas.microsoft.com/office/drawing/2014/main" id="{01E6A91B-E438-4041-AFF6-11B7EE39A9BD}"/>
              </a:ext>
            </a:extLst>
          </p:cNvPr>
          <p:cNvSpPr/>
          <p:nvPr/>
        </p:nvSpPr>
        <p:spPr>
          <a:xfrm rot="10800000">
            <a:off x="4723396" y="264031"/>
            <a:ext cx="3363274" cy="3248273"/>
          </a:xfrm>
          <a:prstGeom prst="arc">
            <a:avLst>
              <a:gd name="adj1" fmla="val 16275002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ED563CD-CAB0-4D23-9E24-506EA99101E9}"/>
              </a:ext>
            </a:extLst>
          </p:cNvPr>
          <p:cNvSpPr txBox="1"/>
          <p:nvPr/>
        </p:nvSpPr>
        <p:spPr>
          <a:xfrm>
            <a:off x="7187273" y="4043457"/>
            <a:ext cx="145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40504050005020304" pitchFamily="18" charset="-18"/>
              </a:rPr>
              <a:t>Q - množství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5297637-C941-40BD-A51D-648F21D74FCF}"/>
              </a:ext>
            </a:extLst>
          </p:cNvPr>
          <p:cNvSpPr txBox="1"/>
          <p:nvPr/>
        </p:nvSpPr>
        <p:spPr>
          <a:xfrm>
            <a:off x="2577663" y="827429"/>
            <a:ext cx="117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40504050005020304" pitchFamily="18" charset="-18"/>
              </a:rPr>
              <a:t>P - cena</a:t>
            </a: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D195850-0B0E-4B0F-AF6E-50AFAA58AFA2}"/>
              </a:ext>
            </a:extLst>
          </p:cNvPr>
          <p:cNvCxnSpPr/>
          <p:nvPr/>
        </p:nvCxnSpPr>
        <p:spPr>
          <a:xfrm flipH="1">
            <a:off x="3821723" y="3342290"/>
            <a:ext cx="180656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3F20B077-E009-4F17-8A02-E059AA3893DE}"/>
              </a:ext>
            </a:extLst>
          </p:cNvPr>
          <p:cNvCxnSpPr>
            <a:cxnSpLocks/>
          </p:cNvCxnSpPr>
          <p:nvPr/>
        </p:nvCxnSpPr>
        <p:spPr>
          <a:xfrm>
            <a:off x="5628290" y="3358055"/>
            <a:ext cx="0" cy="5769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5FFAA13-25BD-4E7B-88A1-56F8E4EE69B2}"/>
              </a:ext>
            </a:extLst>
          </p:cNvPr>
          <p:cNvSpPr txBox="1"/>
          <p:nvPr/>
        </p:nvSpPr>
        <p:spPr>
          <a:xfrm>
            <a:off x="5480755" y="2880314"/>
            <a:ext cx="3695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40504050005020304" pitchFamily="18" charset="-18"/>
              </a:rPr>
              <a:t>E – tržní rovnováha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A5D00857-F3C3-485E-AA17-D080872AF688}"/>
              </a:ext>
            </a:extLst>
          </p:cNvPr>
          <p:cNvSpPr txBox="1"/>
          <p:nvPr/>
        </p:nvSpPr>
        <p:spPr>
          <a:xfrm>
            <a:off x="95799" y="133265"/>
            <a:ext cx="7178452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GRAF TRŽNÍ ROVNOVÁHY E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5AD01BC-2898-4BB4-B584-090053BE6C89}"/>
              </a:ext>
            </a:extLst>
          </p:cNvPr>
          <p:cNvSpPr txBox="1"/>
          <p:nvPr/>
        </p:nvSpPr>
        <p:spPr>
          <a:xfrm>
            <a:off x="4329296" y="3988060"/>
            <a:ext cx="3017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40504050005020304" pitchFamily="18" charset="-18"/>
              </a:rPr>
              <a:t>Q</a:t>
            </a:r>
            <a:r>
              <a:rPr lang="cs-CZ" baseline="-25000" dirty="0">
                <a:latin typeface="Amasis MT Pro" panose="02040504050005020304" pitchFamily="18" charset="-18"/>
              </a:rPr>
              <a:t>E</a:t>
            </a:r>
            <a:r>
              <a:rPr lang="cs-CZ" dirty="0">
                <a:latin typeface="Amasis MT Pro" panose="02040504050005020304" pitchFamily="18" charset="-18"/>
              </a:rPr>
              <a:t> – rovnovážné množství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EF8A51A9-F667-41FC-94CF-0BFE07F5FFC2}"/>
              </a:ext>
            </a:extLst>
          </p:cNvPr>
          <p:cNvSpPr txBox="1"/>
          <p:nvPr/>
        </p:nvSpPr>
        <p:spPr>
          <a:xfrm>
            <a:off x="1529054" y="3133148"/>
            <a:ext cx="3017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40504050005020304" pitchFamily="18" charset="-18"/>
              </a:rPr>
              <a:t>P</a:t>
            </a:r>
            <a:r>
              <a:rPr lang="cs-CZ" baseline="-25000" dirty="0">
                <a:latin typeface="Amasis MT Pro" panose="02040504050005020304" pitchFamily="18" charset="-18"/>
              </a:rPr>
              <a:t>E</a:t>
            </a:r>
            <a:r>
              <a:rPr lang="cs-CZ" dirty="0">
                <a:latin typeface="Amasis MT Pro" panose="02040504050005020304" pitchFamily="18" charset="-18"/>
              </a:rPr>
              <a:t> – rovnovážná cena</a:t>
            </a: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B45C4FAB-493E-4F6F-854A-2B7585134413}"/>
              </a:ext>
            </a:extLst>
          </p:cNvPr>
          <p:cNvSpPr/>
          <p:nvPr/>
        </p:nvSpPr>
        <p:spPr>
          <a:xfrm>
            <a:off x="5618145" y="3317814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6F7FF339-02A5-465C-8E50-88F22974CA93}"/>
              </a:ext>
            </a:extLst>
          </p:cNvPr>
          <p:cNvSpPr txBox="1"/>
          <p:nvPr/>
        </p:nvSpPr>
        <p:spPr>
          <a:xfrm>
            <a:off x="5838031" y="1518835"/>
            <a:ext cx="3017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masis MT Pro" panose="02040504050005020304" pitchFamily="18" charset="-18"/>
              </a:rPr>
              <a:t>S - nabídka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1C00BF38-9680-4214-8E77-9C969EC3A378}"/>
              </a:ext>
            </a:extLst>
          </p:cNvPr>
          <p:cNvSpPr txBox="1"/>
          <p:nvPr/>
        </p:nvSpPr>
        <p:spPr>
          <a:xfrm>
            <a:off x="3860628" y="1522914"/>
            <a:ext cx="384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masis MT Pro" panose="02040504050005020304" pitchFamily="18" charset="-18"/>
              </a:rPr>
              <a:t>D - poptávka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07570544-3171-4AAB-A86A-1C097A1D6263}"/>
              </a:ext>
            </a:extLst>
          </p:cNvPr>
          <p:cNvSpPr txBox="1"/>
          <p:nvPr/>
        </p:nvSpPr>
        <p:spPr>
          <a:xfrm>
            <a:off x="95799" y="4445742"/>
            <a:ext cx="1200039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700" dirty="0">
                <a:latin typeface="Amasis MT Pro" panose="02040504050005020304" pitchFamily="18" charset="-18"/>
              </a:rPr>
              <a:t>Na trhu může dojí k převisu nabídky nebo poptávky           cena je z nějakého důvodu udržována na nižší nebo vyšší cenové úrovni něž rovnovážné.</a:t>
            </a:r>
          </a:p>
          <a:p>
            <a:pPr marL="285750" indent="-285750">
              <a:buFontTx/>
              <a:buChar char="-"/>
            </a:pPr>
            <a:r>
              <a:rPr lang="cs-CZ" sz="2700" dirty="0">
                <a:latin typeface="Amasis MT Pro" panose="02040504050005020304" pitchFamily="18" charset="-18"/>
              </a:rPr>
              <a:t>Stát může zasáhnout pomocí administrativních opatření do úrovně tržních cen.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700" b="1" dirty="0">
                <a:latin typeface="Amasis MT Pro" panose="02040504050005020304" pitchFamily="18" charset="-18"/>
              </a:rPr>
              <a:t>Stanovením maximální ceny </a:t>
            </a:r>
            <a:r>
              <a:rPr lang="cs-CZ" sz="2700" dirty="0">
                <a:latin typeface="Amasis MT Pro" panose="02040504050005020304" pitchFamily="18" charset="-18"/>
              </a:rPr>
              <a:t>= cenový strop (regulované nájemné).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700" b="1" dirty="0">
                <a:latin typeface="Amasis MT Pro" panose="02040504050005020304" pitchFamily="18" charset="-18"/>
              </a:rPr>
              <a:t>Stanovení minimální ceny  </a:t>
            </a:r>
            <a:r>
              <a:rPr lang="cs-CZ" sz="2700" dirty="0">
                <a:latin typeface="Amasis MT Pro" panose="02040504050005020304" pitchFamily="18" charset="-18"/>
              </a:rPr>
              <a:t>= cenové dno (minimální mzda za práci).</a:t>
            </a:r>
          </a:p>
        </p:txBody>
      </p:sp>
      <p:sp>
        <p:nvSpPr>
          <p:cNvPr id="35" name="Šipka: doprava 34">
            <a:extLst>
              <a:ext uri="{FF2B5EF4-FFF2-40B4-BE49-F238E27FC236}">
                <a16:creationId xmlns:a16="http://schemas.microsoft.com/office/drawing/2014/main" id="{E1484A13-4D69-4E37-A0DE-D1601C733D6A}"/>
              </a:ext>
            </a:extLst>
          </p:cNvPr>
          <p:cNvSpPr/>
          <p:nvPr/>
        </p:nvSpPr>
        <p:spPr>
          <a:xfrm>
            <a:off x="8181091" y="4541290"/>
            <a:ext cx="633046" cy="375138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77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CENOVÁ POLITIKA V KLASICKÉ </a:t>
            </a:r>
            <a:r>
              <a:rPr lang="cs-CZ" sz="4000" b="1">
                <a:latin typeface="Amasis MT Pro" panose="02040504050005020304" pitchFamily="18" charset="-18"/>
              </a:rPr>
              <a:t>TEORII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>
                <a:latin typeface="Amasis MT Pro" panose="02040504050005020304" pitchFamily="18" charset="-18"/>
              </a:rPr>
              <a:t>CEN</a:t>
            </a:r>
            <a:endParaRPr lang="cs-CZ" sz="4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klasické teorie cen je stanovit prodejní ceny, které vedou k maximalizaci zisku na základě cenových modelů.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Pro rozhodování o cenových modelech jsou potřeba: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vnitropodnikové informace získávané z účetnictví </a:t>
            </a:r>
            <a:r>
              <a:rPr lang="cs-CZ" sz="3500" dirty="0">
                <a:latin typeface="Amasis MT Pro" panose="02040504050005020304" pitchFamily="18" charset="-18"/>
              </a:rPr>
              <a:t>(informace o nákladech),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informací o trhu a jeho aktuální tržní situaci.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Prodávající musí mít informace o: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struktuře nabídky a poptávky,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tržním chování konkurentů,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tržním chování poptávajících.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1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7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 descr="Otazník se souvislou výplní">
            <a:extLst>
              <a:ext uri="{FF2B5EF4-FFF2-40B4-BE49-F238E27FC236}">
                <a16:creationId xmlns:a16="http://schemas.microsoft.com/office/drawing/2014/main" id="{3832982D-CC4C-4C27-A4CA-64E5FF0E59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29848" y="3843704"/>
            <a:ext cx="2586893" cy="2586893"/>
          </a:xfrm>
          <a:prstGeom prst="rect">
            <a:avLst/>
          </a:prstGeom>
        </p:spPr>
      </p:pic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97916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CENA Z POHLEDU EKONOMICKÉ TEORIE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Žijeme v omezeném světe, v podmínkách omezeného množství zdrojů (půdy, lidského kapitálu, surovin)         jestliže chceme zvýšit produkci jednoho výrobku, tak musíme snížit produkci jiného výrobku.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Lidská společnost musí hledat odpovědi na tři základní ekonomické otázky: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1500" b="1" dirty="0">
              <a:latin typeface="Amasis MT Pro" panose="02040504050005020304" pitchFamily="18" charset="-18"/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300" dirty="0">
                <a:latin typeface="Amasis MT Pro" panose="02040504050005020304" pitchFamily="18" charset="-18"/>
              </a:rPr>
              <a:t> </a:t>
            </a:r>
            <a:r>
              <a:rPr lang="cs-CZ" sz="3300" b="1" dirty="0">
                <a:latin typeface="Amasis MT Pro" panose="02040504050005020304" pitchFamily="18" charset="-18"/>
              </a:rPr>
              <a:t>Co vyrábět</a:t>
            </a:r>
            <a:r>
              <a:rPr lang="cs-CZ" sz="3300" dirty="0">
                <a:latin typeface="Amasis MT Pro" panose="02040504050005020304" pitchFamily="18" charset="-18"/>
              </a:rPr>
              <a:t> a v jakém množství?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300" dirty="0">
                <a:latin typeface="Amasis MT Pro" panose="02040504050005020304" pitchFamily="18" charset="-18"/>
              </a:rPr>
              <a:t> </a:t>
            </a:r>
            <a:r>
              <a:rPr lang="cs-CZ" sz="3300" b="1" dirty="0">
                <a:latin typeface="Amasis MT Pro" panose="02040504050005020304" pitchFamily="18" charset="-18"/>
              </a:rPr>
              <a:t>Jak vyrábět</a:t>
            </a:r>
            <a:r>
              <a:rPr lang="cs-CZ" sz="3300" dirty="0">
                <a:latin typeface="Amasis MT Pro" panose="02040504050005020304" pitchFamily="18" charset="-18"/>
              </a:rPr>
              <a:t>, jaké výrobní faktory, technologie použít?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300" dirty="0">
                <a:latin typeface="Amasis MT Pro" panose="02040504050005020304" pitchFamily="18" charset="-18"/>
              </a:rPr>
              <a:t> </a:t>
            </a:r>
            <a:r>
              <a:rPr lang="cs-CZ" sz="3300" b="1" dirty="0">
                <a:latin typeface="Amasis MT Pro" panose="02040504050005020304" pitchFamily="18" charset="-18"/>
              </a:rPr>
              <a:t>Pro koho vyrábět</a:t>
            </a:r>
            <a:r>
              <a:rPr lang="cs-CZ" sz="3300" dirty="0">
                <a:latin typeface="Amasis MT Pro" panose="02040504050005020304" pitchFamily="18" charset="-18"/>
              </a:rPr>
              <a:t>, jak budou výrobky rozděleny mezi  </a:t>
            </a:r>
          </a:p>
          <a:p>
            <a:pPr marL="1371600" lvl="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300" dirty="0">
                <a:latin typeface="Amasis MT Pro" panose="02040504050005020304" pitchFamily="18" charset="-18"/>
              </a:rPr>
              <a:t>   členy společnosti?	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DEDEEAAA-899B-4660-AE60-6A30E332478D}"/>
              </a:ext>
            </a:extLst>
          </p:cNvPr>
          <p:cNvSpPr/>
          <p:nvPr/>
        </p:nvSpPr>
        <p:spPr>
          <a:xfrm>
            <a:off x="10034819" y="1468956"/>
            <a:ext cx="633046" cy="375138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08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97916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TYPY EKONOMIK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Podle způsobu, jakým společnosti odpovídají na základní ekonomické otázky, rozlišujeme čtyři typy ekonomik na: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zvykové ekonomiky,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direktivně řízené ekonomiky,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tržní ekonomiky,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smíšené ekonomiky.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Pokud odpověď na otázky přichází prostřednictvím trhu, hovoříme o </a:t>
            </a:r>
            <a:r>
              <a:rPr lang="cs-CZ" sz="3500" b="1" dirty="0">
                <a:latin typeface="Amasis MT Pro" panose="02040504050005020304" pitchFamily="18" charset="-18"/>
              </a:rPr>
              <a:t>tržní ekonomice</a:t>
            </a:r>
            <a:r>
              <a:rPr lang="cs-CZ" sz="3500" dirty="0">
                <a:latin typeface="Amasis MT Pro" panose="02040504050005020304" pitchFamily="18" charset="-18"/>
              </a:rPr>
              <a:t>. Spotřebitelé (zákazníci) rozhodují o tom co se bude vyrábět. Výrobci vyrábějí výrobky, které spotřebitelé žádají.</a:t>
            </a:r>
            <a:endParaRPr lang="cs-CZ" sz="33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8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6" y="174422"/>
            <a:ext cx="11603440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300" dirty="0">
                <a:latin typeface="Amasis MT Pro" panose="02040504050005020304" pitchFamily="18" charset="-18"/>
              </a:rPr>
              <a:t>Tržní mechanismus není dokonalý a někdy selhává.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300" dirty="0">
                <a:latin typeface="Amasis MT Pro" panose="02040504050005020304" pitchFamily="18" charset="-18"/>
              </a:rPr>
              <a:t>Rozdělení důchodů mezi domácnosti na základě tržního mechanismu je pro společnost nepřijatelný, proto zasahuje stát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300" dirty="0">
                <a:latin typeface="Amasis MT Pro" panose="02040504050005020304" pitchFamily="18" charset="-18"/>
              </a:rPr>
              <a:t>          </a:t>
            </a:r>
            <a:r>
              <a:rPr lang="cs-CZ" sz="3300" b="1" dirty="0">
                <a:latin typeface="Amasis MT Pro" panose="02040504050005020304" pitchFamily="18" charset="-18"/>
              </a:rPr>
              <a:t>smíšené ekonomiky</a:t>
            </a:r>
            <a:r>
              <a:rPr lang="cs-CZ" sz="3300" dirty="0">
                <a:latin typeface="Amasis MT Pro" panose="02040504050005020304" pitchFamily="18" charset="-18"/>
              </a:rPr>
              <a:t>. 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300" dirty="0">
                <a:latin typeface="Amasis MT Pro" panose="02040504050005020304" pitchFamily="18" charset="-18"/>
              </a:rPr>
              <a:t>Většina ekonomik této doby je smíšená.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300" b="1" dirty="0">
                <a:latin typeface="Amasis MT Pro" panose="02040504050005020304" pitchFamily="18" charset="-18"/>
              </a:rPr>
              <a:t>Existují dva důvody zásahu státu do ekonomiky: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i="1" dirty="0">
                <a:latin typeface="Amasis MT Pro" panose="02040504050005020304" pitchFamily="18" charset="-18"/>
              </a:rPr>
              <a:t>tržní selhání,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správné fungování.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ABE6FC0-FF21-4380-995A-AFD5C82173F6}"/>
              </a:ext>
            </a:extLst>
          </p:cNvPr>
          <p:cNvSpPr/>
          <p:nvPr/>
        </p:nvSpPr>
        <p:spPr>
          <a:xfrm>
            <a:off x="551874" y="1859725"/>
            <a:ext cx="633046" cy="375138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97916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TRŽNÍ SELHÁNÍ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Situace, ve kterých regulovaný trh není schopen dosáhnout efektivnosti.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 Typy tržních selhání: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MONOPOLY A KARTELY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Pokud je jen jedna firma prodávajícím daného produktu hovoříme o </a:t>
            </a:r>
            <a:r>
              <a:rPr lang="cs-CZ" sz="3500" b="1" dirty="0">
                <a:latin typeface="Amasis MT Pro" panose="02040504050005020304" pitchFamily="18" charset="-18"/>
              </a:rPr>
              <a:t>monopolu.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Pokud je v odvětví více firem, které se dohodnou, že si vzájemně nebudou konkurovat, jedná se o </a:t>
            </a:r>
            <a:r>
              <a:rPr lang="cs-CZ" sz="3500" b="1" dirty="0">
                <a:latin typeface="Amasis MT Pro" panose="02040504050005020304" pitchFamily="18" charset="-18"/>
              </a:rPr>
              <a:t>kartel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Cena není výsledkem konkurenčních sil na trhu, ale je stanovena monopolem nebo kartelem = </a:t>
            </a:r>
            <a:r>
              <a:rPr lang="cs-CZ" sz="3500" b="1" dirty="0">
                <a:latin typeface="Amasis MT Pro" panose="02040504050005020304" pitchFamily="18" charset="-18"/>
              </a:rPr>
              <a:t>monopolistická </a:t>
            </a:r>
            <a:r>
              <a:rPr lang="cs-CZ" sz="3500" dirty="0">
                <a:latin typeface="Amasis MT Pro" panose="02040504050005020304" pitchFamily="18" charset="-18"/>
              </a:rPr>
              <a:t>nebo</a:t>
            </a:r>
            <a:r>
              <a:rPr lang="cs-CZ" sz="3500" b="1" dirty="0">
                <a:latin typeface="Amasis MT Pro" panose="02040504050005020304" pitchFamily="18" charset="-18"/>
              </a:rPr>
              <a:t> kartelová cena.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2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218" y="292663"/>
            <a:ext cx="11729564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EXTERNALITY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Při výrobě nebo spotřebě některých statků vznikají externí náklady nebo externí prospěch, ty dopadají na třetí = externí osoby, které stojí mimo vztah kupujícího a prodávajícího.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VEŘEJNÉ STATKY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Výrobky nebo služby jejichž, každá jednotka je spotřebovávána každým a nikdo nemůže být ze spotřeby vyloučen.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1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218" y="292663"/>
            <a:ext cx="11702874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Domácnosti a firmy se vzájemně setkávají na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dvou typech trhů: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trh výrobků a služeb,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trh výrobních faktorů.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Vzájemné vztahy na trhu mezi domácnostmi a firmami koordinuje cena za kterou jsou výrobky, faktory, komodity prodávány.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Cena na trhu se mění tak dlouho, dokud nedosáhne určité úrovně.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tržním systému se určují </a:t>
            </a:r>
            <a:r>
              <a:rPr lang="cs-CZ" sz="3500" b="1" i="1" dirty="0">
                <a:latin typeface="Amasis MT Pro" panose="02040504050005020304" pitchFamily="18" charset="-18"/>
              </a:rPr>
              <a:t>ceny</a:t>
            </a:r>
            <a:r>
              <a:rPr lang="cs-CZ" sz="3500" dirty="0">
                <a:latin typeface="Amasis MT Pro" panose="02040504050005020304" pitchFamily="18" charset="-18"/>
              </a:rPr>
              <a:t>, </a:t>
            </a:r>
            <a:r>
              <a:rPr lang="cs-CZ" sz="3500" b="1" i="1" dirty="0">
                <a:latin typeface="Amasis MT Pro" panose="02040504050005020304" pitchFamily="18" charset="-18"/>
              </a:rPr>
              <a:t>typ zboží </a:t>
            </a:r>
            <a:r>
              <a:rPr lang="cs-CZ" sz="3500" dirty="0">
                <a:latin typeface="Amasis MT Pro" panose="02040504050005020304" pitchFamily="18" charset="-18"/>
              </a:rPr>
              <a:t>a </a:t>
            </a:r>
            <a:r>
              <a:rPr lang="cs-CZ" sz="3500" b="1" i="1" dirty="0">
                <a:latin typeface="Amasis MT Pro" panose="02040504050005020304" pitchFamily="18" charset="-18"/>
              </a:rPr>
              <a:t>jeho množství</a:t>
            </a:r>
            <a:r>
              <a:rPr lang="cs-CZ" sz="3500" dirty="0">
                <a:latin typeface="Amasis MT Pro" panose="02040504050005020304" pitchFamily="18" charset="-18"/>
              </a:rPr>
              <a:t>, </a:t>
            </a:r>
            <a:r>
              <a:rPr lang="cs-CZ" sz="3500" b="1" i="1" dirty="0">
                <a:latin typeface="Amasis MT Pro" panose="02040504050005020304" pitchFamily="18" charset="-18"/>
              </a:rPr>
              <a:t>způsob výroby </a:t>
            </a:r>
            <a:r>
              <a:rPr lang="cs-CZ" sz="3500" dirty="0">
                <a:latin typeface="Amasis MT Pro" panose="02040504050005020304" pitchFamily="18" charset="-18"/>
              </a:rPr>
              <a:t>a </a:t>
            </a:r>
            <a:r>
              <a:rPr lang="cs-CZ" sz="3500" b="1" i="1" dirty="0">
                <a:latin typeface="Amasis MT Pro" panose="02040504050005020304" pitchFamily="18" charset="-18"/>
              </a:rPr>
              <a:t>typ spotřebitele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TRŽNÍ CENA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100" dirty="0">
                <a:latin typeface="Amasis MT Pro" panose="02040504050005020304" pitchFamily="18" charset="-18"/>
              </a:rPr>
              <a:t>Vzniká vzájemným působením nabídky a poptávky.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V tržním mechanismu plní několik funkcí: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cs-CZ" sz="3100" b="1" dirty="0">
                <a:latin typeface="Amasis MT Pro" panose="02040504050005020304" pitchFamily="18" charset="-18"/>
              </a:rPr>
              <a:t>Informační</a:t>
            </a:r>
            <a:r>
              <a:rPr lang="cs-CZ" sz="3100" dirty="0">
                <a:latin typeface="Amasis MT Pro" panose="02040504050005020304" pitchFamily="18" charset="-18"/>
              </a:rPr>
              <a:t> = spočívá v informačním propojení velkého množství ekonomických subjektů na straně nabídky a poptávky.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cs-CZ" sz="3100" b="1" dirty="0">
                <a:latin typeface="Amasis MT Pro" panose="02040504050005020304" pitchFamily="18" charset="-18"/>
              </a:rPr>
              <a:t>Alokační</a:t>
            </a:r>
            <a:r>
              <a:rPr lang="cs-CZ" sz="3100" dirty="0">
                <a:latin typeface="Amasis MT Pro" panose="02040504050005020304" pitchFamily="18" charset="-18"/>
              </a:rPr>
              <a:t> = Spočívá v usměrňování toků výrobních faktorů do jednotlivých odvětví a oborů výroby, tržní ceny ovlivňují rozhodování spotřebitelů o umístění jejich peněžních prostředků mezi různé druhy produktů a tak určují strukturu spotřeby.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cs-CZ" sz="3100" b="1" dirty="0">
                <a:latin typeface="Amasis MT Pro" panose="02040504050005020304" pitchFamily="18" charset="-18"/>
              </a:rPr>
              <a:t>Motivační </a:t>
            </a:r>
            <a:r>
              <a:rPr lang="cs-CZ" sz="3100" dirty="0">
                <a:latin typeface="Amasis MT Pro" panose="02040504050005020304" pitchFamily="18" charset="-18"/>
              </a:rPr>
              <a:t>=</a:t>
            </a:r>
            <a:r>
              <a:rPr lang="cs-CZ" sz="3100" b="1" dirty="0">
                <a:latin typeface="Amasis MT Pro" panose="02040504050005020304" pitchFamily="18" charset="-18"/>
              </a:rPr>
              <a:t> </a:t>
            </a:r>
            <a:r>
              <a:rPr lang="cs-CZ" sz="3100" dirty="0">
                <a:latin typeface="Amasis MT Pro" panose="02040504050005020304" pitchFamily="18" charset="-18"/>
              </a:rPr>
              <a:t>Cena svou výší motivuje nebo demotivuje využíván a spotřebu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cs-CZ" sz="3100" b="1" dirty="0">
                <a:latin typeface="Amasis MT Pro" panose="02040504050005020304" pitchFamily="18" charset="-18"/>
              </a:rPr>
              <a:t>Diferenciační </a:t>
            </a:r>
            <a:r>
              <a:rPr lang="cs-CZ" sz="3100" dirty="0">
                <a:latin typeface="Amasis MT Pro" panose="02040504050005020304" pitchFamily="18" charset="-18"/>
              </a:rPr>
              <a:t>= Každá změna ceny má za následek zisky a ztráty pro různé skupiny lidí.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7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3" y="184929"/>
            <a:ext cx="117028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POPTÁVKA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Spotřebitelé v tržní ekonomice rozhodují o tom, co a v jaké množství se bude vyrábět, tím vytvářejí poptávku po daných výrobcích/službách.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„Poptávka je vztah mezi různými cenami zboží a množstvím, které spotřebitelé chtějí a jsou schopni při určitých cenách koupit za určité časové období.“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Množství, které by při určité ceně poptával jeden spotřebitel = </a:t>
            </a:r>
            <a:r>
              <a:rPr lang="cs-CZ" sz="3500" b="1" dirty="0">
                <a:latin typeface="Amasis MT Pro" panose="02040504050005020304" pitchFamily="18" charset="-18"/>
              </a:rPr>
              <a:t>individuální poptávka.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Množství, které by při určité ceně poptávali všichni spotřebitelé = </a:t>
            </a:r>
            <a:r>
              <a:rPr lang="cs-CZ" sz="3500" b="1" dirty="0">
                <a:latin typeface="Amasis MT Pro" panose="02040504050005020304" pitchFamily="18" charset="-18"/>
              </a:rPr>
              <a:t>tržní poptávka.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1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23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</TotalTime>
  <Words>978</Words>
  <Application>Microsoft Office PowerPoint</Application>
  <PresentationFormat>Širokoúhlá obrazovka</PresentationFormat>
  <Paragraphs>115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8. EKONOMIE  A  CENOVÁ TVORBA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242</cp:revision>
  <dcterms:created xsi:type="dcterms:W3CDTF">2022-01-10T10:45:06Z</dcterms:created>
  <dcterms:modified xsi:type="dcterms:W3CDTF">2022-04-12T10:31:49Z</dcterms:modified>
</cp:coreProperties>
</file>