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6"/>
  </p:notesMasterIdLst>
  <p:sldIdLst>
    <p:sldId id="274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0F1C6-1228-470F-B5BC-5F5E9B8A34B6}" type="datetimeFigureOut">
              <a:rPr lang="cs-CZ" smtClean="0"/>
              <a:t>23.02.2022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F2312-F1BD-48D9-BF56-2082681F2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4165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73309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7360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82594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66409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2282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6401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7103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5258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3405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8320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653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2120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3103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1DB7CB-7D41-4A84-A573-5DB8BBD74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102BC94-74A3-4D3B-8DAC-8B5B0F100F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03513D-5B55-4D44-830B-3BB8792FA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2/23/2022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2C6240-DD67-41CC-80EE-CBF767D8C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29CEE2-85C4-43A2-A4C7-4BD140B87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00509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452E57-B2E1-4DCD-9FDF-A2A8B1720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06A31BB-8016-4576-B843-B28D928947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F8CC92B-CB15-4851-8DC7-747F29F0C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2/23/2022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1239A2-6E5C-4F39-9DFC-A0F6E4D94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5C05E1-A60E-445C-BB96-A96446B50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79104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AC3D271-7144-4750-8F9D-6FD7A1CD32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EDF0EAF-A911-426B-8209-B76D265588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193CE6-A93B-4A0C-8B33-8E2F170F4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2/23/2022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14C5647-CE29-4586-B8A6-866EF989C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ADF990E-5A18-48A7-8882-B57A9D509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480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E0916A-6C0A-4723-A0FD-96B404362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9D47BE-10D9-4D01-9611-BC751372E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5749F37-2DD4-4896-A840-B91D9BDAF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2/23/2022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ECE91B2-DFB1-479D-93A5-E772C21AE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46A5C7-1147-4DE1-8AC5-C810EC92E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889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DBDE7B-A312-4826-8FB4-61D1BE1B5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FD61195-914D-4C23-B136-EB4D999D3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E60A94-6CF1-4066-A47D-6F091DB32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2/23/2022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90AB0FD-3718-4ABB-A857-39755E265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98A81AB-8A6E-40F0-867F-6D3543585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72781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650C8F-1A1B-46B2-937E-040D78BC7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810E92-7535-4118-B8AB-4608541D82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8D71BB3-213E-482D-BEBF-6BA0F2218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7B548C5-436D-40EA-945F-DD67DA39C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2/23/2022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FF6A41C-2D66-4E39-BDAC-832F2B5F2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5E5C16C-0164-48C6-9459-22AD76EE8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50180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687E9E-A722-472A-9CE2-7DB2FD821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56782C1-C702-4FB7-A64B-D54B62BEC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AFB6E6D-F36F-4338-9B91-DE7BA8B665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455D638-963C-4DF7-9E52-A90722DA62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5B0B30A-ADB6-4C99-B6D5-4361E95CC1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84037AF-1920-42FF-9369-C4228C112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2/23/2022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A654A8D-EC0B-4E5F-97DD-213EA837A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8F22E2B-250C-4CD5-8DA9-80EB03B35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93486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BB7C38-C390-466F-A739-BF256454C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F1AB17E-657C-4BFB-A5E5-83D6E0194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2/23/2022</a:t>
            </a:fld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507103-67F3-4794-9A6B-57F1813C2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45E0C8D-A145-4BEA-8EB2-61A6191CE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8661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365E3AD-612B-419F-AF88-9A0B15C5C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2/23/2022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45D3139-E699-4B2E-AF61-DFC9EB0DE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DFEB0EC-C2F1-4484-B9D7-B44680504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88786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D2626E-2D06-453A-BF9C-86D4CCD48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F68EBB-6819-4515-852D-B64DFF1E3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6CFDCDF-9207-404A-84BD-E6413779F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FC8CC28-6E48-4A56-9CDE-A52EE94D1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2/23/2022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1A43D0A-0D78-4015-968C-AA2EBDB88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479B377-4062-4208-B188-EEF0E90A1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68331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EC27FD-CA95-4E13-A3F5-B7D2F5497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BAF1962-3EE9-453A-80CD-6C8419187F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58DD2C9-4236-4610-B512-E30D011231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343A0A0-C2B9-42F2-B2A8-D137ED30C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2/23/2022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5E34F38-557B-4F37-8320-F0B3312C5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079800C-8AC2-4154-8B22-8F2EB8A27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2852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F1D3708-BE86-431E-8D37-A26517585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4B8F0D4-2AB3-4487-9C9A-1301E640B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EB20ECB-DB66-473A-BA96-7EBC01939A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2/23/2022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3FA5B53-3EE5-4A72-A5A7-A3D055D9AD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10B38B-DD78-48C2-8F86-C3078B73F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56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10" Type="http://schemas.openxmlformats.org/officeDocument/2006/relationships/image" Target="../media/image1.jpeg"/><Relationship Id="rId4" Type="http://schemas.openxmlformats.org/officeDocument/2006/relationships/image" Target="../media/image14.jpg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interiér&#10;&#10;Popis byl vytvořen automaticky">
            <a:extLst>
              <a:ext uri="{FF2B5EF4-FFF2-40B4-BE49-F238E27FC236}">
                <a16:creationId xmlns:a16="http://schemas.microsoft.com/office/drawing/2014/main" id="{7712534E-1BD8-4EB4-8772-E7F4BD4BCE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E75BE3A-EA17-496F-A547-735EC8DCF3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9768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FFFF"/>
                </a:solidFill>
                <a:latin typeface="Amasis MT Pro Medium" panose="02040604050005020304" pitchFamily="18" charset="-18"/>
              </a:rPr>
              <a:t>3. </a:t>
            </a:r>
            <a:br>
              <a:rPr lang="cs-CZ" dirty="0">
                <a:solidFill>
                  <a:srgbClr val="FFFFFF"/>
                </a:solidFill>
                <a:latin typeface="Amasis MT Pro Medium" panose="02040604050005020304" pitchFamily="18" charset="-18"/>
              </a:rPr>
            </a:br>
            <a:r>
              <a:rPr lang="cs-CZ" dirty="0">
                <a:solidFill>
                  <a:srgbClr val="FFFFFF"/>
                </a:solidFill>
                <a:latin typeface="Amasis MT Pro Medium" panose="02040604050005020304" pitchFamily="18" charset="-18"/>
              </a:rPr>
              <a:t>TVORBA CENY U NOVÝCH PRODUKTŮ</a:t>
            </a:r>
          </a:p>
        </p:txBody>
      </p:sp>
      <p:pic>
        <p:nvPicPr>
          <p:cNvPr id="14" name="Obrázek 13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6750A32F-9592-4B0E-BD55-E7F01B2709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15" r="8784" b="1103"/>
          <a:stretch/>
        </p:blipFill>
        <p:spPr>
          <a:xfrm>
            <a:off x="10315925" y="535984"/>
            <a:ext cx="1728738" cy="222968"/>
          </a:xfrm>
          <a:prstGeom prst="rect">
            <a:avLst/>
          </a:prstGeom>
        </p:spPr>
      </p:pic>
      <p:pic>
        <p:nvPicPr>
          <p:cNvPr id="9" name="Obrázek 8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D218221C-1FCE-482D-AAEC-7B9EA9A441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925" y="72719"/>
            <a:ext cx="1761744" cy="69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475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616" y="239636"/>
            <a:ext cx="11842747" cy="6038561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4000" b="1" dirty="0">
                <a:latin typeface="Amasis MT Pro Medium" panose="02040604050005020304" pitchFamily="18" charset="-18"/>
              </a:rPr>
              <a:t>Strategie je vhodná za předpokladů: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i="1" dirty="0">
                <a:latin typeface="Amasis MT Pro Medium" panose="02040604050005020304" pitchFamily="18" charset="-18"/>
              </a:rPr>
              <a:t> existuje-li vysoká pružnost poptávky na trhu,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i="1" dirty="0">
                <a:latin typeface="Amasis MT Pro Medium" panose="02040604050005020304" pitchFamily="18" charset="-18"/>
              </a:rPr>
              <a:t> nejsou spotřebitelé, kteří by byli ochotni platit prestižní cenu za daný produkt,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i="1" dirty="0">
                <a:latin typeface="Amasis MT Pro Medium" panose="02040604050005020304" pitchFamily="18" charset="-18"/>
              </a:rPr>
              <a:t> může-li být zisková situace produktu zlepšena snížením nákladů pro rozšířením výroby 		vyšším vynaložením vložených prostředků.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500" dirty="0">
                <a:latin typeface="Amasis MT Pro Medium" panose="02040604050005020304" pitchFamily="18" charset="-18"/>
              </a:rPr>
              <a:t>- Strategie průnikových cen je typická pro vstup maloobchodních řetězců na trh	       kdy ceny drží dlouhodobě na nízké úrovni  a postupně tak likvidují konkurenci  	    po zlikvidování konkurence navyšují ceny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500" dirty="0">
                <a:latin typeface="Amasis MT Pro Medium" panose="02040604050005020304" pitchFamily="18" charset="-18"/>
              </a:rPr>
              <a:t>	</a:t>
            </a: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  <p:sp>
        <p:nvSpPr>
          <p:cNvPr id="6" name="Šipka: doprava 5">
            <a:extLst>
              <a:ext uri="{FF2B5EF4-FFF2-40B4-BE49-F238E27FC236}">
                <a16:creationId xmlns:a16="http://schemas.microsoft.com/office/drawing/2014/main" id="{A2FB657C-D43A-45F2-B089-3A187103F592}"/>
              </a:ext>
            </a:extLst>
          </p:cNvPr>
          <p:cNvSpPr/>
          <p:nvPr/>
        </p:nvSpPr>
        <p:spPr>
          <a:xfrm>
            <a:off x="6566269" y="3116306"/>
            <a:ext cx="726831" cy="484632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B9633C29-F9DE-4281-8B0A-68EC3C4E27AD}"/>
              </a:ext>
            </a:extLst>
          </p:cNvPr>
          <p:cNvSpPr/>
          <p:nvPr/>
        </p:nvSpPr>
        <p:spPr>
          <a:xfrm>
            <a:off x="6710855" y="4697251"/>
            <a:ext cx="726831" cy="484632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FAFB391B-7ECB-4487-89F3-4905DD912049}"/>
              </a:ext>
            </a:extLst>
          </p:cNvPr>
          <p:cNvSpPr/>
          <p:nvPr/>
        </p:nvSpPr>
        <p:spPr>
          <a:xfrm>
            <a:off x="2682023" y="5724974"/>
            <a:ext cx="726831" cy="484632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0311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BE5F5D43-B405-4A9F-A26A-558C535A11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915" t="38860" r="45655" b="35271"/>
          <a:stretch/>
        </p:blipFill>
        <p:spPr>
          <a:xfrm>
            <a:off x="3165231" y="4214955"/>
            <a:ext cx="3993662" cy="2643036"/>
          </a:xfrm>
          <a:prstGeom prst="rect">
            <a:avLst/>
          </a:prstGeom>
        </p:spPr>
      </p:pic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874" y="155082"/>
            <a:ext cx="11736232" cy="6038561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4000" b="1" dirty="0">
                <a:latin typeface="Amasis MT Pro Medium" panose="02040604050005020304" pitchFamily="18" charset="-18"/>
              </a:rPr>
              <a:t>STANOVENÍ CENY VÝROBKOVÝCH ŘAD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 Medium" panose="02040604050005020304" pitchFamily="18" charset="-18"/>
              </a:rPr>
              <a:t>Podniky nevyrábějí jen jeden výrobek, pro který by stanovovaly samostatnou cenu a specifickou cenově marketingovou strategii.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 Medium" panose="02040604050005020304" pitchFamily="18" charset="-18"/>
              </a:rPr>
              <a:t>Vyrábějí obvykle jednu nebo více výrobkových řad s velkým počtem výrobkových variant pro dané tržní segmenty i zákazníky        v těchto případech není možné přemýšlet o ceně izolovaně.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cs-CZ" sz="3500" i="1" dirty="0">
              <a:latin typeface="Amasis MT Pro Medium" panose="02040604050005020304" pitchFamily="18" charset="-18"/>
            </a:endParaRP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  <p:sp>
        <p:nvSpPr>
          <p:cNvPr id="6" name="Šipka: doprava 5">
            <a:extLst>
              <a:ext uri="{FF2B5EF4-FFF2-40B4-BE49-F238E27FC236}">
                <a16:creationId xmlns:a16="http://schemas.microsoft.com/office/drawing/2014/main" id="{995FE23B-7BEA-4139-AB9A-E9FF76B3B621}"/>
              </a:ext>
            </a:extLst>
          </p:cNvPr>
          <p:cNvSpPr/>
          <p:nvPr/>
        </p:nvSpPr>
        <p:spPr>
          <a:xfrm>
            <a:off x="4916751" y="3638132"/>
            <a:ext cx="726831" cy="484632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8352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616" y="91144"/>
            <a:ext cx="11854473" cy="603856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latin typeface="Amasis MT Pro Medium" panose="02040604050005020304" pitchFamily="18" charset="-18"/>
              </a:rPr>
              <a:t>Výrobková řada </a:t>
            </a:r>
            <a:r>
              <a:rPr lang="cs-CZ" sz="3500" dirty="0">
                <a:latin typeface="Amasis MT Pro Medium" panose="02040604050005020304" pitchFamily="18" charset="-18"/>
              </a:rPr>
              <a:t>= seskupení výrobků, které jsou si podobné způsobem užití, distribuce, úrovní cen, a tím jsou přitažlivé pro podobné zákazníky.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b="1" dirty="0">
                <a:latin typeface="Amasis MT Pro Medium" panose="02040604050005020304" pitchFamily="18" charset="-18"/>
              </a:rPr>
              <a:t>Hloubka výrobkové řady </a:t>
            </a:r>
            <a:r>
              <a:rPr lang="cs-CZ" sz="3500" dirty="0">
                <a:latin typeface="Amasis MT Pro Medium" panose="02040604050005020304" pitchFamily="18" charset="-18"/>
              </a:rPr>
              <a:t>je dána počtem položek v řadě.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 Medium" panose="02040604050005020304" pitchFamily="18" charset="-18"/>
              </a:rPr>
              <a:t>Výrobkový mix = soubor všech výrobkových řad nabízený daným podnikem.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 Medium" panose="02040604050005020304" pitchFamily="18" charset="-18"/>
              </a:rPr>
              <a:t>Stanovení cen jednotlivých produktů produktové řady je velmi obtížné         snaha podniku dosáhnout maximálního zisku z celé řady.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 Medium" panose="02040604050005020304" pitchFamily="18" charset="-18"/>
              </a:rPr>
              <a:t>U vícečetného výrobkového sortimentu může být vzájemně provázána poptávka po jednotlivých výrobcích a struktura jejich nákladů.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cs-CZ" sz="3500" i="1" dirty="0">
              <a:latin typeface="Amasis MT Pro Medium" panose="02040604050005020304" pitchFamily="18" charset="-18"/>
            </a:endParaRP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  <p:sp>
        <p:nvSpPr>
          <p:cNvPr id="7" name="Šipka: doprava 6">
            <a:extLst>
              <a:ext uri="{FF2B5EF4-FFF2-40B4-BE49-F238E27FC236}">
                <a16:creationId xmlns:a16="http://schemas.microsoft.com/office/drawing/2014/main" id="{B808BDF9-969C-4529-8D81-164E4A39B13B}"/>
              </a:ext>
            </a:extLst>
          </p:cNvPr>
          <p:cNvSpPr/>
          <p:nvPr/>
        </p:nvSpPr>
        <p:spPr>
          <a:xfrm>
            <a:off x="3375705" y="3935587"/>
            <a:ext cx="726831" cy="484632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0289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 descr="Obsah obrázku text&#10;&#10;Popis byl vytvořen automaticky">
            <a:extLst>
              <a:ext uri="{FF2B5EF4-FFF2-40B4-BE49-F238E27FC236}">
                <a16:creationId xmlns:a16="http://schemas.microsoft.com/office/drawing/2014/main" id="{4355EA8E-1AE5-4123-AF40-05654DD7EC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9" r="22831"/>
          <a:stretch/>
        </p:blipFill>
        <p:spPr>
          <a:xfrm>
            <a:off x="6836673" y="2809301"/>
            <a:ext cx="1471366" cy="1834019"/>
          </a:xfrm>
          <a:prstGeom prst="rect">
            <a:avLst/>
          </a:prstGeom>
        </p:spPr>
      </p:pic>
      <p:pic>
        <p:nvPicPr>
          <p:cNvPr id="17" name="Obrázek 16" descr="Obsah obrázku text, hygienické potřeby&#10;&#10;Popis byl vytvořen automaticky">
            <a:extLst>
              <a:ext uri="{FF2B5EF4-FFF2-40B4-BE49-F238E27FC236}">
                <a16:creationId xmlns:a16="http://schemas.microsoft.com/office/drawing/2014/main" id="{3DB5C4D7-AD62-4B60-B54F-27C31424B9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1" r="23992"/>
          <a:stretch/>
        </p:blipFill>
        <p:spPr>
          <a:xfrm>
            <a:off x="8273666" y="1950486"/>
            <a:ext cx="1474236" cy="2714625"/>
          </a:xfrm>
          <a:prstGeom prst="rect">
            <a:avLst/>
          </a:prstGeom>
        </p:spPr>
      </p:pic>
      <p:pic>
        <p:nvPicPr>
          <p:cNvPr id="15" name="Obrázek 14" descr="Obsah obrázku hygienické potřeby&#10;&#10;Popis byl vytvořen automaticky">
            <a:extLst>
              <a:ext uri="{FF2B5EF4-FFF2-40B4-BE49-F238E27FC236}">
                <a16:creationId xmlns:a16="http://schemas.microsoft.com/office/drawing/2014/main" id="{935CEAD6-F053-4750-B433-794084584FF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3" r="23863"/>
          <a:stretch/>
        </p:blipFill>
        <p:spPr>
          <a:xfrm>
            <a:off x="9974424" y="1928695"/>
            <a:ext cx="1490989" cy="2714625"/>
          </a:xfrm>
          <a:prstGeom prst="rect">
            <a:avLst/>
          </a:prstGeom>
        </p:spPr>
      </p:pic>
      <p:pic>
        <p:nvPicPr>
          <p:cNvPr id="13" name="Obrázek 12" descr="Obsah obrázku text, hygienické potřeby&#10;&#10;Popis byl vytvořen automaticky">
            <a:extLst>
              <a:ext uri="{FF2B5EF4-FFF2-40B4-BE49-F238E27FC236}">
                <a16:creationId xmlns:a16="http://schemas.microsoft.com/office/drawing/2014/main" id="{9CEE12EC-7316-4B7F-B096-18CFB0CC1E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641" y="1905866"/>
            <a:ext cx="934416" cy="2760285"/>
          </a:xfrm>
          <a:prstGeom prst="rect">
            <a:avLst/>
          </a:prstGeom>
        </p:spPr>
      </p:pic>
      <p:pic>
        <p:nvPicPr>
          <p:cNvPr id="11" name="Obrázek 10" descr="Obsah obrázku text, hygienické potřeby, parfém&#10;&#10;Popis byl vytvořen automaticky">
            <a:extLst>
              <a:ext uri="{FF2B5EF4-FFF2-40B4-BE49-F238E27FC236}">
                <a16:creationId xmlns:a16="http://schemas.microsoft.com/office/drawing/2014/main" id="{DAA1ECB8-FA6B-4C74-9DB7-C43CE9CE97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946" y="1931436"/>
            <a:ext cx="1012086" cy="273367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E31F850-9953-49FC-ACF2-D764A2F0D7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87" y="2384816"/>
            <a:ext cx="3333750" cy="2733675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617" y="91144"/>
            <a:ext cx="11610984" cy="6038561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500" dirty="0">
                <a:latin typeface="Amasis MT Pro Medium" panose="02040604050005020304" pitchFamily="18" charset="-18"/>
              </a:rPr>
              <a:t>- Položka s nejnižší cenou přitahuje potenciální zákazníky pro cenou výrobkovou řadu a je jakýsi generátor obratu a prohlubuje vztah zákazníka k celé výrobkové řadě.</a:t>
            </a: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21" name="Zástupný obsah 2">
            <a:extLst>
              <a:ext uri="{FF2B5EF4-FFF2-40B4-BE49-F238E27FC236}">
                <a16:creationId xmlns:a16="http://schemas.microsoft.com/office/drawing/2014/main" id="{07F62009-9104-433B-9AA6-E4A07E79F842}"/>
              </a:ext>
            </a:extLst>
          </p:cNvPr>
          <p:cNvSpPr txBox="1">
            <a:spLocks/>
          </p:cNvSpPr>
          <p:nvPr/>
        </p:nvSpPr>
        <p:spPr>
          <a:xfrm>
            <a:off x="174616" y="5023692"/>
            <a:ext cx="11854473" cy="11060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500" dirty="0">
                <a:latin typeface="Amasis MT Pro Medium" panose="02040604050005020304" pitchFamily="18" charset="-18"/>
              </a:rPr>
              <a:t>- Položka výrobkové řady s nejvyšší cenou je považována za nejkvalitnější a nejlepší položku v řadě.</a:t>
            </a:r>
          </a:p>
        </p:txBody>
      </p:sp>
    </p:spTree>
    <p:extLst>
      <p:ext uri="{BB962C8B-B14F-4D97-AF65-F5344CB8AC3E}">
        <p14:creationId xmlns:p14="http://schemas.microsoft.com/office/powerpoint/2010/main" val="3615673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99" y="355726"/>
            <a:ext cx="11474840" cy="603856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 Medium" panose="02040604050005020304" pitchFamily="18" charset="-18"/>
              </a:rPr>
              <a:t>Hlavní problém pro výrobce je alokace společných nákladů na jednotlivé položky.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 Medium" panose="02040604050005020304" pitchFamily="18" charset="-18"/>
              </a:rPr>
              <a:t>Problémem je roztřídění nepřímých nákladů (společných nákladů), které sebou přináší širší sortiment výrobků.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 Medium" panose="02040604050005020304" pitchFamily="18" charset="-18"/>
              </a:rPr>
              <a:t>V praxi se nejvhodněji jeví stanovení ceny s vymezením nákladů na bázi příspěvku na úhradu fixních nákladů.</a:t>
            </a: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90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616" y="91144"/>
            <a:ext cx="11842747" cy="6038561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4000" b="1" dirty="0">
                <a:latin typeface="Amasis MT Pro Medium" panose="02040604050005020304" pitchFamily="18" charset="-18"/>
              </a:rPr>
              <a:t>NOVÉ PRODUKTY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 Medium" panose="02040604050005020304" pitchFamily="18" charset="-18"/>
              </a:rPr>
              <a:t>Dochází k rychlým změnám v: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i="1" dirty="0">
                <a:latin typeface="Amasis MT Pro Medium" panose="02040604050005020304" pitchFamily="18" charset="-18"/>
              </a:rPr>
              <a:t> preferencích zákazníků,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i="1" dirty="0">
                <a:latin typeface="Amasis MT Pro Medium" panose="02040604050005020304" pitchFamily="18" charset="-18"/>
              </a:rPr>
              <a:t> technologiích,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i="1" dirty="0">
                <a:latin typeface="Amasis MT Pro Medium" panose="02040604050005020304" pitchFamily="18" charset="-18"/>
              </a:rPr>
              <a:t> konkurenci,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500" i="1" dirty="0">
                <a:latin typeface="Amasis MT Pro Medium" panose="02040604050005020304" pitchFamily="18" charset="-18"/>
              </a:rPr>
              <a:t>        </a:t>
            </a:r>
            <a:r>
              <a:rPr lang="cs-CZ" sz="3500" dirty="0">
                <a:latin typeface="Amasis MT Pro Medium" panose="02040604050005020304" pitchFamily="18" charset="-18"/>
              </a:rPr>
              <a:t>Podniky musí na tyto skutečnosti reagovat a vyvíjet nové výrobky.</a:t>
            </a:r>
          </a:p>
          <a:p>
            <a:pPr marL="514350" indent="-514350" algn="l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lang="cs-CZ" sz="3500" b="1" i="1" dirty="0">
                <a:latin typeface="Amasis MT Pro Medium" panose="02040604050005020304" pitchFamily="18" charset="-18"/>
              </a:rPr>
              <a:t>Akvizicí</a:t>
            </a:r>
            <a:r>
              <a:rPr lang="cs-CZ" sz="3500" i="1" dirty="0">
                <a:latin typeface="Amasis MT Pro Medium" panose="02040604050005020304" pitchFamily="18" charset="-18"/>
              </a:rPr>
              <a:t> = odkoupením patentu, licence na výrobu produktu.</a:t>
            </a:r>
          </a:p>
          <a:p>
            <a:pPr marL="514350" indent="-514350" algn="l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lang="cs-CZ" sz="3500" b="1" i="1" dirty="0">
                <a:latin typeface="Amasis MT Pro Medium" panose="02040604050005020304" pitchFamily="18" charset="-18"/>
              </a:rPr>
              <a:t>Vývojem nových vlastních produktů </a:t>
            </a:r>
            <a:r>
              <a:rPr lang="cs-CZ" sz="3500" i="1" dirty="0">
                <a:latin typeface="Amasis MT Pro Medium" panose="02040604050005020304" pitchFamily="18" charset="-18"/>
              </a:rPr>
              <a:t>= vývoj a výroba nových výrobků, inovované starší modely, modifikované výrobky, nové značky, vlastní vývoj i výzkum.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cs-CZ" sz="3500" i="1" dirty="0">
              <a:latin typeface="Amasis MT Pro Medium" panose="02040604050005020304" pitchFamily="18" charset="-18"/>
            </a:endParaRP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  <p:sp>
        <p:nvSpPr>
          <p:cNvPr id="6" name="Šipka: doprava 5">
            <a:extLst>
              <a:ext uri="{FF2B5EF4-FFF2-40B4-BE49-F238E27FC236}">
                <a16:creationId xmlns:a16="http://schemas.microsoft.com/office/drawing/2014/main" id="{259D9455-656A-4180-BE51-51887723F655}"/>
              </a:ext>
            </a:extLst>
          </p:cNvPr>
          <p:cNvSpPr/>
          <p:nvPr/>
        </p:nvSpPr>
        <p:spPr>
          <a:xfrm>
            <a:off x="321777" y="2944368"/>
            <a:ext cx="726831" cy="484632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6830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616" y="91144"/>
            <a:ext cx="11842747" cy="603856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 Medium" panose="02040604050005020304" pitchFamily="18" charset="-18"/>
              </a:rPr>
              <a:t>Cena nového produktu se stanovuje před zavedením produktu na trh.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 Medium" panose="02040604050005020304" pitchFamily="18" charset="-18"/>
              </a:rPr>
              <a:t>Za pomalého pronikání výrobku na trh můžeme v rozhodování o výši zaváděcí ceny vycházet  z následujících úvah.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500" dirty="0">
                <a:latin typeface="Amasis MT Pro Medium" panose="02040604050005020304" pitchFamily="18" charset="-18"/>
              </a:rPr>
              <a:t>	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500" dirty="0">
                <a:latin typeface="Amasis MT Pro Medium" panose="02040604050005020304" pitchFamily="18" charset="-18"/>
              </a:rPr>
              <a:t>	</a:t>
            </a:r>
            <a:r>
              <a:rPr lang="cs-CZ" sz="3500" b="1" dirty="0">
                <a:latin typeface="Amasis MT Pro Medium" panose="02040604050005020304" pitchFamily="18" charset="-18"/>
              </a:rPr>
              <a:t>Jedinečnost výrobku </a:t>
            </a:r>
            <a:r>
              <a:rPr lang="cs-CZ" sz="3500" dirty="0">
                <a:latin typeface="Amasis MT Pro Medium" panose="02040604050005020304" pitchFamily="18" charset="-18"/>
              </a:rPr>
              <a:t>= výrobce je v monopolním postavení, neexistuje v podstatě srovnatelný výrobek a proto si výrobce může stanovit prémiovou „smetánkovou“ cenu.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cs-CZ" sz="3500" dirty="0">
              <a:latin typeface="Amasis MT Pro Medium" panose="02040604050005020304" pitchFamily="18" charset="-18"/>
            </a:endParaRP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  <p:pic>
        <p:nvPicPr>
          <p:cNvPr id="7" name="Grafický objekt 6" descr="Odznak 1 se souvislou výplní">
            <a:extLst>
              <a:ext uri="{FF2B5EF4-FFF2-40B4-BE49-F238E27FC236}">
                <a16:creationId xmlns:a16="http://schemas.microsoft.com/office/drawing/2014/main" id="{A19B666B-15F4-403B-AFC4-83CE69679F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4616" y="311042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10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637" y="620308"/>
            <a:ext cx="12017343" cy="6038561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500" dirty="0">
                <a:latin typeface="Amasis MT Pro Medium" panose="02040604050005020304" pitchFamily="18" charset="-18"/>
              </a:rPr>
              <a:t>	</a:t>
            </a:r>
            <a:r>
              <a:rPr lang="cs-CZ" sz="3500" b="1" dirty="0">
                <a:latin typeface="Amasis MT Pro Medium" panose="02040604050005020304" pitchFamily="18" charset="-18"/>
              </a:rPr>
              <a:t>Dilema, zda vstupovat na trh v plném rozsahu nebo vstup na trh fázovat = </a:t>
            </a:r>
            <a:r>
              <a:rPr lang="cs-CZ" sz="3500" dirty="0">
                <a:latin typeface="Amasis MT Pro Medium" panose="02040604050005020304" pitchFamily="18" charset="-18"/>
              </a:rPr>
              <a:t>fázování poskytuje větší flexibilitu pro určovaní cen 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>
              <a:latin typeface="Amasis MT Pro Medium" panose="02040604050005020304" pitchFamily="18" charset="-18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500" dirty="0">
                <a:latin typeface="Amasis MT Pro Medium" panose="02040604050005020304" pitchFamily="18" charset="-18"/>
              </a:rPr>
              <a:t>	</a:t>
            </a:r>
            <a:r>
              <a:rPr lang="cs-CZ" sz="3500" b="1" dirty="0">
                <a:latin typeface="Amasis MT Pro Medium" panose="02040604050005020304" pitchFamily="18" charset="-18"/>
              </a:rPr>
              <a:t>Nákladová a investiční struktura nového výrobku </a:t>
            </a:r>
            <a:r>
              <a:rPr lang="cs-CZ" sz="3500" dirty="0">
                <a:latin typeface="Amasis MT Pro Medium" panose="02040604050005020304" pitchFamily="18" charset="-18"/>
              </a:rPr>
              <a:t>= postoj výrobce k délce doby úhrady investic, které jsou vloženy do vývoje nového výrobku, ty tvoří rozhodují faktor ceny. Manažeři chtějí co nejkratší dobu návratnosti.  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>
              <a:latin typeface="Amasis MT Pro Medium" panose="02040604050005020304" pitchFamily="18" charset="-18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500" dirty="0">
                <a:latin typeface="Amasis MT Pro Medium" panose="02040604050005020304" pitchFamily="18" charset="-18"/>
              </a:rPr>
              <a:t>	</a:t>
            </a:r>
            <a:r>
              <a:rPr lang="cs-CZ" sz="3500" b="1" dirty="0">
                <a:latin typeface="Amasis MT Pro Medium" panose="02040604050005020304" pitchFamily="18" charset="-18"/>
              </a:rPr>
              <a:t>Cílová orientace podniku </a:t>
            </a:r>
            <a:r>
              <a:rPr lang="cs-CZ" sz="3500" dirty="0">
                <a:latin typeface="Amasis MT Pro Medium" panose="02040604050005020304" pitchFamily="18" charset="-18"/>
              </a:rPr>
              <a:t>= podnik se může orientovat na CF (krátkodobý cíl) či tržní potenciál (dlouhodobý cíl)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cs-CZ" sz="3500" dirty="0">
              <a:latin typeface="Amasis MT Pro Medium" panose="02040604050005020304" pitchFamily="18" charset="-18"/>
            </a:endParaRP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  <p:pic>
        <p:nvPicPr>
          <p:cNvPr id="6" name="Grafický objekt 5" descr="Odznak se souvislou výplní">
            <a:extLst>
              <a:ext uri="{FF2B5EF4-FFF2-40B4-BE49-F238E27FC236}">
                <a16:creationId xmlns:a16="http://schemas.microsoft.com/office/drawing/2014/main" id="{69A68CCB-BC8D-452E-A635-98516467E6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3945" y="421187"/>
            <a:ext cx="914400" cy="914400"/>
          </a:xfrm>
          <a:prstGeom prst="rect">
            <a:avLst/>
          </a:prstGeom>
        </p:spPr>
      </p:pic>
      <p:pic>
        <p:nvPicPr>
          <p:cNvPr id="9" name="Grafický objekt 8" descr="Odznak 3 se souvislou výplní">
            <a:extLst>
              <a:ext uri="{FF2B5EF4-FFF2-40B4-BE49-F238E27FC236}">
                <a16:creationId xmlns:a16="http://schemas.microsoft.com/office/drawing/2014/main" id="{6BD87AC8-8E0F-4F41-B045-276AB83ADC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3945" y="2348233"/>
            <a:ext cx="914400" cy="914400"/>
          </a:xfrm>
          <a:prstGeom prst="rect">
            <a:avLst/>
          </a:prstGeom>
        </p:spPr>
      </p:pic>
      <p:pic>
        <p:nvPicPr>
          <p:cNvPr id="11" name="Grafický objekt 10" descr="Odznak 4 se souvislou výplní">
            <a:extLst>
              <a:ext uri="{FF2B5EF4-FFF2-40B4-BE49-F238E27FC236}">
                <a16:creationId xmlns:a16="http://schemas.microsoft.com/office/drawing/2014/main" id="{89F186C1-B6F5-425B-BD52-3B71E19EC1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93945" y="480879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275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0FEACC1A-CFA6-4CA9-984D-3C1AD63470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6212" t="55284" r="46169" b="25170"/>
          <a:stretch/>
        </p:blipFill>
        <p:spPr>
          <a:xfrm>
            <a:off x="317239" y="1124160"/>
            <a:ext cx="9050695" cy="4003190"/>
          </a:xfrm>
        </p:spPr>
      </p:pic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78851B8-E111-4DA1-8A64-A4BE5424127E}"/>
              </a:ext>
            </a:extLst>
          </p:cNvPr>
          <p:cNvSpPr txBox="1"/>
          <p:nvPr/>
        </p:nvSpPr>
        <p:spPr>
          <a:xfrm>
            <a:off x="242593" y="196649"/>
            <a:ext cx="9955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FÁZE ŽIVOTNÍHO CYKLU VÝROBKU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C74A423-4D8C-4B4A-8555-F3A6CCBD9709}"/>
              </a:ext>
            </a:extLst>
          </p:cNvPr>
          <p:cNvSpPr txBox="1"/>
          <p:nvPr/>
        </p:nvSpPr>
        <p:spPr>
          <a:xfrm>
            <a:off x="242593" y="5214801"/>
            <a:ext cx="118536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dirty="0">
                <a:latin typeface="Amasis MT Pro" panose="02040504050005020304" pitchFamily="18" charset="-18"/>
              </a:rPr>
              <a:t>Tak, jak bude výrobek procházet jednotlivými fázemi svého životního cyklu, tak se bude měnit i jeho nákladová struktura.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7889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616" y="239636"/>
            <a:ext cx="11842747" cy="6038561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4000" b="1" dirty="0">
                <a:latin typeface="Amasis MT Pro Medium" panose="02040604050005020304" pitchFamily="18" charset="-18"/>
              </a:rPr>
              <a:t>ODČERPÁVACÍ CENOVÁ STRATEGIE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 Medium" panose="02040604050005020304" pitchFamily="18" charset="-18"/>
              </a:rPr>
              <a:t>Strategie pracuje s </a:t>
            </a:r>
            <a:r>
              <a:rPr lang="cs-CZ" sz="3500" b="1" dirty="0">
                <a:solidFill>
                  <a:srgbClr val="C00000"/>
                </a:solidFill>
                <a:latin typeface="Amasis MT Pro Medium" panose="02040604050005020304" pitchFamily="18" charset="-18"/>
              </a:rPr>
              <a:t>vysokou prestižní cenou nových výrobků</a:t>
            </a:r>
            <a:r>
              <a:rPr lang="cs-CZ" sz="3500" dirty="0">
                <a:latin typeface="Amasis MT Pro Medium" panose="02040604050005020304" pitchFamily="18" charset="-18"/>
              </a:rPr>
              <a:t> a teprve s naplněním trhu nebo rostoucím konkurenčním tlakem se přistupuje ke snižování cen.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 Medium" panose="02040604050005020304" pitchFamily="18" charset="-18"/>
              </a:rPr>
              <a:t>Účelem strategie je, co nejrychleji uhradit vysoké vývojové náklady.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 Medium" panose="02040604050005020304" pitchFamily="18" charset="-18"/>
              </a:rPr>
              <a:t>Založena na existenci spotřebitele s nadprůměrně vysokou kupní silou a na možnostech odčerpat, co možná nejvíce spotřebitelského přebytku.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 Medium" panose="02040604050005020304" pitchFamily="18" charset="-18"/>
              </a:rPr>
              <a:t>Zvláštní forma cenové diferenciace.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 Medium" panose="02040604050005020304" pitchFamily="18" charset="-18"/>
              </a:rPr>
              <a:t>„Strategie cenového zužitkování trhu“ nebo „</a:t>
            </a:r>
            <a:r>
              <a:rPr lang="cs-CZ" sz="3500" dirty="0" err="1">
                <a:latin typeface="Amasis MT Pro Medium" panose="02040604050005020304" pitchFamily="18" charset="-18"/>
              </a:rPr>
              <a:t>skimming</a:t>
            </a:r>
            <a:r>
              <a:rPr lang="cs-CZ" sz="3500" dirty="0">
                <a:latin typeface="Amasis MT Pro Medium" panose="02040604050005020304" pitchFamily="18" charset="-18"/>
              </a:rPr>
              <a:t>“.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 Medium" panose="02040604050005020304" pitchFamily="18" charset="-18"/>
              </a:rPr>
              <a:t>Uplatňování co nejvyšších cen v krátkém období.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cs-CZ" sz="3500" dirty="0">
              <a:latin typeface="Amasis MT Pro Medium" panose="02040604050005020304" pitchFamily="18" charset="-18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cs-CZ" sz="3500" i="1" dirty="0">
              <a:latin typeface="Amasis MT Pro Medium" panose="02040604050005020304" pitchFamily="18" charset="-18"/>
            </a:endParaRP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669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616" y="239636"/>
            <a:ext cx="11842747" cy="6038561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4000" b="1" dirty="0">
                <a:latin typeface="Amasis MT Pro Medium" panose="02040604050005020304" pitchFamily="18" charset="-18"/>
              </a:rPr>
              <a:t>Strategie je uplatnitelná za předpokladů: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i="1" dirty="0">
                <a:latin typeface="Amasis MT Pro Medium" panose="02040604050005020304" pitchFamily="18" charset="-18"/>
              </a:rPr>
              <a:t> je-li dostatek spotřebitelů na prestižním trhu,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i="1" dirty="0">
                <a:latin typeface="Amasis MT Pro Medium" panose="02040604050005020304" pitchFamily="18" charset="-18"/>
              </a:rPr>
              <a:t> není-li srovnávací měřítko pro hodnotu a užitek produktu,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i="1" dirty="0">
                <a:latin typeface="Amasis MT Pro Medium" panose="02040604050005020304" pitchFamily="18" charset="-18"/>
              </a:rPr>
              <a:t> má-li být dosaženo rychlého pokrytí výrobních nákladů,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i="1" dirty="0">
                <a:latin typeface="Amasis MT Pro Medium" panose="02040604050005020304" pitchFamily="18" charset="-18"/>
              </a:rPr>
              <a:t> jde-li o produkt s krátkou životností, cyklem a existuje riziko rychlého zastarávání výrobku,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i="1" dirty="0">
                <a:latin typeface="Amasis MT Pro Medium" panose="02040604050005020304" pitchFamily="18" charset="-18"/>
              </a:rPr>
              <a:t> jsou-li výrobní kapacity omezeny a nelze je rychle rozšířit.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cs-CZ" sz="3500" dirty="0">
              <a:latin typeface="Amasis MT Pro Medium" panose="02040604050005020304" pitchFamily="18" charset="-18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500" dirty="0">
                <a:latin typeface="Amasis MT Pro Medium" panose="02040604050005020304" pitchFamily="18" charset="-18"/>
              </a:rPr>
              <a:t>	Strategie „</a:t>
            </a:r>
            <a:r>
              <a:rPr lang="cs-CZ" sz="3500" dirty="0" err="1">
                <a:latin typeface="Amasis MT Pro Medium" panose="02040604050005020304" pitchFamily="18" charset="-18"/>
              </a:rPr>
              <a:t>skimming</a:t>
            </a:r>
            <a:r>
              <a:rPr lang="cs-CZ" sz="3500" dirty="0">
                <a:latin typeface="Amasis MT Pro Medium" panose="02040604050005020304" pitchFamily="18" charset="-18"/>
              </a:rPr>
              <a:t>“ je nástrojem pro vytváření image a vyšší kvality produktu prostřednictvím vysoké počáteční ceny.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cs-CZ" sz="3500" i="1" dirty="0">
              <a:latin typeface="Amasis MT Pro Medium" panose="02040604050005020304" pitchFamily="18" charset="-18"/>
            </a:endParaRP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  <p:sp>
        <p:nvSpPr>
          <p:cNvPr id="6" name="Šipka: doprava 5">
            <a:extLst>
              <a:ext uri="{FF2B5EF4-FFF2-40B4-BE49-F238E27FC236}">
                <a16:creationId xmlns:a16="http://schemas.microsoft.com/office/drawing/2014/main" id="{A2FB657C-D43A-45F2-B089-3A187103F592}"/>
              </a:ext>
            </a:extLst>
          </p:cNvPr>
          <p:cNvSpPr/>
          <p:nvPr/>
        </p:nvSpPr>
        <p:spPr>
          <a:xfrm>
            <a:off x="290516" y="4687198"/>
            <a:ext cx="726831" cy="484632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973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616" y="239636"/>
            <a:ext cx="11842747" cy="603856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 Medium" panose="02040604050005020304" pitchFamily="18" charset="-18"/>
              </a:rPr>
              <a:t>Je snadnější ceny zvyšovat.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 Medium" panose="02040604050005020304" pitchFamily="18" charset="-18"/>
              </a:rPr>
              <a:t>Nasazením vysokých počátečních cen dává podniku prostor pro jejich snižování v případě hrozby konkurence.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 Medium" panose="02040604050005020304" pitchFamily="18" charset="-18"/>
              </a:rPr>
              <a:t>Oproti tomu nižší počáteční cenu je obtížné zvýšit bez ztráty objemu prodeje. </a:t>
            </a: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065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617" y="239636"/>
            <a:ext cx="11665692" cy="6038561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4000" b="1" dirty="0">
                <a:latin typeface="Amasis MT Pro Medium" panose="02040604050005020304" pitchFamily="18" charset="-18"/>
              </a:rPr>
              <a:t>PRŮNIKOVÁ CENOVÁ STRATEGIE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 Medium" panose="02040604050005020304" pitchFamily="18" charset="-18"/>
              </a:rPr>
              <a:t>Jedná se o penetrační strategii nízkých cen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 Medium" panose="02040604050005020304" pitchFamily="18" charset="-18"/>
              </a:rPr>
              <a:t>Zaměřena na infiltraci trhů a dosažení velkého tržního podílu na daném trhu.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 Medium" panose="02040604050005020304" pitchFamily="18" charset="-18"/>
              </a:rPr>
              <a:t>Strategie stojí na nízkých cenách ve snaze jimi ovlivnit trh a co nejrychleji produkt rozšířit.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 Medium" panose="02040604050005020304" pitchFamily="18" charset="-18"/>
              </a:rPr>
              <a:t> Produkt má při této strategii šanci obstát pokud je schopný oslovit velké množství zákazníků.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 Medium" panose="02040604050005020304" pitchFamily="18" charset="-18"/>
              </a:rPr>
              <a:t> Zisk z produktu je nízký proto závisí na objemu prodejů.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 Medium" panose="02040604050005020304" pitchFamily="18" charset="-18"/>
              </a:rPr>
              <a:t> Nízká cena získává stálé zákazníky.</a:t>
            </a: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88911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1346</TotalTime>
  <Words>820</Words>
  <Application>Microsoft Office PowerPoint</Application>
  <PresentationFormat>Širokoúhlá obrazovka</PresentationFormat>
  <Paragraphs>77</Paragraphs>
  <Slides>14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1" baseType="lpstr">
      <vt:lpstr>Amasis MT Pro</vt:lpstr>
      <vt:lpstr>Amasis MT Pro Medium</vt:lpstr>
      <vt:lpstr>Arial</vt:lpstr>
      <vt:lpstr>Calibri</vt:lpstr>
      <vt:lpstr>Calibri Light</vt:lpstr>
      <vt:lpstr>Wingdings</vt:lpstr>
      <vt:lpstr>Motiv Office</vt:lpstr>
      <vt:lpstr>3.  TVORBA CENY U NOVÝCH PRODUKTŮ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CENOTVORBA A CENOVÁ STRATEGIE</dc:title>
  <dc:creator>Prachařová Lenka</dc:creator>
  <cp:lastModifiedBy>Prachařová Lenka</cp:lastModifiedBy>
  <cp:revision>107</cp:revision>
  <dcterms:created xsi:type="dcterms:W3CDTF">2022-01-10T10:45:06Z</dcterms:created>
  <dcterms:modified xsi:type="dcterms:W3CDTF">2022-02-23T13:01:17Z</dcterms:modified>
</cp:coreProperties>
</file>