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9" r:id="rId3"/>
    <p:sldId id="258" r:id="rId4"/>
    <p:sldId id="265" r:id="rId5"/>
    <p:sldId id="257" r:id="rId6"/>
    <p:sldId id="261" r:id="rId7"/>
    <p:sldId id="263" r:id="rId8"/>
    <p:sldId id="260" r:id="rId9"/>
    <p:sldId id="266" r:id="rId10"/>
    <p:sldId id="262" r:id="rId11"/>
    <p:sldId id="264" r:id="rId12"/>
    <p:sldId id="270" r:id="rId13"/>
    <p:sldId id="268" r:id="rId14"/>
    <p:sldId id="267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7BBF5-9CE9-4800-B950-91CF3E434FFE}" type="doc">
      <dgm:prSet loTypeId="urn:microsoft.com/office/officeart/2009/layout/CircleArrowProcess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3411B68-FD9C-4811-BBE7-2EFC9EF8490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latin typeface="Amasis MT Pro Medium" panose="02040604050005020304" pitchFamily="18" charset="-18"/>
            </a:rPr>
            <a:t>DLOUHDOBÁ EXISTENCE PODNIKU</a:t>
          </a:r>
          <a:endParaRPr lang="cs-CZ" sz="2000" dirty="0"/>
        </a:p>
      </dgm:t>
    </dgm:pt>
    <dgm:pt modelId="{1530DABD-10CC-4CFD-B28F-98C65BC8D479}" type="parTrans" cxnId="{A1850079-1D97-452F-9A9F-C42C82AC6DD7}">
      <dgm:prSet/>
      <dgm:spPr/>
      <dgm:t>
        <a:bodyPr/>
        <a:lstStyle/>
        <a:p>
          <a:endParaRPr lang="cs-CZ"/>
        </a:p>
      </dgm:t>
    </dgm:pt>
    <dgm:pt modelId="{1FBB8AE6-2211-47CE-B557-71781AA76B0E}" type="sibTrans" cxnId="{A1850079-1D97-452F-9A9F-C42C82AC6DD7}">
      <dgm:prSet/>
      <dgm:spPr/>
      <dgm:t>
        <a:bodyPr/>
        <a:lstStyle/>
        <a:p>
          <a:endParaRPr lang="cs-CZ"/>
        </a:p>
      </dgm:t>
    </dgm:pt>
    <dgm:pt modelId="{518DE35E-E1A9-4C71-815C-924DA44A3B82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TVORBA ZISKU A JEHO MAXIMALIZACE</a:t>
          </a:r>
        </a:p>
      </dgm:t>
    </dgm:pt>
    <dgm:pt modelId="{01A22B5D-00F1-4C4A-BF83-AC615B119114}" type="parTrans" cxnId="{EA3C6565-54F4-4528-B8F3-E7EE54338411}">
      <dgm:prSet/>
      <dgm:spPr/>
      <dgm:t>
        <a:bodyPr/>
        <a:lstStyle/>
        <a:p>
          <a:endParaRPr lang="cs-CZ"/>
        </a:p>
      </dgm:t>
    </dgm:pt>
    <dgm:pt modelId="{24FCF43F-C519-4B5C-BEB0-1B4822D1C023}" type="sibTrans" cxnId="{EA3C6565-54F4-4528-B8F3-E7EE54338411}">
      <dgm:prSet/>
      <dgm:spPr/>
      <dgm:t>
        <a:bodyPr/>
        <a:lstStyle/>
        <a:p>
          <a:endParaRPr lang="cs-CZ"/>
        </a:p>
      </dgm:t>
    </dgm:pt>
    <dgm:pt modelId="{8D52FEF7-B60F-476F-848D-9CAD690F88BF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ZVYŠOVÁNÍ TRŽNÍHO PODÍLU</a:t>
          </a:r>
        </a:p>
      </dgm:t>
    </dgm:pt>
    <dgm:pt modelId="{7076F42F-7887-40D7-A1A9-29AAA3238BFC}" type="parTrans" cxnId="{DC38775D-C926-41E1-87C2-EC6F8820C977}">
      <dgm:prSet/>
      <dgm:spPr/>
      <dgm:t>
        <a:bodyPr/>
        <a:lstStyle/>
        <a:p>
          <a:endParaRPr lang="cs-CZ"/>
        </a:p>
      </dgm:t>
    </dgm:pt>
    <dgm:pt modelId="{8988CB5D-25D0-4684-B022-E746C20AE6F3}" type="sibTrans" cxnId="{DC38775D-C926-41E1-87C2-EC6F8820C977}">
      <dgm:prSet/>
      <dgm:spPr/>
      <dgm:t>
        <a:bodyPr/>
        <a:lstStyle/>
        <a:p>
          <a:endParaRPr lang="cs-CZ"/>
        </a:p>
      </dgm:t>
    </dgm:pt>
    <dgm:pt modelId="{7C58F5FF-53DC-4137-83FE-42FFA8CD1E92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RŮST OBJEMU PRODEJŮ</a:t>
          </a:r>
        </a:p>
      </dgm:t>
    </dgm:pt>
    <dgm:pt modelId="{C6CEA50F-0224-48E7-97AD-E7C802396B20}" type="parTrans" cxnId="{0B6151FA-F4F7-4B90-9513-B2C23ACC5DAB}">
      <dgm:prSet/>
      <dgm:spPr/>
      <dgm:t>
        <a:bodyPr/>
        <a:lstStyle/>
        <a:p>
          <a:endParaRPr lang="cs-CZ"/>
        </a:p>
      </dgm:t>
    </dgm:pt>
    <dgm:pt modelId="{07951434-D26D-4337-9C8C-72F025EA7791}" type="sibTrans" cxnId="{0B6151FA-F4F7-4B90-9513-B2C23ACC5DAB}">
      <dgm:prSet/>
      <dgm:spPr/>
      <dgm:t>
        <a:bodyPr/>
        <a:lstStyle/>
        <a:p>
          <a:endParaRPr lang="cs-CZ"/>
        </a:p>
      </dgm:t>
    </dgm:pt>
    <dgm:pt modelId="{65ECFF96-7FEB-4CDF-B791-D6440CD7D6FD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INVESTOVÁNÍ S NÁVRATNOSTÍ</a:t>
          </a:r>
        </a:p>
      </dgm:t>
    </dgm:pt>
    <dgm:pt modelId="{F81D28B4-ACCF-4153-A7D3-D9BB5726F4B7}" type="parTrans" cxnId="{945565E1-4340-4189-BC87-B623ADAE8242}">
      <dgm:prSet/>
      <dgm:spPr/>
      <dgm:t>
        <a:bodyPr/>
        <a:lstStyle/>
        <a:p>
          <a:endParaRPr lang="cs-CZ"/>
        </a:p>
      </dgm:t>
    </dgm:pt>
    <dgm:pt modelId="{2C0B0073-950A-449A-AF81-2DAB11704CFF}" type="sibTrans" cxnId="{945565E1-4340-4189-BC87-B623ADAE8242}">
      <dgm:prSet/>
      <dgm:spPr/>
      <dgm:t>
        <a:bodyPr/>
        <a:lstStyle/>
        <a:p>
          <a:endParaRPr lang="cs-CZ"/>
        </a:p>
      </dgm:t>
    </dgm:pt>
    <dgm:pt modelId="{05E79A40-10AE-4754-AF9C-9E8B2D9CF808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KVALITA VÝROBKŮ A SLUŽEB</a:t>
          </a:r>
        </a:p>
      </dgm:t>
    </dgm:pt>
    <dgm:pt modelId="{D9FF6EE4-D731-4B93-80C2-775CB99FF59B}" type="parTrans" cxnId="{F3CFB3F3-B9AE-4172-B163-17B81AB0A05C}">
      <dgm:prSet/>
      <dgm:spPr/>
      <dgm:t>
        <a:bodyPr/>
        <a:lstStyle/>
        <a:p>
          <a:endParaRPr lang="cs-CZ"/>
        </a:p>
      </dgm:t>
    </dgm:pt>
    <dgm:pt modelId="{A01FD88F-F087-468F-B956-4E07A02A758E}" type="sibTrans" cxnId="{F3CFB3F3-B9AE-4172-B163-17B81AB0A05C}">
      <dgm:prSet/>
      <dgm:spPr/>
      <dgm:t>
        <a:bodyPr/>
        <a:lstStyle/>
        <a:p>
          <a:endParaRPr lang="cs-CZ"/>
        </a:p>
      </dgm:t>
    </dgm:pt>
    <dgm:pt modelId="{45005DF6-3DB2-45D5-BA8F-01296A7EBD42}" type="pres">
      <dgm:prSet presAssocID="{4BD7BBF5-9CE9-4800-B950-91CF3E434FF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171582D-417E-4C87-AEC0-ADE81132ED56}" type="pres">
      <dgm:prSet presAssocID="{23411B68-FD9C-4811-BBE7-2EFC9EF8490A}" presName="Accent1" presStyleCnt="0"/>
      <dgm:spPr/>
    </dgm:pt>
    <dgm:pt modelId="{2FBE088D-C931-44DF-92C5-89349186C257}" type="pres">
      <dgm:prSet presAssocID="{23411B68-FD9C-4811-BBE7-2EFC9EF8490A}" presName="Accent" presStyleLbl="node1" presStyleIdx="0" presStyleCnt="6" custScaleX="291898" custLinFactNeighborX="6161" custLinFactNeighborY="-8213"/>
      <dgm:spPr>
        <a:ln w="28575">
          <a:solidFill>
            <a:schemeClr val="tx1"/>
          </a:solidFill>
        </a:ln>
      </dgm:spPr>
    </dgm:pt>
    <dgm:pt modelId="{CE8DAF10-5112-47D3-8764-1E46292477BD}" type="pres">
      <dgm:prSet presAssocID="{23411B68-FD9C-4811-BBE7-2EFC9EF8490A}" presName="Parent1" presStyleLbl="revTx" presStyleIdx="0" presStyleCnt="6" custScaleX="371417" custLinFactNeighborX="-6317" custLinFactNeighborY="-38538">
        <dgm:presLayoutVars>
          <dgm:chMax val="1"/>
          <dgm:chPref val="1"/>
          <dgm:bulletEnabled val="1"/>
        </dgm:presLayoutVars>
      </dgm:prSet>
      <dgm:spPr/>
    </dgm:pt>
    <dgm:pt modelId="{4C0E0A04-066B-4DB6-92AF-397B66547B63}" type="pres">
      <dgm:prSet presAssocID="{518DE35E-E1A9-4C71-815C-924DA44A3B82}" presName="Accent2" presStyleCnt="0"/>
      <dgm:spPr/>
    </dgm:pt>
    <dgm:pt modelId="{1D8C1E76-A092-4EEF-A90D-26500DC6DF8A}" type="pres">
      <dgm:prSet presAssocID="{518DE35E-E1A9-4C71-815C-924DA44A3B82}" presName="Accent" presStyleLbl="node1" presStyleIdx="1" presStyleCnt="6" custScaleX="370049" custScaleY="90863" custLinFactNeighborX="-2702"/>
      <dgm:spPr>
        <a:ln w="28575">
          <a:solidFill>
            <a:schemeClr val="tx1"/>
          </a:solidFill>
        </a:ln>
      </dgm:spPr>
    </dgm:pt>
    <dgm:pt modelId="{5C95B320-D303-4BAC-B4B8-55548314DC15}" type="pres">
      <dgm:prSet presAssocID="{518DE35E-E1A9-4C71-815C-924DA44A3B82}" presName="Parent2" presStyleLbl="revTx" presStyleIdx="1" presStyleCnt="6" custScaleX="371417" custLinFactNeighborX="-64586" custLinFactNeighborY="9374">
        <dgm:presLayoutVars>
          <dgm:chMax val="1"/>
          <dgm:chPref val="1"/>
          <dgm:bulletEnabled val="1"/>
        </dgm:presLayoutVars>
      </dgm:prSet>
      <dgm:spPr/>
    </dgm:pt>
    <dgm:pt modelId="{ABEA7D3C-8497-4CD6-95CA-012F3146EAAC}" type="pres">
      <dgm:prSet presAssocID="{8D52FEF7-B60F-476F-848D-9CAD690F88BF}" presName="Accent3" presStyleCnt="0"/>
      <dgm:spPr/>
    </dgm:pt>
    <dgm:pt modelId="{AF088CD4-81C8-4329-8815-E2CDD8E1DFDA}" type="pres">
      <dgm:prSet presAssocID="{8D52FEF7-B60F-476F-848D-9CAD690F88BF}" presName="Accent" presStyleLbl="node1" presStyleIdx="2" presStyleCnt="6" custScaleX="350073" custScaleY="92122" custLinFactNeighborX="6701" custLinFactNeighborY="6002"/>
      <dgm:spPr>
        <a:ln w="28575">
          <a:solidFill>
            <a:schemeClr val="tx1"/>
          </a:solidFill>
        </a:ln>
      </dgm:spPr>
    </dgm:pt>
    <dgm:pt modelId="{3E7E4AE0-CDDF-47A3-B069-ABCEB9CD9140}" type="pres">
      <dgm:prSet presAssocID="{8D52FEF7-B60F-476F-848D-9CAD690F88BF}" presName="Parent3" presStyleLbl="revTx" presStyleIdx="2" presStyleCnt="6" custScaleX="371417" custLinFactNeighborX="67167" custLinFactNeighborY="38411">
        <dgm:presLayoutVars>
          <dgm:chMax val="1"/>
          <dgm:chPref val="1"/>
          <dgm:bulletEnabled val="1"/>
        </dgm:presLayoutVars>
      </dgm:prSet>
      <dgm:spPr/>
    </dgm:pt>
    <dgm:pt modelId="{338BEBDC-7E4F-4F1F-96F1-1B5D68635E03}" type="pres">
      <dgm:prSet presAssocID="{7C58F5FF-53DC-4137-83FE-42FFA8CD1E92}" presName="Accent4" presStyleCnt="0"/>
      <dgm:spPr/>
    </dgm:pt>
    <dgm:pt modelId="{9A64DB5C-C243-4E71-A2C3-5F365A4BEF0E}" type="pres">
      <dgm:prSet presAssocID="{7C58F5FF-53DC-4137-83FE-42FFA8CD1E92}" presName="Accent" presStyleLbl="node1" presStyleIdx="3" presStyleCnt="6" custScaleX="345833" custScaleY="92413" custLinFactNeighborX="-2991" custLinFactNeighborY="12023"/>
      <dgm:spPr>
        <a:ln w="28575">
          <a:solidFill>
            <a:schemeClr val="tx1"/>
          </a:solidFill>
        </a:ln>
      </dgm:spPr>
    </dgm:pt>
    <dgm:pt modelId="{D9A2F121-427E-4D9B-8C79-5E63CCCA096B}" type="pres">
      <dgm:prSet presAssocID="{7C58F5FF-53DC-4137-83FE-42FFA8CD1E92}" presName="Parent4" presStyleLbl="revTx" presStyleIdx="3" presStyleCnt="6" custScaleX="371417" custLinFactNeighborX="-87860" custLinFactNeighborY="60143">
        <dgm:presLayoutVars>
          <dgm:chMax val="1"/>
          <dgm:chPref val="1"/>
          <dgm:bulletEnabled val="1"/>
        </dgm:presLayoutVars>
      </dgm:prSet>
      <dgm:spPr/>
    </dgm:pt>
    <dgm:pt modelId="{552CE65A-1351-48E6-BEB8-FE49134F031E}" type="pres">
      <dgm:prSet presAssocID="{65ECFF96-7FEB-4CDF-B791-D6440CD7D6FD}" presName="Accent5" presStyleCnt="0"/>
      <dgm:spPr/>
    </dgm:pt>
    <dgm:pt modelId="{5FCC54F2-AA37-4E33-946B-9F6CFC956809}" type="pres">
      <dgm:prSet presAssocID="{65ECFF96-7FEB-4CDF-B791-D6440CD7D6FD}" presName="Accent" presStyleLbl="node1" presStyleIdx="4" presStyleCnt="6" custScaleX="348154" custLinFactNeighborX="9134" custLinFactNeighborY="20236"/>
      <dgm:spPr>
        <a:ln w="28575">
          <a:solidFill>
            <a:schemeClr val="tx1"/>
          </a:solidFill>
        </a:ln>
      </dgm:spPr>
    </dgm:pt>
    <dgm:pt modelId="{C8E52E0D-5E2B-4594-8852-6E991958F7B9}" type="pres">
      <dgm:prSet presAssocID="{65ECFF96-7FEB-4CDF-B791-D6440CD7D6FD}" presName="Parent5" presStyleLbl="revTx" presStyleIdx="4" presStyleCnt="6" custScaleX="371417" custLinFactNeighborX="99220" custLinFactNeighborY="76466">
        <dgm:presLayoutVars>
          <dgm:chMax val="1"/>
          <dgm:chPref val="1"/>
          <dgm:bulletEnabled val="1"/>
        </dgm:presLayoutVars>
      </dgm:prSet>
      <dgm:spPr/>
    </dgm:pt>
    <dgm:pt modelId="{29B6D20E-586A-4FBF-B623-B00691209B94}" type="pres">
      <dgm:prSet presAssocID="{05E79A40-10AE-4754-AF9C-9E8B2D9CF808}" presName="Accent6" presStyleCnt="0"/>
      <dgm:spPr/>
    </dgm:pt>
    <dgm:pt modelId="{82AACD23-8472-4DF9-8BD5-E5487019B916}" type="pres">
      <dgm:prSet presAssocID="{05E79A40-10AE-4754-AF9C-9E8B2D9CF808}" presName="Accent" presStyleLbl="node1" presStyleIdx="5" presStyleCnt="6" custScaleX="354725" custScaleY="99239" custLinFactNeighborX="822" custLinFactNeighborY="32996"/>
      <dgm:spPr>
        <a:ln w="28575">
          <a:solidFill>
            <a:schemeClr val="tx1"/>
          </a:solidFill>
        </a:ln>
      </dgm:spPr>
    </dgm:pt>
    <dgm:pt modelId="{28FC4E65-9424-4A99-8776-CA74D05E4F6D}" type="pres">
      <dgm:prSet presAssocID="{05E79A40-10AE-4754-AF9C-9E8B2D9CF808}" presName="Parent6" presStyleLbl="revTx" presStyleIdx="5" presStyleCnt="6" custAng="0" custScaleX="371417" custLinFactY="9798" custLinFactNeighborX="9399" custLinFactNeighborY="100000">
        <dgm:presLayoutVars>
          <dgm:chMax val="1"/>
          <dgm:chPref val="1"/>
          <dgm:bulletEnabled val="1"/>
        </dgm:presLayoutVars>
      </dgm:prSet>
      <dgm:spPr/>
    </dgm:pt>
  </dgm:ptLst>
  <dgm:cxnLst>
    <dgm:cxn modelId="{411B5818-3416-48AB-88EA-F8603B2B09DC}" type="presOf" srcId="{65ECFF96-7FEB-4CDF-B791-D6440CD7D6FD}" destId="{C8E52E0D-5E2B-4594-8852-6E991958F7B9}" srcOrd="0" destOrd="0" presId="urn:microsoft.com/office/officeart/2009/layout/CircleArrowProcess"/>
    <dgm:cxn modelId="{DC38775D-C926-41E1-87C2-EC6F8820C977}" srcId="{4BD7BBF5-9CE9-4800-B950-91CF3E434FFE}" destId="{8D52FEF7-B60F-476F-848D-9CAD690F88BF}" srcOrd="2" destOrd="0" parTransId="{7076F42F-7887-40D7-A1A9-29AAA3238BFC}" sibTransId="{8988CB5D-25D0-4684-B022-E746C20AE6F3}"/>
    <dgm:cxn modelId="{757E6E43-493C-40B7-8232-CFBB14C99AB5}" type="presOf" srcId="{518DE35E-E1A9-4C71-815C-924DA44A3B82}" destId="{5C95B320-D303-4BAC-B4B8-55548314DC15}" srcOrd="0" destOrd="0" presId="urn:microsoft.com/office/officeart/2009/layout/CircleArrowProcess"/>
    <dgm:cxn modelId="{EA3C6565-54F4-4528-B8F3-E7EE54338411}" srcId="{4BD7BBF5-9CE9-4800-B950-91CF3E434FFE}" destId="{518DE35E-E1A9-4C71-815C-924DA44A3B82}" srcOrd="1" destOrd="0" parTransId="{01A22B5D-00F1-4C4A-BF83-AC615B119114}" sibTransId="{24FCF43F-C519-4B5C-BEB0-1B4822D1C023}"/>
    <dgm:cxn modelId="{A1850079-1D97-452F-9A9F-C42C82AC6DD7}" srcId="{4BD7BBF5-9CE9-4800-B950-91CF3E434FFE}" destId="{23411B68-FD9C-4811-BBE7-2EFC9EF8490A}" srcOrd="0" destOrd="0" parTransId="{1530DABD-10CC-4CFD-B28F-98C65BC8D479}" sibTransId="{1FBB8AE6-2211-47CE-B557-71781AA76B0E}"/>
    <dgm:cxn modelId="{96C50B8B-4FC6-4E53-92EE-9489B52EA434}" type="presOf" srcId="{4BD7BBF5-9CE9-4800-B950-91CF3E434FFE}" destId="{45005DF6-3DB2-45D5-BA8F-01296A7EBD42}" srcOrd="0" destOrd="0" presId="urn:microsoft.com/office/officeart/2009/layout/CircleArrowProcess"/>
    <dgm:cxn modelId="{C978809B-CE0C-45E2-94DE-805A8EB825BD}" type="presOf" srcId="{8D52FEF7-B60F-476F-848D-9CAD690F88BF}" destId="{3E7E4AE0-CDDF-47A3-B069-ABCEB9CD9140}" srcOrd="0" destOrd="0" presId="urn:microsoft.com/office/officeart/2009/layout/CircleArrowProcess"/>
    <dgm:cxn modelId="{21EC77BF-383B-4710-8A2F-3EDAFD2DC038}" type="presOf" srcId="{05E79A40-10AE-4754-AF9C-9E8B2D9CF808}" destId="{28FC4E65-9424-4A99-8776-CA74D05E4F6D}" srcOrd="0" destOrd="0" presId="urn:microsoft.com/office/officeart/2009/layout/CircleArrowProcess"/>
    <dgm:cxn modelId="{7AB8F2DE-F1A6-4AD4-98A6-C50AA80DFC72}" type="presOf" srcId="{7C58F5FF-53DC-4137-83FE-42FFA8CD1E92}" destId="{D9A2F121-427E-4D9B-8C79-5E63CCCA096B}" srcOrd="0" destOrd="0" presId="urn:microsoft.com/office/officeart/2009/layout/CircleArrowProcess"/>
    <dgm:cxn modelId="{945565E1-4340-4189-BC87-B623ADAE8242}" srcId="{4BD7BBF5-9CE9-4800-B950-91CF3E434FFE}" destId="{65ECFF96-7FEB-4CDF-B791-D6440CD7D6FD}" srcOrd="4" destOrd="0" parTransId="{F81D28B4-ACCF-4153-A7D3-D9BB5726F4B7}" sibTransId="{2C0B0073-950A-449A-AF81-2DAB11704CFF}"/>
    <dgm:cxn modelId="{F3CFB3F3-B9AE-4172-B163-17B81AB0A05C}" srcId="{4BD7BBF5-9CE9-4800-B950-91CF3E434FFE}" destId="{05E79A40-10AE-4754-AF9C-9E8B2D9CF808}" srcOrd="5" destOrd="0" parTransId="{D9FF6EE4-D731-4B93-80C2-775CB99FF59B}" sibTransId="{A01FD88F-F087-468F-B956-4E07A02A758E}"/>
    <dgm:cxn modelId="{0B6151FA-F4F7-4B90-9513-B2C23ACC5DAB}" srcId="{4BD7BBF5-9CE9-4800-B950-91CF3E434FFE}" destId="{7C58F5FF-53DC-4137-83FE-42FFA8CD1E92}" srcOrd="3" destOrd="0" parTransId="{C6CEA50F-0224-48E7-97AD-E7C802396B20}" sibTransId="{07951434-D26D-4337-9C8C-72F025EA7791}"/>
    <dgm:cxn modelId="{34903FFC-B9E2-4C20-BF5D-71D90A7C65A3}" type="presOf" srcId="{23411B68-FD9C-4811-BBE7-2EFC9EF8490A}" destId="{CE8DAF10-5112-47D3-8764-1E46292477BD}" srcOrd="0" destOrd="0" presId="urn:microsoft.com/office/officeart/2009/layout/CircleArrowProcess"/>
    <dgm:cxn modelId="{8D1A9637-0587-4A12-8A7F-1828A098EC8D}" type="presParOf" srcId="{45005DF6-3DB2-45D5-BA8F-01296A7EBD42}" destId="{0171582D-417E-4C87-AEC0-ADE81132ED56}" srcOrd="0" destOrd="0" presId="urn:microsoft.com/office/officeart/2009/layout/CircleArrowProcess"/>
    <dgm:cxn modelId="{9F1A53F0-9B12-4F0F-A03C-432E5AEE8783}" type="presParOf" srcId="{0171582D-417E-4C87-AEC0-ADE81132ED56}" destId="{2FBE088D-C931-44DF-92C5-89349186C257}" srcOrd="0" destOrd="0" presId="urn:microsoft.com/office/officeart/2009/layout/CircleArrowProcess"/>
    <dgm:cxn modelId="{A3D9C88A-1B21-48C4-B553-E3D42B55167E}" type="presParOf" srcId="{45005DF6-3DB2-45D5-BA8F-01296A7EBD42}" destId="{CE8DAF10-5112-47D3-8764-1E46292477BD}" srcOrd="1" destOrd="0" presId="urn:microsoft.com/office/officeart/2009/layout/CircleArrowProcess"/>
    <dgm:cxn modelId="{05891F35-84DC-4A26-990B-E67150C53163}" type="presParOf" srcId="{45005DF6-3DB2-45D5-BA8F-01296A7EBD42}" destId="{4C0E0A04-066B-4DB6-92AF-397B66547B63}" srcOrd="2" destOrd="0" presId="urn:microsoft.com/office/officeart/2009/layout/CircleArrowProcess"/>
    <dgm:cxn modelId="{C138ACA1-B3C8-451E-9AA2-911C64B38604}" type="presParOf" srcId="{4C0E0A04-066B-4DB6-92AF-397B66547B63}" destId="{1D8C1E76-A092-4EEF-A90D-26500DC6DF8A}" srcOrd="0" destOrd="0" presId="urn:microsoft.com/office/officeart/2009/layout/CircleArrowProcess"/>
    <dgm:cxn modelId="{5E8D4F4A-2A0F-4E80-94D5-CF3383E11047}" type="presParOf" srcId="{45005DF6-3DB2-45D5-BA8F-01296A7EBD42}" destId="{5C95B320-D303-4BAC-B4B8-55548314DC15}" srcOrd="3" destOrd="0" presId="urn:microsoft.com/office/officeart/2009/layout/CircleArrowProcess"/>
    <dgm:cxn modelId="{890A93B1-2475-4557-830A-0D5EFB0B1A91}" type="presParOf" srcId="{45005DF6-3DB2-45D5-BA8F-01296A7EBD42}" destId="{ABEA7D3C-8497-4CD6-95CA-012F3146EAAC}" srcOrd="4" destOrd="0" presId="urn:microsoft.com/office/officeart/2009/layout/CircleArrowProcess"/>
    <dgm:cxn modelId="{EC49371B-87DD-49F2-865F-702AB95D7C70}" type="presParOf" srcId="{ABEA7D3C-8497-4CD6-95CA-012F3146EAAC}" destId="{AF088CD4-81C8-4329-8815-E2CDD8E1DFDA}" srcOrd="0" destOrd="0" presId="urn:microsoft.com/office/officeart/2009/layout/CircleArrowProcess"/>
    <dgm:cxn modelId="{CA94A56F-A216-40E7-861D-CB330F803D95}" type="presParOf" srcId="{45005DF6-3DB2-45D5-BA8F-01296A7EBD42}" destId="{3E7E4AE0-CDDF-47A3-B069-ABCEB9CD9140}" srcOrd="5" destOrd="0" presId="urn:microsoft.com/office/officeart/2009/layout/CircleArrowProcess"/>
    <dgm:cxn modelId="{072DF548-2A5A-46E3-B7C0-E5961138BA2D}" type="presParOf" srcId="{45005DF6-3DB2-45D5-BA8F-01296A7EBD42}" destId="{338BEBDC-7E4F-4F1F-96F1-1B5D68635E03}" srcOrd="6" destOrd="0" presId="urn:microsoft.com/office/officeart/2009/layout/CircleArrowProcess"/>
    <dgm:cxn modelId="{87316319-F56E-4EE9-A8C5-7F8811B9F5A1}" type="presParOf" srcId="{338BEBDC-7E4F-4F1F-96F1-1B5D68635E03}" destId="{9A64DB5C-C243-4E71-A2C3-5F365A4BEF0E}" srcOrd="0" destOrd="0" presId="urn:microsoft.com/office/officeart/2009/layout/CircleArrowProcess"/>
    <dgm:cxn modelId="{9526189B-184E-4385-A2A8-394611FE6610}" type="presParOf" srcId="{45005DF6-3DB2-45D5-BA8F-01296A7EBD42}" destId="{D9A2F121-427E-4D9B-8C79-5E63CCCA096B}" srcOrd="7" destOrd="0" presId="urn:microsoft.com/office/officeart/2009/layout/CircleArrowProcess"/>
    <dgm:cxn modelId="{35EB738A-3C75-4287-90C0-BCDC38CE7F01}" type="presParOf" srcId="{45005DF6-3DB2-45D5-BA8F-01296A7EBD42}" destId="{552CE65A-1351-48E6-BEB8-FE49134F031E}" srcOrd="8" destOrd="0" presId="urn:microsoft.com/office/officeart/2009/layout/CircleArrowProcess"/>
    <dgm:cxn modelId="{F4C88015-81E0-4084-A731-F6BCB5D3AAD6}" type="presParOf" srcId="{552CE65A-1351-48E6-BEB8-FE49134F031E}" destId="{5FCC54F2-AA37-4E33-946B-9F6CFC956809}" srcOrd="0" destOrd="0" presId="urn:microsoft.com/office/officeart/2009/layout/CircleArrowProcess"/>
    <dgm:cxn modelId="{69D6FA79-D21E-4363-90E6-8168BDE30F6A}" type="presParOf" srcId="{45005DF6-3DB2-45D5-BA8F-01296A7EBD42}" destId="{C8E52E0D-5E2B-4594-8852-6E991958F7B9}" srcOrd="9" destOrd="0" presId="urn:microsoft.com/office/officeart/2009/layout/CircleArrowProcess"/>
    <dgm:cxn modelId="{4680EE30-C18B-4AA8-8B5C-89FFEBB698A3}" type="presParOf" srcId="{45005DF6-3DB2-45D5-BA8F-01296A7EBD42}" destId="{29B6D20E-586A-4FBF-B623-B00691209B94}" srcOrd="10" destOrd="0" presId="urn:microsoft.com/office/officeart/2009/layout/CircleArrowProcess"/>
    <dgm:cxn modelId="{60777024-3571-4C53-8421-A8BA287FD7E7}" type="presParOf" srcId="{29B6D20E-586A-4FBF-B623-B00691209B94}" destId="{82AACD23-8472-4DF9-8BD5-E5487019B916}" srcOrd="0" destOrd="0" presId="urn:microsoft.com/office/officeart/2009/layout/CircleArrowProcess"/>
    <dgm:cxn modelId="{61119574-CEBC-4A7B-80A6-9DCA12499D35}" type="presParOf" srcId="{45005DF6-3DB2-45D5-BA8F-01296A7EBD42}" destId="{28FC4E65-9424-4A99-8776-CA74D05E4F6D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93529-CED7-45A0-974C-6D149D8E4A16}" type="doc">
      <dgm:prSet loTypeId="urn:microsoft.com/office/officeart/2005/8/layout/vProcess5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BEC021C-DCAB-4BDE-A8EA-3DDFE252763F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1. URČENÍ CENOVÝCH CÍLŮ</a:t>
          </a:r>
        </a:p>
      </dgm:t>
    </dgm:pt>
    <dgm:pt modelId="{B2275E77-1380-42CD-958F-C5134BBD467B}" type="parTrans" cxnId="{D4983E7A-39CB-4DBF-B54A-56D3B8AC7F4E}">
      <dgm:prSet/>
      <dgm:spPr/>
      <dgm:t>
        <a:bodyPr/>
        <a:lstStyle/>
        <a:p>
          <a:endParaRPr lang="cs-CZ"/>
        </a:p>
      </dgm:t>
    </dgm:pt>
    <dgm:pt modelId="{7CE18913-4561-4A53-9CA7-B7801EC11DF2}" type="sibTrans" cxnId="{D4983E7A-39CB-4DBF-B54A-56D3B8AC7F4E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DCCAB25F-FF6D-4AD5-A01C-4331377C1679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2. VÝBĚR CENOVÉ STRATEGIE</a:t>
          </a:r>
        </a:p>
      </dgm:t>
    </dgm:pt>
    <dgm:pt modelId="{D8AAF3FA-11B8-43B9-8303-3122109BE5FF}" type="parTrans" cxnId="{1EA658B3-4A7B-4473-B1C7-3DBAAE545057}">
      <dgm:prSet/>
      <dgm:spPr/>
      <dgm:t>
        <a:bodyPr/>
        <a:lstStyle/>
        <a:p>
          <a:endParaRPr lang="cs-CZ"/>
        </a:p>
      </dgm:t>
    </dgm:pt>
    <dgm:pt modelId="{6A0C9256-8BBE-4EFE-957D-4B12A95735EC}" type="sibTrans" cxnId="{1EA658B3-4A7B-4473-B1C7-3DBAAE545057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BE836F0E-4EF3-40B8-AD31-54B23E38758C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3. STANOVENÍ VÝŠE NÁKLADŮ</a:t>
          </a:r>
        </a:p>
      </dgm:t>
    </dgm:pt>
    <dgm:pt modelId="{E880281C-915F-4F43-9B95-698956C9C193}" type="parTrans" cxnId="{58CB602C-8F36-447F-ACCD-7F74B30B671A}">
      <dgm:prSet/>
      <dgm:spPr/>
      <dgm:t>
        <a:bodyPr/>
        <a:lstStyle/>
        <a:p>
          <a:endParaRPr lang="cs-CZ"/>
        </a:p>
      </dgm:t>
    </dgm:pt>
    <dgm:pt modelId="{7AFDB0E3-D607-4BA3-8036-275B136CEBCD}" type="sibTrans" cxnId="{58CB602C-8F36-447F-ACCD-7F74B30B671A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3DC554BC-9500-406D-BFC4-1EAD4FB0566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4. URČENÍ VÝŠE CENY VÝROBKŮ</a:t>
          </a:r>
        </a:p>
      </dgm:t>
    </dgm:pt>
    <dgm:pt modelId="{6CA8A28A-7976-41F2-B979-79F84760F11F}" type="parTrans" cxnId="{DF99E4D8-2EC1-4873-A056-E58E2211DE3F}">
      <dgm:prSet/>
      <dgm:spPr/>
      <dgm:t>
        <a:bodyPr/>
        <a:lstStyle/>
        <a:p>
          <a:endParaRPr lang="cs-CZ"/>
        </a:p>
      </dgm:t>
    </dgm:pt>
    <dgm:pt modelId="{FD7F89CD-C370-4005-A949-DE39708EB94F}" type="sibTrans" cxnId="{DF99E4D8-2EC1-4873-A056-E58E2211DE3F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9ABC2AA9-A4BB-44D4-8FC3-9767558D7FEB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5. STANOVENÍ CENOVÝCH SLEV</a:t>
          </a:r>
        </a:p>
      </dgm:t>
    </dgm:pt>
    <dgm:pt modelId="{17F7D1A6-F229-449B-8362-216FB1C1EB90}" type="parTrans" cxnId="{04B64EAC-8ABA-4CB7-88B7-EC16BC859994}">
      <dgm:prSet/>
      <dgm:spPr/>
      <dgm:t>
        <a:bodyPr/>
        <a:lstStyle/>
        <a:p>
          <a:endParaRPr lang="cs-CZ"/>
        </a:p>
      </dgm:t>
    </dgm:pt>
    <dgm:pt modelId="{D14DBC3F-B0AA-4D78-A603-00EC9AAD3C75}" type="sibTrans" cxnId="{04B64EAC-8ABA-4CB7-88B7-EC16BC859994}">
      <dgm:prSet/>
      <dgm:spPr/>
      <dgm:t>
        <a:bodyPr/>
        <a:lstStyle/>
        <a:p>
          <a:endParaRPr lang="cs-CZ"/>
        </a:p>
      </dgm:t>
    </dgm:pt>
    <dgm:pt modelId="{855680A4-895F-4900-BE6A-24025923B548}" type="pres">
      <dgm:prSet presAssocID="{0FA93529-CED7-45A0-974C-6D149D8E4A16}" presName="outerComposite" presStyleCnt="0">
        <dgm:presLayoutVars>
          <dgm:chMax val="5"/>
          <dgm:dir/>
          <dgm:resizeHandles val="exact"/>
        </dgm:presLayoutVars>
      </dgm:prSet>
      <dgm:spPr/>
    </dgm:pt>
    <dgm:pt modelId="{60772B6A-9D51-4C0B-802F-2942401D085A}" type="pres">
      <dgm:prSet presAssocID="{0FA93529-CED7-45A0-974C-6D149D8E4A16}" presName="dummyMaxCanvas" presStyleCnt="0">
        <dgm:presLayoutVars/>
      </dgm:prSet>
      <dgm:spPr/>
    </dgm:pt>
    <dgm:pt modelId="{E3C9678A-1060-45C9-B131-42D163089B3F}" type="pres">
      <dgm:prSet presAssocID="{0FA93529-CED7-45A0-974C-6D149D8E4A16}" presName="FiveNodes_1" presStyleLbl="node1" presStyleIdx="0" presStyleCnt="5">
        <dgm:presLayoutVars>
          <dgm:bulletEnabled val="1"/>
        </dgm:presLayoutVars>
      </dgm:prSet>
      <dgm:spPr/>
    </dgm:pt>
    <dgm:pt modelId="{79955CFD-B36C-404B-8A3A-6FE3FF8B1C81}" type="pres">
      <dgm:prSet presAssocID="{0FA93529-CED7-45A0-974C-6D149D8E4A16}" presName="FiveNodes_2" presStyleLbl="node1" presStyleIdx="1" presStyleCnt="5">
        <dgm:presLayoutVars>
          <dgm:bulletEnabled val="1"/>
        </dgm:presLayoutVars>
      </dgm:prSet>
      <dgm:spPr/>
    </dgm:pt>
    <dgm:pt modelId="{A63D9974-6DD8-4363-BC65-2B2F701A785E}" type="pres">
      <dgm:prSet presAssocID="{0FA93529-CED7-45A0-974C-6D149D8E4A16}" presName="FiveNodes_3" presStyleLbl="node1" presStyleIdx="2" presStyleCnt="5">
        <dgm:presLayoutVars>
          <dgm:bulletEnabled val="1"/>
        </dgm:presLayoutVars>
      </dgm:prSet>
      <dgm:spPr/>
    </dgm:pt>
    <dgm:pt modelId="{CB3F0D9C-7E93-4E08-A24A-4EBD19380921}" type="pres">
      <dgm:prSet presAssocID="{0FA93529-CED7-45A0-974C-6D149D8E4A16}" presName="FiveNodes_4" presStyleLbl="node1" presStyleIdx="3" presStyleCnt="5">
        <dgm:presLayoutVars>
          <dgm:bulletEnabled val="1"/>
        </dgm:presLayoutVars>
      </dgm:prSet>
      <dgm:spPr/>
    </dgm:pt>
    <dgm:pt modelId="{C8B99857-DF47-49A0-8DFE-6D5AABF3696D}" type="pres">
      <dgm:prSet presAssocID="{0FA93529-CED7-45A0-974C-6D149D8E4A16}" presName="FiveNodes_5" presStyleLbl="node1" presStyleIdx="4" presStyleCnt="5">
        <dgm:presLayoutVars>
          <dgm:bulletEnabled val="1"/>
        </dgm:presLayoutVars>
      </dgm:prSet>
      <dgm:spPr/>
    </dgm:pt>
    <dgm:pt modelId="{3F0BD833-F0C0-4C50-9220-2FCAFFADE263}" type="pres">
      <dgm:prSet presAssocID="{0FA93529-CED7-45A0-974C-6D149D8E4A16}" presName="FiveConn_1-2" presStyleLbl="fgAccFollowNode1" presStyleIdx="0" presStyleCnt="4">
        <dgm:presLayoutVars>
          <dgm:bulletEnabled val="1"/>
        </dgm:presLayoutVars>
      </dgm:prSet>
      <dgm:spPr/>
    </dgm:pt>
    <dgm:pt modelId="{59AB9EF2-1A8A-479E-818C-9952FF0F4E4A}" type="pres">
      <dgm:prSet presAssocID="{0FA93529-CED7-45A0-974C-6D149D8E4A16}" presName="FiveConn_2-3" presStyleLbl="fgAccFollowNode1" presStyleIdx="1" presStyleCnt="4">
        <dgm:presLayoutVars>
          <dgm:bulletEnabled val="1"/>
        </dgm:presLayoutVars>
      </dgm:prSet>
      <dgm:spPr/>
    </dgm:pt>
    <dgm:pt modelId="{60139BD0-3B6C-407B-B182-B3234B548CB3}" type="pres">
      <dgm:prSet presAssocID="{0FA93529-CED7-45A0-974C-6D149D8E4A16}" presName="FiveConn_3-4" presStyleLbl="fgAccFollowNode1" presStyleIdx="2" presStyleCnt="4">
        <dgm:presLayoutVars>
          <dgm:bulletEnabled val="1"/>
        </dgm:presLayoutVars>
      </dgm:prSet>
      <dgm:spPr/>
    </dgm:pt>
    <dgm:pt modelId="{636A8544-C703-4114-B7C6-D7F27D24F734}" type="pres">
      <dgm:prSet presAssocID="{0FA93529-CED7-45A0-974C-6D149D8E4A16}" presName="FiveConn_4-5" presStyleLbl="fgAccFollowNode1" presStyleIdx="3" presStyleCnt="4">
        <dgm:presLayoutVars>
          <dgm:bulletEnabled val="1"/>
        </dgm:presLayoutVars>
      </dgm:prSet>
      <dgm:spPr/>
    </dgm:pt>
    <dgm:pt modelId="{6B1068E8-A67A-4CC0-A485-D4B0FEF66528}" type="pres">
      <dgm:prSet presAssocID="{0FA93529-CED7-45A0-974C-6D149D8E4A16}" presName="FiveNodes_1_text" presStyleLbl="node1" presStyleIdx="4" presStyleCnt="5">
        <dgm:presLayoutVars>
          <dgm:bulletEnabled val="1"/>
        </dgm:presLayoutVars>
      </dgm:prSet>
      <dgm:spPr/>
    </dgm:pt>
    <dgm:pt modelId="{7B61B5F7-5B44-401D-903B-6E70800364C5}" type="pres">
      <dgm:prSet presAssocID="{0FA93529-CED7-45A0-974C-6D149D8E4A16}" presName="FiveNodes_2_text" presStyleLbl="node1" presStyleIdx="4" presStyleCnt="5">
        <dgm:presLayoutVars>
          <dgm:bulletEnabled val="1"/>
        </dgm:presLayoutVars>
      </dgm:prSet>
      <dgm:spPr/>
    </dgm:pt>
    <dgm:pt modelId="{238FD9F0-A810-4089-9763-FD7CF9C1E2E7}" type="pres">
      <dgm:prSet presAssocID="{0FA93529-CED7-45A0-974C-6D149D8E4A16}" presName="FiveNodes_3_text" presStyleLbl="node1" presStyleIdx="4" presStyleCnt="5">
        <dgm:presLayoutVars>
          <dgm:bulletEnabled val="1"/>
        </dgm:presLayoutVars>
      </dgm:prSet>
      <dgm:spPr/>
    </dgm:pt>
    <dgm:pt modelId="{7E45742E-B6D8-4198-AA1B-7DF28897CC51}" type="pres">
      <dgm:prSet presAssocID="{0FA93529-CED7-45A0-974C-6D149D8E4A16}" presName="FiveNodes_4_text" presStyleLbl="node1" presStyleIdx="4" presStyleCnt="5">
        <dgm:presLayoutVars>
          <dgm:bulletEnabled val="1"/>
        </dgm:presLayoutVars>
      </dgm:prSet>
      <dgm:spPr/>
    </dgm:pt>
    <dgm:pt modelId="{202589FA-2C0A-4119-B26C-AFBBCF8C4DF3}" type="pres">
      <dgm:prSet presAssocID="{0FA93529-CED7-45A0-974C-6D149D8E4A1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72AE60B-12F7-4920-BB8D-06FA62D215D4}" type="presOf" srcId="{FD7F89CD-C370-4005-A949-DE39708EB94F}" destId="{636A8544-C703-4114-B7C6-D7F27D24F734}" srcOrd="0" destOrd="0" presId="urn:microsoft.com/office/officeart/2005/8/layout/vProcess5"/>
    <dgm:cxn modelId="{2C01051A-7C15-4F56-9C3F-856915D7C763}" type="presOf" srcId="{BE836F0E-4EF3-40B8-AD31-54B23E38758C}" destId="{238FD9F0-A810-4089-9763-FD7CF9C1E2E7}" srcOrd="1" destOrd="0" presId="urn:microsoft.com/office/officeart/2005/8/layout/vProcess5"/>
    <dgm:cxn modelId="{A117BA1D-AB08-4203-827B-FA8FB7C64FA8}" type="presOf" srcId="{BE836F0E-4EF3-40B8-AD31-54B23E38758C}" destId="{A63D9974-6DD8-4363-BC65-2B2F701A785E}" srcOrd="0" destOrd="0" presId="urn:microsoft.com/office/officeart/2005/8/layout/vProcess5"/>
    <dgm:cxn modelId="{58CB602C-8F36-447F-ACCD-7F74B30B671A}" srcId="{0FA93529-CED7-45A0-974C-6D149D8E4A16}" destId="{BE836F0E-4EF3-40B8-AD31-54B23E38758C}" srcOrd="2" destOrd="0" parTransId="{E880281C-915F-4F43-9B95-698956C9C193}" sibTransId="{7AFDB0E3-D607-4BA3-8036-275B136CEBCD}"/>
    <dgm:cxn modelId="{50AA4C41-8B5F-4757-A43F-6E76A2DA6397}" type="presOf" srcId="{3DC554BC-9500-406D-BFC4-1EAD4FB05668}" destId="{7E45742E-B6D8-4198-AA1B-7DF28897CC51}" srcOrd="1" destOrd="0" presId="urn:microsoft.com/office/officeart/2005/8/layout/vProcess5"/>
    <dgm:cxn modelId="{F0BBBF4E-1429-46F5-A53E-08AC2B938158}" type="presOf" srcId="{7AFDB0E3-D607-4BA3-8036-275B136CEBCD}" destId="{60139BD0-3B6C-407B-B182-B3234B548CB3}" srcOrd="0" destOrd="0" presId="urn:microsoft.com/office/officeart/2005/8/layout/vProcess5"/>
    <dgm:cxn modelId="{D4983E7A-39CB-4DBF-B54A-56D3B8AC7F4E}" srcId="{0FA93529-CED7-45A0-974C-6D149D8E4A16}" destId="{2BEC021C-DCAB-4BDE-A8EA-3DDFE252763F}" srcOrd="0" destOrd="0" parTransId="{B2275E77-1380-42CD-958F-C5134BBD467B}" sibTransId="{7CE18913-4561-4A53-9CA7-B7801EC11DF2}"/>
    <dgm:cxn modelId="{F3A32088-34B4-4398-915B-68D953E6F342}" type="presOf" srcId="{3DC554BC-9500-406D-BFC4-1EAD4FB05668}" destId="{CB3F0D9C-7E93-4E08-A24A-4EBD19380921}" srcOrd="0" destOrd="0" presId="urn:microsoft.com/office/officeart/2005/8/layout/vProcess5"/>
    <dgm:cxn modelId="{7204428D-78C5-4809-B471-BD9A97ED6BC6}" type="presOf" srcId="{7CE18913-4561-4A53-9CA7-B7801EC11DF2}" destId="{3F0BD833-F0C0-4C50-9220-2FCAFFADE263}" srcOrd="0" destOrd="0" presId="urn:microsoft.com/office/officeart/2005/8/layout/vProcess5"/>
    <dgm:cxn modelId="{BBDB2296-9030-4D87-A408-4FD17F06672E}" type="presOf" srcId="{6A0C9256-8BBE-4EFE-957D-4B12A95735EC}" destId="{59AB9EF2-1A8A-479E-818C-9952FF0F4E4A}" srcOrd="0" destOrd="0" presId="urn:microsoft.com/office/officeart/2005/8/layout/vProcess5"/>
    <dgm:cxn modelId="{A7EF64A2-5EBD-4781-8DD5-93FEA8F24672}" type="presOf" srcId="{2BEC021C-DCAB-4BDE-A8EA-3DDFE252763F}" destId="{6B1068E8-A67A-4CC0-A485-D4B0FEF66528}" srcOrd="1" destOrd="0" presId="urn:microsoft.com/office/officeart/2005/8/layout/vProcess5"/>
    <dgm:cxn modelId="{04B64EAC-8ABA-4CB7-88B7-EC16BC859994}" srcId="{0FA93529-CED7-45A0-974C-6D149D8E4A16}" destId="{9ABC2AA9-A4BB-44D4-8FC3-9767558D7FEB}" srcOrd="4" destOrd="0" parTransId="{17F7D1A6-F229-449B-8362-216FB1C1EB90}" sibTransId="{D14DBC3F-B0AA-4D78-A603-00EC9AAD3C75}"/>
    <dgm:cxn modelId="{1EA658B3-4A7B-4473-B1C7-3DBAAE545057}" srcId="{0FA93529-CED7-45A0-974C-6D149D8E4A16}" destId="{DCCAB25F-FF6D-4AD5-A01C-4331377C1679}" srcOrd="1" destOrd="0" parTransId="{D8AAF3FA-11B8-43B9-8303-3122109BE5FF}" sibTransId="{6A0C9256-8BBE-4EFE-957D-4B12A95735EC}"/>
    <dgm:cxn modelId="{EDA2BDB5-3E77-473A-ACEC-C17F5F57E2FC}" type="presOf" srcId="{9ABC2AA9-A4BB-44D4-8FC3-9767558D7FEB}" destId="{C8B99857-DF47-49A0-8DFE-6D5AABF3696D}" srcOrd="0" destOrd="0" presId="urn:microsoft.com/office/officeart/2005/8/layout/vProcess5"/>
    <dgm:cxn modelId="{EFA685B8-C409-4C31-94CE-757A45839290}" type="presOf" srcId="{DCCAB25F-FF6D-4AD5-A01C-4331377C1679}" destId="{79955CFD-B36C-404B-8A3A-6FE3FF8B1C81}" srcOrd="0" destOrd="0" presId="urn:microsoft.com/office/officeart/2005/8/layout/vProcess5"/>
    <dgm:cxn modelId="{40E0BDB8-7865-45A3-BF0F-8970CBA04E2B}" type="presOf" srcId="{DCCAB25F-FF6D-4AD5-A01C-4331377C1679}" destId="{7B61B5F7-5B44-401D-903B-6E70800364C5}" srcOrd="1" destOrd="0" presId="urn:microsoft.com/office/officeart/2005/8/layout/vProcess5"/>
    <dgm:cxn modelId="{228E08CF-694F-4F05-B64B-28E7D5ACFD7E}" type="presOf" srcId="{0FA93529-CED7-45A0-974C-6D149D8E4A16}" destId="{855680A4-895F-4900-BE6A-24025923B548}" srcOrd="0" destOrd="0" presId="urn:microsoft.com/office/officeart/2005/8/layout/vProcess5"/>
    <dgm:cxn modelId="{DF99E4D8-2EC1-4873-A056-E58E2211DE3F}" srcId="{0FA93529-CED7-45A0-974C-6D149D8E4A16}" destId="{3DC554BC-9500-406D-BFC4-1EAD4FB05668}" srcOrd="3" destOrd="0" parTransId="{6CA8A28A-7976-41F2-B979-79F84760F11F}" sibTransId="{FD7F89CD-C370-4005-A949-DE39708EB94F}"/>
    <dgm:cxn modelId="{C1DEA8E2-7D2A-4000-B4C0-4C78E214FECF}" type="presOf" srcId="{9ABC2AA9-A4BB-44D4-8FC3-9767558D7FEB}" destId="{202589FA-2C0A-4119-B26C-AFBBCF8C4DF3}" srcOrd="1" destOrd="0" presId="urn:microsoft.com/office/officeart/2005/8/layout/vProcess5"/>
    <dgm:cxn modelId="{E43051FB-8F40-4144-933A-B404760E2814}" type="presOf" srcId="{2BEC021C-DCAB-4BDE-A8EA-3DDFE252763F}" destId="{E3C9678A-1060-45C9-B131-42D163089B3F}" srcOrd="0" destOrd="0" presId="urn:microsoft.com/office/officeart/2005/8/layout/vProcess5"/>
    <dgm:cxn modelId="{A89A0647-932D-4739-B4B3-2602A7D44983}" type="presParOf" srcId="{855680A4-895F-4900-BE6A-24025923B548}" destId="{60772B6A-9D51-4C0B-802F-2942401D085A}" srcOrd="0" destOrd="0" presId="urn:microsoft.com/office/officeart/2005/8/layout/vProcess5"/>
    <dgm:cxn modelId="{07C77606-8FF6-4C77-A87C-F61BD07E9764}" type="presParOf" srcId="{855680A4-895F-4900-BE6A-24025923B548}" destId="{E3C9678A-1060-45C9-B131-42D163089B3F}" srcOrd="1" destOrd="0" presId="urn:microsoft.com/office/officeart/2005/8/layout/vProcess5"/>
    <dgm:cxn modelId="{5DEE4E3F-63EF-483B-B25B-67CAB0668A56}" type="presParOf" srcId="{855680A4-895F-4900-BE6A-24025923B548}" destId="{79955CFD-B36C-404B-8A3A-6FE3FF8B1C81}" srcOrd="2" destOrd="0" presId="urn:microsoft.com/office/officeart/2005/8/layout/vProcess5"/>
    <dgm:cxn modelId="{6F20B695-CBFB-48BE-8822-3954EDCCFE0C}" type="presParOf" srcId="{855680A4-895F-4900-BE6A-24025923B548}" destId="{A63D9974-6DD8-4363-BC65-2B2F701A785E}" srcOrd="3" destOrd="0" presId="urn:microsoft.com/office/officeart/2005/8/layout/vProcess5"/>
    <dgm:cxn modelId="{44E6470D-846A-455B-B444-EF7EB9B20D56}" type="presParOf" srcId="{855680A4-895F-4900-BE6A-24025923B548}" destId="{CB3F0D9C-7E93-4E08-A24A-4EBD19380921}" srcOrd="4" destOrd="0" presId="urn:microsoft.com/office/officeart/2005/8/layout/vProcess5"/>
    <dgm:cxn modelId="{29572469-D8C0-452C-8273-6111C07300CA}" type="presParOf" srcId="{855680A4-895F-4900-BE6A-24025923B548}" destId="{C8B99857-DF47-49A0-8DFE-6D5AABF3696D}" srcOrd="5" destOrd="0" presId="urn:microsoft.com/office/officeart/2005/8/layout/vProcess5"/>
    <dgm:cxn modelId="{5BB524FF-71FA-478B-82CD-08551F5DCF8A}" type="presParOf" srcId="{855680A4-895F-4900-BE6A-24025923B548}" destId="{3F0BD833-F0C0-4C50-9220-2FCAFFADE263}" srcOrd="6" destOrd="0" presId="urn:microsoft.com/office/officeart/2005/8/layout/vProcess5"/>
    <dgm:cxn modelId="{210671C8-4D18-4F49-9C4F-63CB0ABC9D93}" type="presParOf" srcId="{855680A4-895F-4900-BE6A-24025923B548}" destId="{59AB9EF2-1A8A-479E-818C-9952FF0F4E4A}" srcOrd="7" destOrd="0" presId="urn:microsoft.com/office/officeart/2005/8/layout/vProcess5"/>
    <dgm:cxn modelId="{343731FD-4738-40F5-8F2E-B6CE32E071CA}" type="presParOf" srcId="{855680A4-895F-4900-BE6A-24025923B548}" destId="{60139BD0-3B6C-407B-B182-B3234B548CB3}" srcOrd="8" destOrd="0" presId="urn:microsoft.com/office/officeart/2005/8/layout/vProcess5"/>
    <dgm:cxn modelId="{FD14B0E7-AEDE-4A0C-80B8-330431D0D7E4}" type="presParOf" srcId="{855680A4-895F-4900-BE6A-24025923B548}" destId="{636A8544-C703-4114-B7C6-D7F27D24F734}" srcOrd="9" destOrd="0" presId="urn:microsoft.com/office/officeart/2005/8/layout/vProcess5"/>
    <dgm:cxn modelId="{71CF7329-833B-4823-B745-177113A981AA}" type="presParOf" srcId="{855680A4-895F-4900-BE6A-24025923B548}" destId="{6B1068E8-A67A-4CC0-A485-D4B0FEF66528}" srcOrd="10" destOrd="0" presId="urn:microsoft.com/office/officeart/2005/8/layout/vProcess5"/>
    <dgm:cxn modelId="{10927072-48C7-43E3-A9D7-90DC48E58F2E}" type="presParOf" srcId="{855680A4-895F-4900-BE6A-24025923B548}" destId="{7B61B5F7-5B44-401D-903B-6E70800364C5}" srcOrd="11" destOrd="0" presId="urn:microsoft.com/office/officeart/2005/8/layout/vProcess5"/>
    <dgm:cxn modelId="{8F9D14AA-1F72-4785-AB3C-3CD128AD1B8A}" type="presParOf" srcId="{855680A4-895F-4900-BE6A-24025923B548}" destId="{238FD9F0-A810-4089-9763-FD7CF9C1E2E7}" srcOrd="12" destOrd="0" presId="urn:microsoft.com/office/officeart/2005/8/layout/vProcess5"/>
    <dgm:cxn modelId="{BA766A5A-C3D4-4A8C-B8DA-0414CAAD6569}" type="presParOf" srcId="{855680A4-895F-4900-BE6A-24025923B548}" destId="{7E45742E-B6D8-4198-AA1B-7DF28897CC51}" srcOrd="13" destOrd="0" presId="urn:microsoft.com/office/officeart/2005/8/layout/vProcess5"/>
    <dgm:cxn modelId="{9E6E7423-101E-4621-9DB8-97E6D4DB8BDB}" type="presParOf" srcId="{855680A4-895F-4900-BE6A-24025923B548}" destId="{202589FA-2C0A-4119-B26C-AFBBCF8C4DF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088D-C931-44DF-92C5-89349186C257}">
      <dsp:nvSpPr>
        <dsp:cNvPr id="0" name=""/>
        <dsp:cNvSpPr/>
      </dsp:nvSpPr>
      <dsp:spPr>
        <a:xfrm>
          <a:off x="2791016" y="-116764"/>
          <a:ext cx="4233795" cy="14505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8DAF10-5112-47D3-8764-1E46292477BD}">
      <dsp:nvSpPr>
        <dsp:cNvPr id="0" name=""/>
        <dsp:cNvSpPr/>
      </dsp:nvSpPr>
      <dsp:spPr>
        <a:xfrm>
          <a:off x="3263976" y="371788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DLOUHDOBÁ EXISTENCE PODNIKU</a:t>
          </a:r>
          <a:endParaRPr lang="cs-CZ" sz="2000" kern="1200" dirty="0"/>
        </a:p>
      </dsp:txBody>
      <dsp:txXfrm>
        <a:off x="3263976" y="371788"/>
        <a:ext cx="3006345" cy="404444"/>
      </dsp:txXfrm>
    </dsp:sp>
    <dsp:sp modelId="{1D8C1E76-A092-4EEF-A90D-26500DC6DF8A}">
      <dsp:nvSpPr>
        <dsp:cNvPr id="0" name=""/>
        <dsp:cNvSpPr/>
      </dsp:nvSpPr>
      <dsp:spPr>
        <a:xfrm>
          <a:off x="1692754" y="902361"/>
          <a:ext cx="5367326" cy="13180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19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19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19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95B320-D303-4BAC-B4B8-55548314DC15}">
      <dsp:nvSpPr>
        <dsp:cNvPr id="0" name=""/>
        <dsp:cNvSpPr/>
      </dsp:nvSpPr>
      <dsp:spPr>
        <a:xfrm>
          <a:off x="2387755" y="1400940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TVORBA ZISKU A JEHO MAXIMALIZACE</a:t>
          </a:r>
        </a:p>
      </dsp:txBody>
      <dsp:txXfrm>
        <a:off x="2387755" y="1400940"/>
        <a:ext cx="3006345" cy="404444"/>
      </dsp:txXfrm>
    </dsp:sp>
    <dsp:sp modelId="{AF088CD4-81C8-4329-8815-E2CDD8E1DFDA}">
      <dsp:nvSpPr>
        <dsp:cNvPr id="0" name=""/>
        <dsp:cNvSpPr/>
      </dsp:nvSpPr>
      <dsp:spPr>
        <a:xfrm>
          <a:off x="2376953" y="1816772"/>
          <a:ext cx="5077587" cy="133631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7E4AE0-CDDF-47A3-B069-ABCEB9CD9140}">
      <dsp:nvSpPr>
        <dsp:cNvPr id="0" name=""/>
        <dsp:cNvSpPr/>
      </dsp:nvSpPr>
      <dsp:spPr>
        <a:xfrm>
          <a:off x="3858775" y="2353201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ZVYŠOVÁNÍ TRŽNÍHO PODÍLU</a:t>
          </a:r>
        </a:p>
      </dsp:txBody>
      <dsp:txXfrm>
        <a:off x="3858775" y="2353201"/>
        <a:ext cx="3006345" cy="404444"/>
      </dsp:txXfrm>
    </dsp:sp>
    <dsp:sp modelId="{9A64DB5C-C243-4E71-A2C3-5F365A4BEF0E}">
      <dsp:nvSpPr>
        <dsp:cNvPr id="0" name=""/>
        <dsp:cNvSpPr/>
      </dsp:nvSpPr>
      <dsp:spPr>
        <a:xfrm>
          <a:off x="1864181" y="2737375"/>
          <a:ext cx="5016088" cy="13405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2F121-427E-4D9B-8C79-5E63CCCA096B}">
      <dsp:nvSpPr>
        <dsp:cNvPr id="0" name=""/>
        <dsp:cNvSpPr/>
      </dsp:nvSpPr>
      <dsp:spPr>
        <a:xfrm>
          <a:off x="2199369" y="3276469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RŮST OBJEMU PRODEJŮ</a:t>
          </a:r>
        </a:p>
      </dsp:txBody>
      <dsp:txXfrm>
        <a:off x="2199369" y="3276469"/>
        <a:ext cx="3006345" cy="404444"/>
      </dsp:txXfrm>
    </dsp:sp>
    <dsp:sp modelId="{5FCC54F2-AA37-4E33-946B-9F6CFC956809}">
      <dsp:nvSpPr>
        <dsp:cNvPr id="0" name=""/>
        <dsp:cNvSpPr/>
      </dsp:nvSpPr>
      <dsp:spPr>
        <a:xfrm>
          <a:off x="2426159" y="3635755"/>
          <a:ext cx="5049753" cy="145059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E52E0D-5E2B-4594-8852-6E991958F7B9}">
      <dsp:nvSpPr>
        <dsp:cNvPr id="0" name=""/>
        <dsp:cNvSpPr/>
      </dsp:nvSpPr>
      <dsp:spPr>
        <a:xfrm>
          <a:off x="4118220" y="4176757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INVESTOVÁNÍ S NÁVRATNOSTÍ</a:t>
          </a:r>
        </a:p>
      </dsp:txBody>
      <dsp:txXfrm>
        <a:off x="4118220" y="4176757"/>
        <a:ext cx="3006345" cy="404444"/>
      </dsp:txXfrm>
    </dsp:sp>
    <dsp:sp modelId="{82AACD23-8472-4DF9-8BD5-E5487019B916}">
      <dsp:nvSpPr>
        <dsp:cNvPr id="0" name=""/>
        <dsp:cNvSpPr/>
      </dsp:nvSpPr>
      <dsp:spPr>
        <a:xfrm>
          <a:off x="2216948" y="4689244"/>
          <a:ext cx="4420255" cy="123750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19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19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19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C4E65-9424-4A99-8776-CA74D05E4F6D}">
      <dsp:nvSpPr>
        <dsp:cNvPr id="0" name=""/>
        <dsp:cNvSpPr/>
      </dsp:nvSpPr>
      <dsp:spPr>
        <a:xfrm>
          <a:off x="2986609" y="5113217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KVALITA VÝROBKŮ A SLUŽEB</a:t>
          </a:r>
        </a:p>
      </dsp:txBody>
      <dsp:txXfrm>
        <a:off x="2986609" y="5113217"/>
        <a:ext cx="3006345" cy="404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678A-1060-45C9-B131-42D163089B3F}">
      <dsp:nvSpPr>
        <dsp:cNvPr id="0" name=""/>
        <dsp:cNvSpPr/>
      </dsp:nvSpPr>
      <dsp:spPr>
        <a:xfrm>
          <a:off x="0" y="0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1. URČENÍ CENOVÝCH CÍLŮ</a:t>
          </a:r>
        </a:p>
      </dsp:txBody>
      <dsp:txXfrm>
        <a:off x="28653" y="28653"/>
        <a:ext cx="7764248" cy="920984"/>
      </dsp:txXfrm>
    </dsp:sp>
    <dsp:sp modelId="{79955CFD-B36C-404B-8A3A-6FE3FF8B1C81}">
      <dsp:nvSpPr>
        <dsp:cNvPr id="0" name=""/>
        <dsp:cNvSpPr/>
      </dsp:nvSpPr>
      <dsp:spPr>
        <a:xfrm>
          <a:off x="667176" y="1114164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2. VÝBĚR CENOVÉ STRATEGIE</a:t>
          </a:r>
        </a:p>
      </dsp:txBody>
      <dsp:txXfrm>
        <a:off x="695829" y="1142817"/>
        <a:ext cx="7573988" cy="920984"/>
      </dsp:txXfrm>
    </dsp:sp>
    <dsp:sp modelId="{A63D9974-6DD8-4363-BC65-2B2F701A785E}">
      <dsp:nvSpPr>
        <dsp:cNvPr id="0" name=""/>
        <dsp:cNvSpPr/>
      </dsp:nvSpPr>
      <dsp:spPr>
        <a:xfrm>
          <a:off x="1334352" y="2228328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3. STANOVENÍ VÝŠE NÁKLADŮ</a:t>
          </a:r>
        </a:p>
      </dsp:txBody>
      <dsp:txXfrm>
        <a:off x="1363005" y="2256981"/>
        <a:ext cx="7573988" cy="920984"/>
      </dsp:txXfrm>
    </dsp:sp>
    <dsp:sp modelId="{CB3F0D9C-7E93-4E08-A24A-4EBD19380921}">
      <dsp:nvSpPr>
        <dsp:cNvPr id="0" name=""/>
        <dsp:cNvSpPr/>
      </dsp:nvSpPr>
      <dsp:spPr>
        <a:xfrm>
          <a:off x="2001528" y="3342493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4. URČENÍ VÝŠE CENY VÝROBKŮ</a:t>
          </a:r>
        </a:p>
      </dsp:txBody>
      <dsp:txXfrm>
        <a:off x="2030181" y="3371146"/>
        <a:ext cx="7573988" cy="920984"/>
      </dsp:txXfrm>
    </dsp:sp>
    <dsp:sp modelId="{C8B99857-DF47-49A0-8DFE-6D5AABF3696D}">
      <dsp:nvSpPr>
        <dsp:cNvPr id="0" name=""/>
        <dsp:cNvSpPr/>
      </dsp:nvSpPr>
      <dsp:spPr>
        <a:xfrm>
          <a:off x="2668704" y="4456657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5. STANOVENÍ CENOVÝCH SLEV</a:t>
          </a:r>
        </a:p>
      </dsp:txBody>
      <dsp:txXfrm>
        <a:off x="2697357" y="4485310"/>
        <a:ext cx="7573988" cy="920984"/>
      </dsp:txXfrm>
    </dsp:sp>
    <dsp:sp modelId="{3F0BD833-F0C0-4C50-9220-2FCAFFADE263}">
      <dsp:nvSpPr>
        <dsp:cNvPr id="0" name=""/>
        <dsp:cNvSpPr/>
      </dsp:nvSpPr>
      <dsp:spPr>
        <a:xfrm>
          <a:off x="8298471" y="714695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8441546" y="714695"/>
        <a:ext cx="349738" cy="478506"/>
      </dsp:txXfrm>
    </dsp:sp>
    <dsp:sp modelId="{59AB9EF2-1A8A-479E-818C-9952FF0F4E4A}">
      <dsp:nvSpPr>
        <dsp:cNvPr id="0" name=""/>
        <dsp:cNvSpPr/>
      </dsp:nvSpPr>
      <dsp:spPr>
        <a:xfrm>
          <a:off x="8965647" y="1828860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9108722" y="1828860"/>
        <a:ext cx="349738" cy="478506"/>
      </dsp:txXfrm>
    </dsp:sp>
    <dsp:sp modelId="{60139BD0-3B6C-407B-B182-B3234B548CB3}">
      <dsp:nvSpPr>
        <dsp:cNvPr id="0" name=""/>
        <dsp:cNvSpPr/>
      </dsp:nvSpPr>
      <dsp:spPr>
        <a:xfrm>
          <a:off x="9632823" y="2926719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9775898" y="2926719"/>
        <a:ext cx="349738" cy="478506"/>
      </dsp:txXfrm>
    </dsp:sp>
    <dsp:sp modelId="{636A8544-C703-4114-B7C6-D7F27D24F734}">
      <dsp:nvSpPr>
        <dsp:cNvPr id="0" name=""/>
        <dsp:cNvSpPr/>
      </dsp:nvSpPr>
      <dsp:spPr>
        <a:xfrm>
          <a:off x="10299999" y="4051753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10443074" y="4051753"/>
        <a:ext cx="349738" cy="47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01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44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96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93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007" y="2235195"/>
            <a:ext cx="9144000" cy="2387600"/>
          </a:xfrm>
        </p:spPr>
        <p:txBody>
          <a:bodyPr>
            <a:noAutofit/>
          </a:bodyPr>
          <a:lstStyle/>
          <a:p>
            <a:r>
              <a:rPr lang="cs-CZ" sz="8000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CENOTVORBA A CENOVÁ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DF54BD-54FF-4B06-BB73-3253FFA7D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0127" y="6179864"/>
            <a:ext cx="9144000" cy="1655762"/>
          </a:xfrm>
        </p:spPr>
        <p:txBody>
          <a:bodyPr>
            <a:normAutofit/>
          </a:bodyPr>
          <a:lstStyle/>
          <a:p>
            <a:r>
              <a:rPr lang="cs-CZ" sz="3500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Ing. LENKA PRACHAŘOVÁ, Ph.D.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CENOVÉ ROZHODOVÁNÍ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1" y="1007089"/>
            <a:ext cx="11748797" cy="5738328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</a:t>
            </a:r>
            <a:r>
              <a:rPr lang="cs-CZ" sz="3500" u="sng" dirty="0">
                <a:latin typeface="Amasis MT Pro Medium" panose="02040604050005020304" pitchFamily="18" charset="-18"/>
              </a:rPr>
              <a:t>Na správnosti cenového rozhodování závisí: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 Medium" panose="02040604050005020304" pitchFamily="18" charset="-18"/>
              </a:rPr>
              <a:t> </a:t>
            </a:r>
            <a:r>
              <a:rPr lang="cs-CZ" sz="3500" i="1" dirty="0">
                <a:latin typeface="Amasis MT Pro Medium" panose="02040604050005020304" pitchFamily="18" charset="-18"/>
              </a:rPr>
              <a:t>rozsah informací,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aktuálnost informací,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vypovídací schopnost informací. </a:t>
            </a:r>
          </a:p>
          <a:p>
            <a:pPr algn="l">
              <a:buFontTx/>
              <a:buChar char="-"/>
            </a:pPr>
            <a:r>
              <a:rPr lang="cs-CZ" sz="3500" u="sng" dirty="0">
                <a:latin typeface="Amasis MT Pro Medium" panose="02040604050005020304" pitchFamily="18" charset="-18"/>
              </a:rPr>
              <a:t>Cenové rozhodování dělíme 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krátkodobá cenová rozhodování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 rozhodování na základě vlivu trhu,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 rozhodování na základě reakce spotřebitele,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dlouhodobá cenová rozhodování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 rozhodování na základě nákladů.</a:t>
            </a:r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25C6CD5-A88F-4EB8-9234-02006FABB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5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 V MARKETINGU</a:t>
            </a:r>
          </a:p>
        </p:txBody>
      </p:sp>
      <p:pic>
        <p:nvPicPr>
          <p:cNvPr id="43" name="Grafický objekt 42" descr="Mince obrys">
            <a:extLst>
              <a:ext uri="{FF2B5EF4-FFF2-40B4-BE49-F238E27FC236}">
                <a16:creationId xmlns:a16="http://schemas.microsoft.com/office/drawing/2014/main" id="{D55E1AB3-BA6D-4A55-BFC8-2183A68F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7550" y="1754154"/>
            <a:ext cx="716505" cy="716505"/>
          </a:xfrm>
          <a:prstGeom prst="rect">
            <a:avLst/>
          </a:prstGeom>
        </p:spPr>
      </p:pic>
      <p:pic>
        <p:nvPicPr>
          <p:cNvPr id="45" name="Grafický objekt 44" descr="Vzestupný trend obrys">
            <a:extLst>
              <a:ext uri="{FF2B5EF4-FFF2-40B4-BE49-F238E27FC236}">
                <a16:creationId xmlns:a16="http://schemas.microsoft.com/office/drawing/2014/main" id="{97A940A0-4965-4877-B0A4-22ECF328B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79" y="813383"/>
            <a:ext cx="1881542" cy="1881542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9BE9448-F49C-4168-B755-9117E43BD6A0}"/>
              </a:ext>
            </a:extLst>
          </p:cNvPr>
          <p:cNvSpPr txBox="1"/>
          <p:nvPr/>
        </p:nvSpPr>
        <p:spPr>
          <a:xfrm>
            <a:off x="3016219" y="1481464"/>
            <a:ext cx="73525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ZAJIŠŤUJE ZISK PODNIKU</a:t>
            </a:r>
          </a:p>
        </p:txBody>
      </p:sp>
      <p:pic>
        <p:nvPicPr>
          <p:cNvPr id="48" name="Grafický objekt 47" descr="Hodnocení 1 hvězdičkou se souvislou výplní">
            <a:extLst>
              <a:ext uri="{FF2B5EF4-FFF2-40B4-BE49-F238E27FC236}">
                <a16:creationId xmlns:a16="http://schemas.microsoft.com/office/drawing/2014/main" id="{DB57BCE9-E9F4-4373-984E-8EAFC8A2D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5802" y="2859470"/>
            <a:ext cx="1496919" cy="149691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57202F29-4616-49B8-AE50-BC6D5300C7DB}"/>
              </a:ext>
            </a:extLst>
          </p:cNvPr>
          <p:cNvSpPr txBox="1"/>
          <p:nvPr/>
        </p:nvSpPr>
        <p:spPr>
          <a:xfrm>
            <a:off x="4325615" y="3292458"/>
            <a:ext cx="73525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SYMBOL KVALITY</a:t>
            </a:r>
          </a:p>
        </p:txBody>
      </p:sp>
      <p:pic>
        <p:nvPicPr>
          <p:cNvPr id="51" name="Grafický objekt 50" descr="Umělá inteligence obrys">
            <a:extLst>
              <a:ext uri="{FF2B5EF4-FFF2-40B4-BE49-F238E27FC236}">
                <a16:creationId xmlns:a16="http://schemas.microsoft.com/office/drawing/2014/main" id="{580E2152-F732-4589-86FE-560F89E90D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6779" y="4552552"/>
            <a:ext cx="1322515" cy="1322515"/>
          </a:xfrm>
          <a:prstGeom prst="rect">
            <a:avLst/>
          </a:prstGeom>
        </p:spPr>
      </p:pic>
      <p:pic>
        <p:nvPicPr>
          <p:cNvPr id="53" name="Grafický objekt 52" descr="Nákupní vozík obrys">
            <a:extLst>
              <a:ext uri="{FF2B5EF4-FFF2-40B4-BE49-F238E27FC236}">
                <a16:creationId xmlns:a16="http://schemas.microsoft.com/office/drawing/2014/main" id="{14D6C8FC-D022-4221-B76D-2969EB268E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63052" y="5506264"/>
            <a:ext cx="1059282" cy="1059282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E5B4D44A-4C43-42CD-B6EE-F683EB654DD9}"/>
              </a:ext>
            </a:extLst>
          </p:cNvPr>
          <p:cNvSpPr txBox="1"/>
          <p:nvPr/>
        </p:nvSpPr>
        <p:spPr>
          <a:xfrm>
            <a:off x="3372336" y="5103452"/>
            <a:ext cx="73525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OVLIVŇUJE CHOVÁNÍ LIDÍ</a:t>
            </a:r>
          </a:p>
        </p:txBody>
      </p:sp>
      <p:pic>
        <p:nvPicPr>
          <p:cNvPr id="55" name="Obrázek 5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10B72F16-D390-43E5-B39F-BBBA1667D2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MARKETINGOVÝ MIX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013811"/>
            <a:ext cx="11748797" cy="5969225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je součástí marketingového mixu.</a:t>
            </a: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Nástroje marketingového mixu mají přesvědčit zákazníka o koupi.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Cenová strategie a strategie marketingového mixu se odvíjí od strategické marketingové analýzy.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Marketingové strategie se zpracovávají pro cílové segmenty trhu.</a:t>
            </a:r>
            <a:endParaRPr lang="cs-CZ" sz="5000" dirty="0">
              <a:latin typeface="Amasis MT Pro Medium" panose="02040604050005020304" pitchFamily="18" charset="-18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EB6E855-E117-4C8E-8328-E6C536ECF054}"/>
              </a:ext>
            </a:extLst>
          </p:cNvPr>
          <p:cNvSpPr/>
          <p:nvPr/>
        </p:nvSpPr>
        <p:spPr>
          <a:xfrm>
            <a:off x="356837" y="1585280"/>
            <a:ext cx="2520000" cy="21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E042F94-E8AF-4E8B-9EE9-006B55582F30}"/>
              </a:ext>
            </a:extLst>
          </p:cNvPr>
          <p:cNvSpPr/>
          <p:nvPr/>
        </p:nvSpPr>
        <p:spPr>
          <a:xfrm>
            <a:off x="2992633" y="1596744"/>
            <a:ext cx="2520000" cy="2160000"/>
          </a:xfrm>
          <a:prstGeom prst="rect">
            <a:avLst/>
          </a:prstGeom>
          <a:solidFill>
            <a:srgbClr val="F58C7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7C9AF7C-5101-4AF7-8F52-34D25988ABD9}"/>
              </a:ext>
            </a:extLst>
          </p:cNvPr>
          <p:cNvSpPr/>
          <p:nvPr/>
        </p:nvSpPr>
        <p:spPr>
          <a:xfrm>
            <a:off x="8272571" y="1596744"/>
            <a:ext cx="2520000" cy="21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A50CD2A-0F68-447D-89FA-1F384BC33117}"/>
              </a:ext>
            </a:extLst>
          </p:cNvPr>
          <p:cNvSpPr/>
          <p:nvPr/>
        </p:nvSpPr>
        <p:spPr>
          <a:xfrm>
            <a:off x="5628429" y="1589981"/>
            <a:ext cx="2520000" cy="21505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4EB465-5100-4B71-BBA3-09A5AA1977AE}"/>
              </a:ext>
            </a:extLst>
          </p:cNvPr>
          <p:cNvSpPr txBox="1"/>
          <p:nvPr/>
        </p:nvSpPr>
        <p:spPr>
          <a:xfrm>
            <a:off x="8272570" y="1670044"/>
            <a:ext cx="25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PROMOTION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PROPAGACE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REKLAMA</a:t>
            </a:r>
          </a:p>
        </p:txBody>
      </p:sp>
      <p:pic>
        <p:nvPicPr>
          <p:cNvPr id="18" name="Grafický objekt 17" descr="Euro se souvislou výplní">
            <a:extLst>
              <a:ext uri="{FF2B5EF4-FFF2-40B4-BE49-F238E27FC236}">
                <a16:creationId xmlns:a16="http://schemas.microsoft.com/office/drawing/2014/main" id="{5A3146E7-7CED-4984-8CC6-021A5227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31302">
            <a:off x="4450781" y="3090171"/>
            <a:ext cx="303264" cy="303264"/>
          </a:xfrm>
          <a:prstGeom prst="rect">
            <a:avLst/>
          </a:prstGeom>
        </p:spPr>
      </p:pic>
      <p:pic>
        <p:nvPicPr>
          <p:cNvPr id="20" name="Grafický objekt 19" descr="Označení obrys">
            <a:extLst>
              <a:ext uri="{FF2B5EF4-FFF2-40B4-BE49-F238E27FC236}">
                <a16:creationId xmlns:a16="http://schemas.microsoft.com/office/drawing/2014/main" id="{8FC58B50-C42E-4F2C-B0C8-88FE8C422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5907" y="2692948"/>
            <a:ext cx="914400" cy="914400"/>
          </a:xfrm>
          <a:prstGeom prst="rect">
            <a:avLst/>
          </a:prstGeom>
        </p:spPr>
      </p:pic>
      <p:pic>
        <p:nvPicPr>
          <p:cNvPr id="22" name="Grafický objekt 21" descr="Mince obrys">
            <a:extLst>
              <a:ext uri="{FF2B5EF4-FFF2-40B4-BE49-F238E27FC236}">
                <a16:creationId xmlns:a16="http://schemas.microsoft.com/office/drawing/2014/main" id="{30A67870-6143-437E-A272-536B9520A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4442" y="3028369"/>
            <a:ext cx="654801" cy="654801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973F9058-3793-4DC5-AB16-D8F73780A8CA}"/>
              </a:ext>
            </a:extLst>
          </p:cNvPr>
          <p:cNvSpPr txBox="1"/>
          <p:nvPr/>
        </p:nvSpPr>
        <p:spPr>
          <a:xfrm>
            <a:off x="5825797" y="1707011"/>
            <a:ext cx="2145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PLACE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MÍSTO DISTRIBUCE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637EF6-2E80-440E-BA51-829A1F61E4E0}"/>
              </a:ext>
            </a:extLst>
          </p:cNvPr>
          <p:cNvSpPr txBox="1"/>
          <p:nvPr/>
        </p:nvSpPr>
        <p:spPr>
          <a:xfrm>
            <a:off x="3506264" y="1734489"/>
            <a:ext cx="149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PRICE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CENA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D52E0AD-2AB8-43AC-B02D-01169143E41D}"/>
              </a:ext>
            </a:extLst>
          </p:cNvPr>
          <p:cNvSpPr txBox="1"/>
          <p:nvPr/>
        </p:nvSpPr>
        <p:spPr>
          <a:xfrm>
            <a:off x="571075" y="1734489"/>
            <a:ext cx="193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PRODUCT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VÝROBEK</a:t>
            </a:r>
          </a:p>
        </p:txBody>
      </p:sp>
      <p:pic>
        <p:nvPicPr>
          <p:cNvPr id="29" name="Grafický objekt 28" descr="Trvalé zlepšování obrys">
            <a:extLst>
              <a:ext uri="{FF2B5EF4-FFF2-40B4-BE49-F238E27FC236}">
                <a16:creationId xmlns:a16="http://schemas.microsoft.com/office/drawing/2014/main" id="{1ADA1E3D-1894-41B4-910F-6A76996A9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227" y="2776250"/>
            <a:ext cx="914400" cy="914400"/>
          </a:xfrm>
          <a:prstGeom prst="rect">
            <a:avLst/>
          </a:prstGeom>
        </p:spPr>
      </p:pic>
      <p:pic>
        <p:nvPicPr>
          <p:cNvPr id="31" name="Grafický objekt 30" descr="Mapa s označeným bodem obrys">
            <a:extLst>
              <a:ext uri="{FF2B5EF4-FFF2-40B4-BE49-F238E27FC236}">
                <a16:creationId xmlns:a16="http://schemas.microsoft.com/office/drawing/2014/main" id="{EECB3761-30CD-422B-B824-F7FBD71584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66639" y="2826179"/>
            <a:ext cx="914400" cy="914400"/>
          </a:xfrm>
          <a:prstGeom prst="rect">
            <a:avLst/>
          </a:prstGeom>
        </p:spPr>
      </p:pic>
      <p:pic>
        <p:nvPicPr>
          <p:cNvPr id="39" name="Grafický objekt 38" descr="E-commerce obrys">
            <a:extLst>
              <a:ext uri="{FF2B5EF4-FFF2-40B4-BE49-F238E27FC236}">
                <a16:creationId xmlns:a16="http://schemas.microsoft.com/office/drawing/2014/main" id="{C512996A-24E2-439D-9696-15627ADFC9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64101" y="2974048"/>
            <a:ext cx="736939" cy="736939"/>
          </a:xfrm>
          <a:prstGeom prst="rect">
            <a:avLst/>
          </a:prstGeom>
        </p:spPr>
      </p:pic>
      <p:pic>
        <p:nvPicPr>
          <p:cNvPr id="19" name="Obrázek 1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8D5D9F07-AF52-43FE-95EA-782DA03FB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6" y="545359"/>
            <a:ext cx="11748797" cy="6566019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jako nástroj marketingového mixu je součástí marketingových aktivit.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je nepružnější proměnnou marketingového mixu </a:t>
            </a:r>
          </a:p>
          <a:p>
            <a:pPr marL="0" indent="0" algn="l"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         lze velmi rychle změnit.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podnikové praxi je typické, že se nejprve stanoví cena výrobku a poté se volí další prvky marketingového mixu.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je nejsnáze srovnatelným faktorem pro spotřebitele. 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Dotváří charakter výrobku „image“ a operativně reaguje na poptávku.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581E25A-6C97-4FEC-BE80-3ED02A3F9A47}"/>
              </a:ext>
            </a:extLst>
          </p:cNvPr>
          <p:cNvSpPr/>
          <p:nvPr/>
        </p:nvSpPr>
        <p:spPr>
          <a:xfrm>
            <a:off x="591804" y="2331541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3246979-9BF6-4F14-94BB-53A2D72A0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23" y="96605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1423" cy="1517913"/>
          </a:xfrm>
        </p:spPr>
        <p:txBody>
          <a:bodyPr>
            <a:no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MARKETINGOVÉ PLÁNOVÁNÍ ZAHRNUJE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1535898"/>
            <a:ext cx="11748797" cy="573832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vymezení cílových trhů a segmentu trhu,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vymezení cílových zákazníků,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vymezení místa,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plán prodeje a tržeb </a:t>
            </a:r>
            <a:r>
              <a:rPr lang="cs-CZ" sz="3500" i="1" dirty="0">
                <a:latin typeface="Amasis MT Pro Medium" panose="02040604050005020304" pitchFamily="18" charset="-18"/>
              </a:rPr>
              <a:t>(naturální i peněžní jednotky),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plán sortimentu,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plán marketingového mixu pro jednotlivé trhy </a:t>
            </a:r>
            <a:r>
              <a:rPr lang="cs-CZ" sz="3500" i="1" dirty="0">
                <a:latin typeface="Amasis MT Pro Medium" panose="02040604050005020304" pitchFamily="18" charset="-18"/>
              </a:rPr>
              <a:t>(produkt, cena, distribuce, propagace)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4951C171-FD76-4711-8ED4-F54D41AF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1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291971"/>
            <a:ext cx="11748797" cy="6566019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b="1" u="sng" dirty="0">
                <a:latin typeface="Amasis MT Pro Medium" panose="02040604050005020304" pitchFamily="18" charset="-18"/>
              </a:rPr>
              <a:t>Marketingový plán cen zahrnuje: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 Medium" panose="02040604050005020304" pitchFamily="18" charset="-18"/>
              </a:rPr>
              <a:t> </a:t>
            </a:r>
            <a:r>
              <a:rPr lang="cs-CZ" sz="3500" b="1" dirty="0">
                <a:latin typeface="Amasis MT Pro Medium" panose="02040604050005020304" pitchFamily="18" charset="-18"/>
              </a:rPr>
              <a:t>způsoby stanovení cen,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definování cenových úrovní </a:t>
            </a:r>
            <a:r>
              <a:rPr lang="cs-CZ" sz="3500" dirty="0">
                <a:latin typeface="Amasis MT Pro Medium" panose="02040604050005020304" pitchFamily="18" charset="-18"/>
              </a:rPr>
              <a:t>(nižší ceny, průměrné, prestižní),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stanovení a poskytovaní slev,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způsoby placení </a:t>
            </a:r>
            <a:r>
              <a:rPr lang="cs-CZ" sz="3500" dirty="0">
                <a:latin typeface="Amasis MT Pro Medium" panose="02040604050005020304" pitchFamily="18" charset="-18"/>
              </a:rPr>
              <a:t>(hotově, kartou, na splátky).</a:t>
            </a:r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9BD56294-0308-41F2-890C-2C473FFB2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194288"/>
            <a:ext cx="11748797" cy="65660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4500" b="1" dirty="0">
                <a:latin typeface="Amasis MT Pro Medium" panose="02040604050005020304" pitchFamily="18" charset="-18"/>
              </a:rPr>
              <a:t>TVORBA CENY</a:t>
            </a:r>
          </a:p>
          <a:p>
            <a:pPr algn="l">
              <a:buFontTx/>
              <a:buChar char="-"/>
            </a:pPr>
            <a:r>
              <a:rPr lang="cs-CZ" sz="3500" u="sng" dirty="0">
                <a:latin typeface="Amasis MT Pro Medium" panose="02040604050005020304" pitchFamily="18" charset="-18"/>
              </a:rPr>
              <a:t>Při tvorbě cen svých výrobků se podnik musí orientovat 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 Medium" panose="02040604050005020304" pitchFamily="18" charset="-18"/>
              </a:rPr>
              <a:t> </a:t>
            </a:r>
            <a:r>
              <a:rPr lang="cs-CZ" sz="3500" b="1" dirty="0">
                <a:latin typeface="Amasis MT Pro Medium" panose="02040604050005020304" pitchFamily="18" charset="-18"/>
              </a:rPr>
              <a:t>náklady výrobků a služeb </a:t>
            </a:r>
            <a:r>
              <a:rPr lang="cs-CZ" sz="3500" dirty="0">
                <a:latin typeface="Amasis MT Pro Medium" panose="02040604050005020304" pitchFamily="18" charset="-18"/>
              </a:rPr>
              <a:t>(výrobní, odbytové),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poptávku po výrobcích a službách </a:t>
            </a:r>
            <a:r>
              <a:rPr lang="cs-CZ" sz="3500" dirty="0">
                <a:latin typeface="Amasis MT Pro Medium" panose="02040604050005020304" pitchFamily="18" charset="-18"/>
              </a:rPr>
              <a:t>(stávající i potenciální zákazníci),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ceny </a:t>
            </a:r>
            <a:r>
              <a:rPr lang="cs-CZ" sz="3100" b="1" dirty="0">
                <a:latin typeface="Amasis MT Pro Medium" panose="02040604050005020304" pitchFamily="18" charset="-18"/>
              </a:rPr>
              <a:t>konkurenčních výrobků a služeb</a:t>
            </a:r>
            <a:r>
              <a:rPr lang="cs-CZ" sz="3500" b="1" dirty="0">
                <a:latin typeface="Amasis MT Pro Medium" panose="02040604050005020304" pitchFamily="18" charset="-18"/>
              </a:rPr>
              <a:t>.</a:t>
            </a:r>
            <a:endParaRPr lang="cs-CZ" sz="3100" b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194288"/>
            <a:ext cx="11748797" cy="65660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4500" b="1" dirty="0">
                <a:latin typeface="Amasis MT Pro Medium" panose="02040604050005020304" pitchFamily="18" charset="-18"/>
              </a:rPr>
              <a:t>OBECNÝ POSTUP TVORBY CENY</a:t>
            </a:r>
          </a:p>
          <a:p>
            <a:pPr marL="0" indent="0" algn="l">
              <a:buNone/>
            </a:pPr>
            <a:endParaRPr lang="cs-CZ" sz="4500" b="1" dirty="0">
              <a:latin typeface="Amasis MT Pro Medium" panose="02040604050005020304" pitchFamily="18" charset="-1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47D9F-7018-4C5B-87A8-305171AC1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65901"/>
              </p:ext>
            </p:extLst>
          </p:nvPr>
        </p:nvGraphicFramePr>
        <p:xfrm>
          <a:off x="367322" y="1031632"/>
          <a:ext cx="11603065" cy="543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A9832378-7B90-4C0A-93E1-6E2E7E0CA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969" y="1700702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1. 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ZÁKLADY CENOTVORBY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74D3BF7-6C23-4D53-87BE-10819B08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4" y="4236328"/>
            <a:ext cx="3608669" cy="187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28E080-8174-4E94-BFF8-027D5BAE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89888" l="6250" r="97417">
                        <a14:foregroundMark x1="20583" y1="22347" x2="21667" y2="30961"/>
                        <a14:foregroundMark x1="6333" y1="21598" x2="8250" y2="21598"/>
                        <a14:foregroundMark x1="28333" y1="47191" x2="28500" y2="47441"/>
                        <a14:foregroundMark x1="30833" y1="49064" x2="30833" y2="48939"/>
                        <a14:foregroundMark x1="27917" y1="46692" x2="27000" y2="46317"/>
                        <a14:foregroundMark x1="70500" y1="67416" x2="70250" y2="69288"/>
                        <a14:foregroundMark x1="56750" y1="24594" x2="56750" y2="25593"/>
                        <a14:foregroundMark x1="51917" y1="19476" x2="52250" y2="19476"/>
                        <a14:foregroundMark x1="55417" y1="26467" x2="55250" y2="26717"/>
                        <a14:foregroundMark x1="59833" y1="34831" x2="59833" y2="34831"/>
                        <a14:foregroundMark x1="61417" y1="36330" x2="61417" y2="36330"/>
                        <a14:foregroundMark x1="59833" y1="33458" x2="59833" y2="33458"/>
                        <a14:foregroundMark x1="66750" y1="37703" x2="66750" y2="37703"/>
                        <a14:foregroundMark x1="94000" y1="64794" x2="90750" y2="67915"/>
                        <a14:foregroundMark x1="92167" y1="23346" x2="92167" y2="24095"/>
                        <a14:foregroundMark x1="91750" y1="36579" x2="91750" y2="36954"/>
                        <a14:foregroundMark x1="94417" y1="22722" x2="95000" y2="22846"/>
                        <a14:foregroundMark x1="88833" y1="46941" x2="88917" y2="47316"/>
                        <a14:foregroundMark x1="92583" y1="57054" x2="93167" y2="56929"/>
                        <a14:foregroundMark x1="87917" y1="53184" x2="87583" y2="54806"/>
                        <a14:foregroundMark x1="79833" y1="52684" x2="79667" y2="52434"/>
                        <a14:foregroundMark x1="86750" y1="59176" x2="87083" y2="59176"/>
                        <a14:foregroundMark x1="97417" y1="71411" x2="97083" y2="71910"/>
                        <a14:foregroundMark x1="96083" y1="73658" x2="95333" y2="74282"/>
                        <a14:foregroundMark x1="90917" y1="74782" x2="90917" y2="74782"/>
                        <a14:foregroundMark x1="89917" y1="51436" x2="89917" y2="51436"/>
                        <a14:foregroundMark x1="86667" y1="46192" x2="86500" y2="46192"/>
                        <a14:foregroundMark x1="39083" y1="28964" x2="39333" y2="29213"/>
                        <a14:foregroundMark x1="29250" y1="12235" x2="29667" y2="12360"/>
                        <a14:foregroundMark x1="28167" y1="11735" x2="28167" y2="11735"/>
                        <a14:foregroundMark x1="32583" y1="11486" x2="32583" y2="11486"/>
                        <a14:foregroundMark x1="88833" y1="43071" x2="88833" y2="43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0" y="4442125"/>
            <a:ext cx="2881487" cy="1923393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225166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19673"/>
            <a:ext cx="11748797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Je hodnota výrobku vyjádřena v peněžní jednotce.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centrální ekonomice byly ceny určeny direktivně.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tržní ekonomice jsou ceny určeny různými faktory a plní mnoho funkcí. </a:t>
            </a:r>
          </a:p>
          <a:p>
            <a:pPr marL="0" indent="0">
              <a:buNone/>
            </a:pPr>
            <a:endParaRPr lang="cs-CZ" sz="5000" dirty="0">
              <a:latin typeface="Amasis MT Pro Medium" panose="02040604050005020304" pitchFamily="18" charset="-18"/>
            </a:endParaRPr>
          </a:p>
          <a:p>
            <a:pPr marL="0" indent="0">
              <a:buNone/>
            </a:pPr>
            <a:r>
              <a:rPr lang="cs-CZ" sz="5000" dirty="0">
                <a:latin typeface="Amasis MT Pro Medium" panose="02040604050005020304" pitchFamily="18" charset="-18"/>
              </a:rPr>
              <a:t>	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1AD6F6-F827-41BB-A1FE-A96FDF95DF91}"/>
              </a:ext>
            </a:extLst>
          </p:cNvPr>
          <p:cNvSpPr txBox="1"/>
          <p:nvPr/>
        </p:nvSpPr>
        <p:spPr>
          <a:xfrm>
            <a:off x="3304862" y="4513475"/>
            <a:ext cx="493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masis MT Pro Medium" panose="02040604050005020304" pitchFamily="18" charset="-18"/>
              </a:rPr>
              <a:t>PODNIKOVÁ EKONOMIKA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95399A-5B30-43E8-8D01-003124B13F49}"/>
              </a:ext>
            </a:extLst>
          </p:cNvPr>
          <p:cNvSpPr txBox="1"/>
          <p:nvPr/>
        </p:nvSpPr>
        <p:spPr>
          <a:xfrm>
            <a:off x="7353758" y="4826866"/>
            <a:ext cx="493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masis MT Pro Medium" panose="02040604050005020304" pitchFamily="18" charset="-18"/>
              </a:rPr>
              <a:t>MARKETING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5C8A29-B283-4828-8588-2F13DCBB0E7C}"/>
              </a:ext>
            </a:extLst>
          </p:cNvPr>
          <p:cNvSpPr txBox="1"/>
          <p:nvPr/>
        </p:nvSpPr>
        <p:spPr>
          <a:xfrm>
            <a:off x="-586380" y="4821252"/>
            <a:ext cx="493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masis MT Pro Medium" panose="02040604050005020304" pitchFamily="18" charset="-18"/>
              </a:rPr>
              <a:t>EKONOMIKA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6AC34D6-470D-410B-8C88-344DC5848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68109" t="12759" r="12093" b="50804"/>
          <a:stretch/>
        </p:blipFill>
        <p:spPr>
          <a:xfrm>
            <a:off x="8758969" y="4064446"/>
            <a:ext cx="2172374" cy="2498835"/>
          </a:xfrm>
          <a:prstGeom prst="rect">
            <a:avLst/>
          </a:prstGeom>
        </p:spPr>
      </p:pic>
      <p:pic>
        <p:nvPicPr>
          <p:cNvPr id="10" name="Obrázek 9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E662C12E-07EA-48D0-9ABD-892CEF1CA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225166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FUNKCE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19672"/>
            <a:ext cx="11748797" cy="551316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informační </a:t>
            </a:r>
            <a:r>
              <a:rPr lang="cs-CZ" sz="3500" i="1" dirty="0">
                <a:latin typeface="Amasis MT Pro Medium" panose="02040604050005020304" pitchFamily="18" charset="-18"/>
              </a:rPr>
              <a:t>= poskytuje informace o vzácnosti výrobku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motivační</a:t>
            </a:r>
            <a:r>
              <a:rPr lang="cs-CZ" sz="3500" i="1" dirty="0">
                <a:latin typeface="Amasis MT Pro Medium" panose="02040604050005020304" pitchFamily="18" charset="-18"/>
              </a:rPr>
              <a:t> = motivuje výrobce k výrobě a zákazníky k nákupu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alokační </a:t>
            </a:r>
            <a:r>
              <a:rPr lang="cs-CZ" sz="3500" i="1" dirty="0">
                <a:latin typeface="Amasis MT Pro Medium" panose="02040604050005020304" pitchFamily="18" charset="-18"/>
              </a:rPr>
              <a:t>= přemisťuje výrobní zdroje práci a kapitál, je spojena s preferencemi zákazníků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distribuční</a:t>
            </a:r>
            <a:r>
              <a:rPr lang="cs-CZ" sz="3500" i="1" dirty="0">
                <a:latin typeface="Amasis MT Pro Medium" panose="02040604050005020304" pitchFamily="18" charset="-18"/>
              </a:rPr>
              <a:t> = rozdělení zboží a služeb dle ceny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812FD66D-0227-4130-8F25-675EFA69C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225166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 V EKONOMICE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19672"/>
            <a:ext cx="11748797" cy="5513161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</a:t>
            </a:r>
            <a:r>
              <a:rPr lang="cs-CZ" sz="3500" b="0" i="0" dirty="0">
                <a:effectLst/>
                <a:latin typeface="Amasis MT Pro Medium" panose="02040604050005020304" pitchFamily="18" charset="-18"/>
              </a:rPr>
              <a:t>ena je v ekonomické teorii vyjádřena jako poměr, ve kterém se směňuje zboží za peníze. </a:t>
            </a:r>
          </a:p>
          <a:p>
            <a:pPr algn="l">
              <a:buFontTx/>
              <a:buChar char="-"/>
            </a:pPr>
            <a:r>
              <a:rPr lang="cs-CZ" sz="3500" b="0" i="0" dirty="0">
                <a:effectLst/>
                <a:latin typeface="Amasis MT Pro Medium" panose="02040604050005020304" pitchFamily="18" charset="-18"/>
              </a:rPr>
              <a:t>V praxi je pak cena částka peněz vyúčtovaná při nákupu a prodeji zboží.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Cena ovlivňuje národní ekonomickou úroveň.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Cena zprostředkovává ekonomické spojení prodávajícího a kupujícího na daném trhu.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Ceny jsou vytvářeny trhem, jelikož se na něm střetává nabídka s poptávkou.</a:t>
            </a:r>
            <a:endParaRPr lang="cs-CZ" sz="5000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A370031-6791-4DF7-8CAE-C276AB6F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1" y="244349"/>
            <a:ext cx="11748797" cy="6484697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Vztah mezi poptávkou a cenou je dán: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r>
              <a:rPr lang="cs-CZ" sz="3500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poptávkovou křivkou</a:t>
            </a:r>
            <a:r>
              <a:rPr lang="cs-CZ" sz="3500" dirty="0">
                <a:latin typeface="Amasis MT Pro Medium" panose="02040604050005020304" pitchFamily="18" charset="-18"/>
              </a:rPr>
              <a:t>       pokud cena zboží roste, za nezměněných podmínek, tak jeho prodej klesá       </a:t>
            </a:r>
            <a:r>
              <a:rPr lang="cs-CZ" sz="3500" b="1" dirty="0">
                <a:latin typeface="Amasis MT Pro Medium" panose="02040604050005020304" pitchFamily="18" charset="-18"/>
              </a:rPr>
              <a:t>zákon klesající poptávky.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nabídkovou</a:t>
            </a:r>
            <a:r>
              <a:rPr lang="cs-CZ" sz="3500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křivkou      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Amasis MT Pro Medium" panose="02040604050005020304" pitchFamily="18" charset="-18"/>
              </a:rPr>
              <a:t>pokud cena zboží klesá, tak jeho prodej roste.</a:t>
            </a:r>
            <a:endParaRPr lang="cs-CZ" sz="3500" b="1" dirty="0">
              <a:latin typeface="Amasis MT Pro Medium" panose="02040604050005020304" pitchFamily="18" charset="-18"/>
            </a:endParaRP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Poptávkovou funkci lze stanovit na základě průzkumu trhu, na základě dat o cenách a objemu produkce (regresní a korelační analýza). 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místě, kde se protne nabídka s poptávkou vznikne bod, označovaný jako tržní rovnováha. </a:t>
            </a:r>
          </a:p>
          <a:p>
            <a:pPr algn="l">
              <a:buFontTx/>
              <a:buChar char="-"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algn="l">
              <a:buFontTx/>
              <a:buChar char="-"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5000" dirty="0">
              <a:latin typeface="Amasis MT Pro Medium" panose="02040604050005020304" pitchFamily="18" charset="-18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CDAB4DB-0E61-4875-BD83-130631E5EA53}"/>
              </a:ext>
            </a:extLst>
          </p:cNvPr>
          <p:cNvSpPr/>
          <p:nvPr/>
        </p:nvSpPr>
        <p:spPr>
          <a:xfrm>
            <a:off x="5083033" y="977395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52DB07AC-767D-4951-AB4C-8B8B90B892F2}"/>
              </a:ext>
            </a:extLst>
          </p:cNvPr>
          <p:cNvSpPr/>
          <p:nvPr/>
        </p:nvSpPr>
        <p:spPr>
          <a:xfrm>
            <a:off x="10009823" y="1431698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34BC530-0222-461E-AEEE-4EEF29BB5BB6}"/>
              </a:ext>
            </a:extLst>
          </p:cNvPr>
          <p:cNvSpPr/>
          <p:nvPr/>
        </p:nvSpPr>
        <p:spPr>
          <a:xfrm>
            <a:off x="4880709" y="2540809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9C03953-FB60-4E6A-860D-A6EBD63E1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 descr="Obsah obrázku text, interiér&#10;&#10;Popis byl vytvořen automaticky">
            <a:extLst>
              <a:ext uri="{FF2B5EF4-FFF2-40B4-BE49-F238E27FC236}">
                <a16:creationId xmlns:a16="http://schemas.microsoft.com/office/drawing/2014/main" id="{6A8FDEE5-E776-4D10-A079-E3B5E5182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ED292D4-6692-4B01-8482-B7ECF22D6D5D}"/>
              </a:ext>
            </a:extLst>
          </p:cNvPr>
          <p:cNvSpPr txBox="1"/>
          <p:nvPr/>
        </p:nvSpPr>
        <p:spPr>
          <a:xfrm>
            <a:off x="131775" y="79836"/>
            <a:ext cx="9502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TRŽNÍ ROVNOVÁHA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6EB1A62-E007-4331-A449-95138FB63EF6}"/>
              </a:ext>
            </a:extLst>
          </p:cNvPr>
          <p:cNvCxnSpPr/>
          <p:nvPr/>
        </p:nvCxnSpPr>
        <p:spPr>
          <a:xfrm flipV="1">
            <a:off x="2766848" y="930166"/>
            <a:ext cx="0" cy="359453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A693E01-FC56-4EBD-940C-1051A5CC0418}"/>
              </a:ext>
            </a:extLst>
          </p:cNvPr>
          <p:cNvCxnSpPr>
            <a:cxnSpLocks/>
          </p:cNvCxnSpPr>
          <p:nvPr/>
        </p:nvCxnSpPr>
        <p:spPr>
          <a:xfrm flipV="1">
            <a:off x="2603937" y="4327636"/>
            <a:ext cx="4246180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68BA8C-7BAC-48C9-B235-C928B32D20CB}"/>
              </a:ext>
            </a:extLst>
          </p:cNvPr>
          <p:cNvSpPr txBox="1"/>
          <p:nvPr/>
        </p:nvSpPr>
        <p:spPr>
          <a:xfrm>
            <a:off x="5770179" y="4359167"/>
            <a:ext cx="1576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Amasis MT Pro" panose="020B0604020202020204" pitchFamily="18" charset="-18"/>
              </a:rPr>
              <a:t>Q - množství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E136C5-E63E-482E-8E38-FBFF6E3F710C}"/>
              </a:ext>
            </a:extLst>
          </p:cNvPr>
          <p:cNvSpPr txBox="1"/>
          <p:nvPr/>
        </p:nvSpPr>
        <p:spPr>
          <a:xfrm rot="16200000">
            <a:off x="1735535" y="771370"/>
            <a:ext cx="1576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Amasis MT Pro" panose="020B0604020202020204" pitchFamily="18" charset="-18"/>
              </a:rPr>
              <a:t>P - cena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F486AB7-7B45-4653-9CEC-DA3D40C3DCA6}"/>
              </a:ext>
            </a:extLst>
          </p:cNvPr>
          <p:cNvCxnSpPr/>
          <p:nvPr/>
        </p:nvCxnSpPr>
        <p:spPr>
          <a:xfrm flipV="1">
            <a:off x="3208283" y="1505607"/>
            <a:ext cx="2887717" cy="2317531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086AA66-380A-4BDA-A2A4-659B22C5C6EE}"/>
              </a:ext>
            </a:extLst>
          </p:cNvPr>
          <p:cNvSpPr txBox="1"/>
          <p:nvPr/>
        </p:nvSpPr>
        <p:spPr>
          <a:xfrm rot="19278990">
            <a:off x="5244662" y="1579849"/>
            <a:ext cx="1576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accent1">
                    <a:lumMod val="75000"/>
                  </a:schemeClr>
                </a:solidFill>
                <a:latin typeface="Amasis MT Pro" panose="020B0604020202020204" pitchFamily="18" charset="-18"/>
              </a:rPr>
              <a:t>S - nabídka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76ED287-F680-45A4-BD09-FB1AAA0708A2}"/>
              </a:ext>
            </a:extLst>
          </p:cNvPr>
          <p:cNvCxnSpPr>
            <a:cxnSpLocks/>
          </p:cNvCxnSpPr>
          <p:nvPr/>
        </p:nvCxnSpPr>
        <p:spPr>
          <a:xfrm>
            <a:off x="3358055" y="1528679"/>
            <a:ext cx="2758055" cy="23929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9F06A82-7E47-4401-A554-60AF072BAA0C}"/>
              </a:ext>
            </a:extLst>
          </p:cNvPr>
          <p:cNvSpPr txBox="1"/>
          <p:nvPr/>
        </p:nvSpPr>
        <p:spPr>
          <a:xfrm rot="2494342">
            <a:off x="3026299" y="1934216"/>
            <a:ext cx="157654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rgbClr val="C00000"/>
                </a:solidFill>
                <a:latin typeface="Amasis MT Pro" panose="020B0604020202020204" pitchFamily="18" charset="-18"/>
              </a:rPr>
              <a:t>D - poptávka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112736D-DE90-4918-A2FE-0478AD7F8EE6}"/>
              </a:ext>
            </a:extLst>
          </p:cNvPr>
          <p:cNvSpPr/>
          <p:nvPr/>
        </p:nvSpPr>
        <p:spPr>
          <a:xfrm>
            <a:off x="4618795" y="2624121"/>
            <a:ext cx="66691" cy="664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80E711E-24BC-4B48-978A-CB03CFC40B42}"/>
              </a:ext>
            </a:extLst>
          </p:cNvPr>
          <p:cNvSpPr txBox="1"/>
          <p:nvPr/>
        </p:nvSpPr>
        <p:spPr>
          <a:xfrm>
            <a:off x="3863865" y="2896834"/>
            <a:ext cx="1576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>
                <a:solidFill>
                  <a:srgbClr val="00B050"/>
                </a:solidFill>
                <a:latin typeface="Amasis MT Pro" panose="020B0604020202020204" pitchFamily="18" charset="-18"/>
              </a:rPr>
              <a:t>E – tržní rovnováha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6B3A13E4-B03A-43A6-9E34-68A281373F12}"/>
              </a:ext>
            </a:extLst>
          </p:cNvPr>
          <p:cNvCxnSpPr>
            <a:cxnSpLocks/>
            <a:stCxn id="28" idx="6"/>
          </p:cNvCxnSpPr>
          <p:nvPr/>
        </p:nvCxnSpPr>
        <p:spPr>
          <a:xfrm flipH="1">
            <a:off x="2766848" y="2657363"/>
            <a:ext cx="1918638" cy="700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64D82A2-9DCB-4162-99CA-D583A2311EDC}"/>
              </a:ext>
            </a:extLst>
          </p:cNvPr>
          <p:cNvSpPr txBox="1"/>
          <p:nvPr/>
        </p:nvSpPr>
        <p:spPr>
          <a:xfrm>
            <a:off x="1643151" y="2449019"/>
            <a:ext cx="12449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accent2"/>
                </a:solidFill>
                <a:latin typeface="Amasis MT Pro" panose="020B0604020202020204" pitchFamily="18" charset="-18"/>
              </a:rPr>
              <a:t>rovnovážná cena</a:t>
            </a:r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B3CE85A-9286-4E04-AA64-5C3C1D9129B3}"/>
              </a:ext>
            </a:extLst>
          </p:cNvPr>
          <p:cNvCxnSpPr>
            <a:cxnSpLocks/>
          </p:cNvCxnSpPr>
          <p:nvPr/>
        </p:nvCxnSpPr>
        <p:spPr>
          <a:xfrm>
            <a:off x="4652139" y="2657363"/>
            <a:ext cx="0" cy="1670273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E840241-1EB2-4DB7-B519-8D148BB5169F}"/>
              </a:ext>
            </a:extLst>
          </p:cNvPr>
          <p:cNvSpPr txBox="1"/>
          <p:nvPr/>
        </p:nvSpPr>
        <p:spPr>
          <a:xfrm rot="16200000">
            <a:off x="4123257" y="4569607"/>
            <a:ext cx="10577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7030A0"/>
                </a:solidFill>
                <a:latin typeface="Amasis MT Pro" panose="020B0604020202020204" pitchFamily="18" charset="-18"/>
              </a:rPr>
              <a:t>rovnovážné množství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9EA00FD7-7E7A-4CBB-B38B-00E7FA954B76}"/>
              </a:ext>
            </a:extLst>
          </p:cNvPr>
          <p:cNvSpPr txBox="1"/>
          <p:nvPr/>
        </p:nvSpPr>
        <p:spPr>
          <a:xfrm>
            <a:off x="131775" y="5457652"/>
            <a:ext cx="1184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latin typeface="Amasis MT Pro Medium" panose="02040604050005020304" pitchFamily="18" charset="-18"/>
              </a:rPr>
              <a:t>- V bodě E nastává </a:t>
            </a:r>
            <a:r>
              <a:rPr lang="cs-CZ" sz="3000" b="1" dirty="0">
                <a:latin typeface="Amasis MT Pro Medium" panose="02040604050005020304" pitchFamily="18" charset="-18"/>
              </a:rPr>
              <a:t>tržní rovnováha</a:t>
            </a:r>
            <a:r>
              <a:rPr lang="cs-CZ" sz="3000" dirty="0">
                <a:latin typeface="Amasis MT Pro Medium" panose="02040604050005020304" pitchFamily="18" charset="-18"/>
              </a:rPr>
              <a:t>, jedná se o bod, kdy je nabízené a poptávané rovnovážné množství za rovnovážnou cenu.</a:t>
            </a:r>
          </a:p>
        </p:txBody>
      </p:sp>
      <p:pic>
        <p:nvPicPr>
          <p:cNvPr id="48" name="Obrázek 4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78F3769-7358-444D-876D-EBFADDB6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 V PODNIKOVÉ EKONOMICE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001348"/>
            <a:ext cx="11748797" cy="585664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Důvodem podnikání je dlouhodobá existence a maximalizace zisku        výše zisku se odvíjí od tržeb, které jsou výrobou, prodejem a cenami.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Důležitou roli ve stanovení podnikových cen hrají jednak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náklady</a:t>
            </a:r>
            <a:r>
              <a:rPr lang="cs-CZ" sz="3500" dirty="0">
                <a:latin typeface="Amasis MT Pro Medium" panose="02040604050005020304" pitchFamily="18" charset="-18"/>
              </a:rPr>
              <a:t> a jednak velikost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marže</a:t>
            </a:r>
            <a:r>
              <a:rPr lang="cs-CZ" sz="3500" dirty="0">
                <a:latin typeface="Amasis MT Pro Medium" panose="02040604050005020304" pitchFamily="18" charset="-18"/>
              </a:rPr>
              <a:t>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ovlivňuje chod ekonomiky firmy a její ekonomické úrovně.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Vedení podniku má zá úkol jak tvorbu cen, tak cenové rozhodování.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Využívají se základy které vycházejí z teorie cen.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BA3F59E-3152-44CC-8602-A2697FA33804}"/>
              </a:ext>
            </a:extLst>
          </p:cNvPr>
          <p:cNvSpPr/>
          <p:nvPr/>
        </p:nvSpPr>
        <p:spPr>
          <a:xfrm>
            <a:off x="4712677" y="1559794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9A372E1-577A-4214-B3BE-03F61A15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CÍLE PODNIKU PŘI STANOVENÍ CENY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8718D5-9F28-4D63-96C4-4898EB944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320766"/>
              </p:ext>
            </p:extLst>
          </p:nvPr>
        </p:nvGraphicFramePr>
        <p:xfrm>
          <a:off x="-830905" y="859692"/>
          <a:ext cx="9089292" cy="551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ázek 10" descr="Obsah obrázku text, klipart&#10;&#10;Popis byl vytvořen automaticky">
            <a:extLst>
              <a:ext uri="{FF2B5EF4-FFF2-40B4-BE49-F238E27FC236}">
                <a16:creationId xmlns:a16="http://schemas.microsoft.com/office/drawing/2014/main" id="{1CD95569-9123-4A2C-ADEB-5AE74433F9B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73" b="96364" l="9778" r="93778">
                        <a14:foregroundMark x1="21333" y1="86667" x2="24000" y2="82424"/>
                        <a14:foregroundMark x1="43111" y1="63030" x2="41778" y2="63636"/>
                        <a14:foregroundMark x1="43111" y1="91515" x2="43556" y2="87879"/>
                        <a14:foregroundMark x1="40000" y1="96364" x2="40889" y2="90909"/>
                        <a14:foregroundMark x1="69778" y1="7273" x2="80444" y2="9697"/>
                        <a14:foregroundMark x1="93778" y1="40606" x2="93333" y2="3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7" y="1070276"/>
            <a:ext cx="6949765" cy="5096494"/>
          </a:xfrm>
          <a:prstGeom prst="rect">
            <a:avLst/>
          </a:prstGeom>
        </p:spPr>
      </p:pic>
      <p:pic>
        <p:nvPicPr>
          <p:cNvPr id="12" name="Obrázek 11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2DA0EE9-AD6B-40D8-B272-81109F2702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104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735</Words>
  <Application>Microsoft Office PowerPoint</Application>
  <PresentationFormat>Širokoúhlá obrazovka</PresentationFormat>
  <Paragraphs>117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CENOTVORBA A CENOVÁ STRATEGIE</vt:lpstr>
      <vt:lpstr>1.  ZÁKLADY CENOTVORBY</vt:lpstr>
      <vt:lpstr>CENA</vt:lpstr>
      <vt:lpstr>FUNKCE CENY</vt:lpstr>
      <vt:lpstr>CENA V EKONOMICE</vt:lpstr>
      <vt:lpstr>Prezentace aplikace PowerPoint</vt:lpstr>
      <vt:lpstr>Prezentace aplikace PowerPoint</vt:lpstr>
      <vt:lpstr>CENA V PODNIKOVÉ EKONOMICE</vt:lpstr>
      <vt:lpstr>CÍLE PODNIKU PŘI STANOVENÍ CENY</vt:lpstr>
      <vt:lpstr>CENOVÉ ROZHODOVÁNÍ </vt:lpstr>
      <vt:lpstr>CENA V MARKETINGU</vt:lpstr>
      <vt:lpstr>MARKETINGOVÝ MIX</vt:lpstr>
      <vt:lpstr>Prezentace aplikace PowerPoint</vt:lpstr>
      <vt:lpstr>MARKETINGOVÉ PLÁNOVÁNÍ ZAHRNUJE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Prachařová Lenka</cp:lastModifiedBy>
  <cp:revision>76</cp:revision>
  <dcterms:created xsi:type="dcterms:W3CDTF">2022-01-10T10:45:06Z</dcterms:created>
  <dcterms:modified xsi:type="dcterms:W3CDTF">2022-02-21T09:30:41Z</dcterms:modified>
</cp:coreProperties>
</file>