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8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49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95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48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31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75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91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37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58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69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3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A8D-FB6F-486A-91BA-C8EE2F675F6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25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0EA8D-FB6F-486A-91BA-C8EE2F675F6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9F2EE-B608-4499-9AAF-CCFA10A79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51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hbr.org/2000/09/having-trouble-with-your-strategy-then-map-it" TargetMode="External"/><Relationship Id="rId2" Type="http://schemas.openxmlformats.org/officeDocument/2006/relationships/hyperlink" Target="https://hbr.org/1992/01/the-balanced-scorecard-measures-that-drive-performance-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ndeed.com/career-advice/career-development/slept-analysis" TargetMode="External"/><Relationship Id="rId4" Type="http://schemas.openxmlformats.org/officeDocument/2006/relationships/hyperlink" Target="https://strategicmanagementinsight.com/tools/swot-analysis-how-to-do-i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23433-4A69-D9D2-9B9A-B51400D8A5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BSC 1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BFDFE1-E5CE-99E6-7E79-4BC0AC7A4B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Úvodní tutoriál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28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3B969-2452-8FF4-D994-3B36F17C1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BSC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B8799-48AB-8503-5DF7-8E5707DD0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„Překlopení“ strategické mapy na systém měřítek</a:t>
            </a:r>
          </a:p>
          <a:p>
            <a:r>
              <a:rPr lang="cs-CZ" dirty="0"/>
              <a:t>Soustředění na KPI</a:t>
            </a:r>
          </a:p>
          <a:p>
            <a:r>
              <a:rPr lang="cs-CZ" dirty="0" err="1"/>
              <a:t>Measure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matters</a:t>
            </a:r>
            <a:r>
              <a:rPr lang="cs-CZ" dirty="0"/>
              <a:t> x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measured</a:t>
            </a:r>
            <a:r>
              <a:rPr lang="cs-CZ" dirty="0"/>
              <a:t> </a:t>
            </a:r>
            <a:r>
              <a:rPr lang="cs-CZ" dirty="0" err="1"/>
              <a:t>matters</a:t>
            </a:r>
            <a:endParaRPr lang="cs-CZ" dirty="0"/>
          </a:p>
          <a:p>
            <a:r>
              <a:rPr lang="cs-CZ" dirty="0"/>
              <a:t>Krysy</a:t>
            </a:r>
          </a:p>
          <a:p>
            <a:r>
              <a:rPr lang="cs-CZ" dirty="0"/>
              <a:t>Letiště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9621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ABC2A-C24E-89D4-AF76-C6EE6A0E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0B1BC-246B-492A-5DF9-19EFA5465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https://hbr.org/1992/01/the-balanced-scorecard-measures-that-drive-performance-2</a:t>
            </a:r>
            <a:endParaRPr lang="cs-CZ" dirty="0"/>
          </a:p>
          <a:p>
            <a:r>
              <a:rPr lang="en-GB" dirty="0">
                <a:hlinkClick r:id="rId3"/>
              </a:rPr>
              <a:t>https://hbr.org/2000/09/having-trouble-with-your-strategy-then-map-it</a:t>
            </a:r>
            <a:endParaRPr lang="cs-CZ" dirty="0"/>
          </a:p>
          <a:p>
            <a:r>
              <a:rPr lang="en-GB" dirty="0">
                <a:hlinkClick r:id="rId4"/>
              </a:rPr>
              <a:t>https://strategicmanagementinsight.com/tools/swot-analysis-how-to-do-it/</a:t>
            </a:r>
            <a:endParaRPr lang="cs-CZ" dirty="0"/>
          </a:p>
          <a:p>
            <a:r>
              <a:rPr lang="en-GB" dirty="0">
                <a:hlinkClick r:id="rId5"/>
              </a:rPr>
              <a:t>https://www.indeed.com/career-advice/career-development/slept-analysis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21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4FB56-D0A3-B504-9CBE-6D2606F2B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Strategické měření a řízení výkonnosti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4DDEF-A70F-05B6-C001-C8A429A71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Výkonnost firmy je zpravidla důsledkem mnoha vlivů – kvalitní zaměstnanci, výzkum a vývoj, správně nastavené procesy, schopnost přizpůsobit se změnám, reagovat na potřeby zákazníků …</a:t>
            </a:r>
          </a:p>
          <a:p>
            <a:r>
              <a:rPr lang="cs-CZ" dirty="0"/>
              <a:t>Dnešní výkonnost byla založena v minulosti, často i 5 či více let zpětně</a:t>
            </a:r>
          </a:p>
          <a:p>
            <a:r>
              <a:rPr lang="cs-CZ" dirty="0"/>
              <a:t>Je potřeba již dnes měřit a řídit faktory, které vedou k budoucí výkonnosti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043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77C1D-2B55-2104-334C-B92330DF2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Balanced</a:t>
            </a:r>
            <a:r>
              <a:rPr lang="cs-CZ" dirty="0"/>
              <a:t> </a:t>
            </a:r>
            <a:r>
              <a:rPr lang="cs-CZ" dirty="0" err="1"/>
              <a:t>Scorecard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4A96-916A-0411-3475-622F4CD6D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17862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Nástroj pro systematické měření a řízení výkonnosti</a:t>
            </a:r>
          </a:p>
          <a:p>
            <a:r>
              <a:rPr lang="cs-CZ" dirty="0"/>
              <a:t>1. až 4. generace</a:t>
            </a:r>
          </a:p>
          <a:p>
            <a:r>
              <a:rPr lang="cs-CZ" dirty="0"/>
              <a:t>Sada měřítek, která sledují KPI – </a:t>
            </a:r>
            <a:r>
              <a:rPr lang="cs-CZ" dirty="0" err="1"/>
              <a:t>Key</a:t>
            </a:r>
            <a:r>
              <a:rPr lang="cs-CZ" dirty="0"/>
              <a:t> performance </a:t>
            </a:r>
            <a:r>
              <a:rPr lang="cs-CZ" dirty="0" err="1"/>
              <a:t>indicator</a:t>
            </a:r>
            <a:endParaRPr lang="cs-CZ" dirty="0"/>
          </a:p>
          <a:p>
            <a:r>
              <a:rPr lang="cs-CZ" dirty="0" err="1"/>
              <a:t>Indicator</a:t>
            </a:r>
            <a:r>
              <a:rPr lang="cs-CZ" dirty="0"/>
              <a:t> x Performance </a:t>
            </a:r>
            <a:r>
              <a:rPr lang="cs-CZ" dirty="0" err="1"/>
              <a:t>indicator</a:t>
            </a:r>
            <a:r>
              <a:rPr lang="cs-CZ" dirty="0"/>
              <a:t> x </a:t>
            </a:r>
            <a:r>
              <a:rPr lang="cs-CZ" dirty="0" err="1"/>
              <a:t>Key</a:t>
            </a:r>
            <a:r>
              <a:rPr lang="cs-CZ" dirty="0"/>
              <a:t> Performance </a:t>
            </a:r>
            <a:r>
              <a:rPr lang="cs-CZ" dirty="0" err="1"/>
              <a:t>Indicator</a:t>
            </a:r>
            <a:endParaRPr lang="cs-CZ" dirty="0"/>
          </a:p>
          <a:p>
            <a:r>
              <a:rPr lang="cs-CZ" dirty="0"/>
              <a:t>Měřeno ve 4 či 5 perspektivách</a:t>
            </a:r>
            <a:endParaRPr lang="en-GB" dirty="0"/>
          </a:p>
        </p:txBody>
      </p:sp>
      <p:pic>
        <p:nvPicPr>
          <p:cNvPr id="1026" name="Picture 2" descr="Balanced ScoreCard (BSC)">
            <a:extLst>
              <a:ext uri="{FF2B5EF4-FFF2-40B4-BE49-F238E27FC236}">
                <a16:creationId xmlns:a16="http://schemas.microsoft.com/office/drawing/2014/main" id="{D45915A1-E653-DE8B-CDFE-6BE57C6BD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062" y="786319"/>
            <a:ext cx="4200525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3552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7279-7F1D-819C-7470-E5CA4D97C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implementace BSC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12FF7-7193-8FDF-8A03-AB65AFA59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Mise a Vize</a:t>
            </a:r>
          </a:p>
          <a:p>
            <a:r>
              <a:rPr lang="cs-CZ" dirty="0"/>
              <a:t>Strategie</a:t>
            </a:r>
          </a:p>
          <a:p>
            <a:r>
              <a:rPr lang="cs-CZ" dirty="0"/>
              <a:t>Analytická část</a:t>
            </a:r>
          </a:p>
          <a:p>
            <a:r>
              <a:rPr lang="cs-CZ" dirty="0"/>
              <a:t>Strategická mapa</a:t>
            </a:r>
          </a:p>
          <a:p>
            <a:r>
              <a:rPr lang="cs-CZ" dirty="0"/>
              <a:t>Realizace BSC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047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4F6FA-54D7-5892-EA8B-52B30E3CB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Mise a vize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447EF-ECC4-0E61-CA09-4797CA678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Mise: Kdo jsme a proč existujeme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Vize: Čeho chceme dosáhnout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460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9FAC9-D250-7F55-964A-019639D86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C714F-9611-F0B7-E41E-E51ACB0E1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Strategické cíle a způsoby jejich dosažení</a:t>
            </a:r>
          </a:p>
          <a:p>
            <a:r>
              <a:rPr lang="cs-CZ" dirty="0"/>
              <a:t>Vyjádřeny naturálně, často relativně, prostor pro chybu</a:t>
            </a:r>
          </a:p>
          <a:p>
            <a:r>
              <a:rPr lang="cs-CZ" dirty="0"/>
              <a:t>Reflektují misi a vizi firmy</a:t>
            </a:r>
          </a:p>
          <a:p>
            <a:r>
              <a:rPr lang="cs-CZ" dirty="0"/>
              <a:t>Formulovány vlastníky / top managementem firmy</a:t>
            </a:r>
          </a:p>
          <a:p>
            <a:r>
              <a:rPr lang="cs-CZ" dirty="0"/>
              <a:t>Nejobtížnější úloha managementu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97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CA3A4-0614-7C36-25C9-3F97D063A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Analytická část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83330-3BE8-DD1D-F388-4C92FC8FD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SWOT</a:t>
            </a:r>
          </a:p>
          <a:p>
            <a:r>
              <a:rPr lang="cs-CZ" dirty="0"/>
              <a:t>SLEPTE</a:t>
            </a:r>
          </a:p>
          <a:p>
            <a:r>
              <a:rPr lang="cs-CZ" dirty="0"/>
              <a:t>5F</a:t>
            </a:r>
          </a:p>
          <a:p>
            <a:r>
              <a:rPr lang="cs-CZ" dirty="0"/>
              <a:t>…</a:t>
            </a:r>
          </a:p>
          <a:p>
            <a:r>
              <a:rPr lang="cs-CZ" dirty="0"/>
              <a:t>Analýza vnitřního a vnějšího okolí firmy (mikro i makro)</a:t>
            </a:r>
          </a:p>
          <a:p>
            <a:r>
              <a:rPr lang="cs-CZ" dirty="0"/>
              <a:t>Snaha zjistit, jak je firma připravena na splnění strategických cílů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794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756CD-B580-E1BB-F08E-11E8D06F6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Strategická mapa 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7B8AC-8786-E929-16CE-FB6B05BC0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Vizualizační nástroj</a:t>
            </a:r>
          </a:p>
          <a:p>
            <a:r>
              <a:rPr lang="cs-CZ" dirty="0"/>
              <a:t>Strategické cíle a vazby mezi nimi</a:t>
            </a:r>
          </a:p>
          <a:p>
            <a:r>
              <a:rPr lang="cs-CZ" dirty="0"/>
              <a:t>Logika Cause – </a:t>
            </a:r>
            <a:r>
              <a:rPr lang="cs-CZ" dirty="0" err="1"/>
              <a:t>Effect</a:t>
            </a:r>
            <a:endParaRPr lang="cs-CZ" dirty="0"/>
          </a:p>
          <a:p>
            <a:r>
              <a:rPr lang="cs-CZ" dirty="0"/>
              <a:t>Vazba zdola nahoru i shora dolů</a:t>
            </a:r>
          </a:p>
          <a:p>
            <a:r>
              <a:rPr lang="cs-CZ" dirty="0"/>
              <a:t>Pravidla pro „dobrou SM“ spíše zvyková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588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06C01-7DD0-B58A-558E-FBE90915C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strategické mapy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3B7A1-5E2B-1202-0411-85FAC2478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Důležité pojmy Poslání/mise – smysl existence organizace - ppt stáhnout">
            <a:extLst>
              <a:ext uri="{FF2B5EF4-FFF2-40B4-BE49-F238E27FC236}">
                <a16:creationId xmlns:a16="http://schemas.microsoft.com/office/drawing/2014/main" id="{27B1079D-DA19-9AE4-B2EC-2737413CC4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96"/>
          <a:stretch/>
        </p:blipFill>
        <p:spPr bwMode="auto">
          <a:xfrm>
            <a:off x="3255524" y="1507787"/>
            <a:ext cx="9144000" cy="5719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828877"/>
      </p:ext>
    </p:extLst>
  </p:cSld>
  <p:clrMapOvr>
    <a:masterClrMapping/>
  </p:clrMapOvr>
</p:sld>
</file>

<file path=ppt/theme/theme1.xml><?xml version="1.0" encoding="utf-8"?>
<a:theme xmlns:a="http://schemas.openxmlformats.org/drawingml/2006/main" name="PPT_CZ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PPT_CZ</Template>
  <TotalTime>74</TotalTime>
  <Words>288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PPT_CZ</vt:lpstr>
      <vt:lpstr>BSC 1</vt:lpstr>
      <vt:lpstr>Strategické měření a řízení výkonnosti</vt:lpstr>
      <vt:lpstr>Balanced Scorecard</vt:lpstr>
      <vt:lpstr>Fáze implementace BSC</vt:lpstr>
      <vt:lpstr>Mise a vize</vt:lpstr>
      <vt:lpstr>Strategie</vt:lpstr>
      <vt:lpstr>Analytická část</vt:lpstr>
      <vt:lpstr>Strategická mapa I</vt:lpstr>
      <vt:lpstr>Příklad strategické mapy</vt:lpstr>
      <vt:lpstr>Realizace BSC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BSC 1</dc:title>
  <dc:creator>Menšík Michal</dc:creator>
  <cp:lastModifiedBy>Menšík Michal</cp:lastModifiedBy>
  <cp:revision>2</cp:revision>
  <dcterms:created xsi:type="dcterms:W3CDTF">2022-11-18T11:54:37Z</dcterms:created>
  <dcterms:modified xsi:type="dcterms:W3CDTF">2022-11-18T13:08:39Z</dcterms:modified>
</cp:coreProperties>
</file>