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5" r:id="rId2"/>
    <p:sldId id="293" r:id="rId3"/>
    <p:sldId id="296" r:id="rId4"/>
    <p:sldId id="297" r:id="rId5"/>
    <p:sldId id="298" r:id="rId6"/>
    <p:sldId id="299" r:id="rId7"/>
    <p:sldId id="277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98CDC-779F-4F25-9686-E00FF59FA248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1EF8F-9282-4CA2-8D5B-AA1538F753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46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1EF8F-9282-4CA2-8D5B-AA1538F7530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39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605C-EB1C-47ED-B4C4-D4957C092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9873C3-B2C9-47F1-B8DD-90792D1D3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4D2856-3A4E-4761-8251-ED7F676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14.11.2022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AAACC-1616-46DC-8E5D-FBE7AECA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E55C57-5DD2-4F83-9F83-AF8DA1D7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94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9CCDD-9A54-4909-9EB3-BE63869B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89993C-6657-40B4-BDC5-34BB9E9E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F46DB3-CCEF-43EC-A406-355BCD5C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14.11.2022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A6B8B-589B-42BE-86EF-99B750D5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4D676C-86FD-44C5-88D6-47A975F8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B606D8-2868-423D-8B8E-E1CEE40D6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FBF0B8-0118-4214-92A5-315FC02F6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3CB862-125A-44E7-A386-CFE40178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14.11.2022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0F4C7C-2A7C-4823-8A43-ED752DA5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890BC-FA38-49B8-96A1-BDFDB90C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1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130FE-ABE0-4FA5-82E4-E6CBBD21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9E9DF-821C-4227-8500-ABDEF6FB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E24981-C910-45FC-9632-9F803A3E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14.11.2022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92B1C0-B110-4C83-B919-FF90D60B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366010-7B69-415A-AFC8-56BB808E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41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F78D4-6D0B-4B50-BBD4-9583E8EF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67AAE-1D90-4094-AEA6-6900F605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283B5E-3E8B-485A-83D7-6BC3C0D0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14.11.2022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1C5F50-9A85-47D7-81FC-471D09B0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EF0417-7F67-4D51-9DE2-4EE49506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4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A5366-D7DE-4930-9A71-A57C615E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93049-C270-4024-B428-D4BCDA545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1E9C6-297A-4503-AEA8-96A8AB99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97D40B-5688-470B-9A83-F12AD935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14.11.2022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C6CC64-EB00-4C73-8014-555ADA11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0781C5-256C-432B-88A5-BA144700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9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8EABA-94D0-4F5A-BB08-E53FBF41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895C34-7F31-4EC1-AFC5-2A4EE0B0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65678D-90E5-4269-879D-72B914FF5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E2357A-19C5-4ADC-9EB7-E03CE6F7D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6467D0-496A-495C-B55B-07A69737D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5B73FD-59E4-4C80-8BC7-4FC7BFA7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14.11.2022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15E62F5-01C3-4AE4-86E9-EAA5A840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C3E8B2-9285-4C74-84E4-0F226017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27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9E840-1886-4C5A-885A-C5B28B06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F98954-77C9-442A-93A0-52BB30F3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14.11.2022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08B7A5-C0B8-4563-93CF-27434EB5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2C1447-1A08-4397-90FF-A7261E99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3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211362-8019-4356-9F7D-3A9C8DCD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14.11.2022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C78295-433E-491C-BC75-F27C70C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13F499-AF4D-4917-B76B-DA0226B1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85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D77F9-893A-4920-A9B0-0353C227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111F8-80A3-4BD8-AF7B-05ECB873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5421D5-C3D1-4287-85C1-3AF8E17A2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740ED3-F9F4-4BF0-8738-CA300CB6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14.11.2022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DD52AD-7A46-4C8B-90D3-9360308A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6AFA5-4343-4042-B891-F973997F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3EB0E-F3A6-488A-B8C4-B92D832A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8FDCFF-B3D2-4D24-905A-52303367E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057FE3-332B-4132-BCB8-E487D8A9F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9F83AE-6EF5-43FA-8D3B-DE5E115E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14.11.2022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089E02-1008-4C57-A143-86BAFDF3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36FB18-B2BF-44A9-8581-9DB986A4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01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788E85-8A30-4B64-8281-E5E214D9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6E6E8D-8EA3-48EE-A9F4-FB4194993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AFC931-D93E-4416-B399-554CFC074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C2D7-5D09-40AE-86BB-EF26D06684DF}" type="datetimeFigureOut">
              <a:rPr lang="cs-CZ" smtClean="0"/>
              <a:t>14.11.2022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DD692-F05B-4F70-8A33-E76E3C1D4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D54431-4A8D-43F5-B53E-66247DE4D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F6C29D-8454-4134-8AED-B37855BC263B}"/>
              </a:ext>
            </a:extLst>
          </p:cNvPr>
          <p:cNvSpPr txBox="1"/>
          <p:nvPr/>
        </p:nvSpPr>
        <p:spPr>
          <a:xfrm>
            <a:off x="308708" y="1920326"/>
            <a:ext cx="115745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000" b="1" i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endParaRPr lang="cs-CZ" sz="5000" b="1" i="0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algn="ctr"/>
            <a:r>
              <a:rPr lang="cs-CZ" sz="5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PROVÁZÁNOST CONTROLLINGU</a:t>
            </a:r>
            <a:endParaRPr lang="cs-CZ" sz="5000" b="1" i="0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4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8445CA3-9432-4C4B-9216-64FECCC1F9D6}"/>
              </a:ext>
            </a:extLst>
          </p:cNvPr>
          <p:cNvSpPr txBox="1"/>
          <p:nvPr/>
        </p:nvSpPr>
        <p:spPr>
          <a:xfrm>
            <a:off x="218830" y="187570"/>
            <a:ext cx="11762155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RUTINNÍ CONTROLLINGOVÁ ZPRÁVA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Porovnávání skutečných a plánovaných hodnot, které jsou základem ročního plánu.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tržby dle sortimentu, zákazníků nebo odbytových cest,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plán nákladů (fixních, variabilních, celkových),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plán hospodářského výsledku,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finanční plán,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stav investic,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personální plán (stav, náklady),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plán likvidity,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hodnota ukazatelů finanční analýzy.</a:t>
            </a:r>
          </a:p>
          <a:p>
            <a:pPr lvl="1"/>
            <a:r>
              <a:rPr lang="cs-CZ" sz="3000" i="1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96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8445CA3-9432-4C4B-9216-64FECCC1F9D6}"/>
              </a:ext>
            </a:extLst>
          </p:cNvPr>
          <p:cNvSpPr txBox="1"/>
          <p:nvPr/>
        </p:nvSpPr>
        <p:spPr>
          <a:xfrm>
            <a:off x="218830" y="187570"/>
            <a:ext cx="1176215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3000" b="1" dirty="0">
                <a:latin typeface="Bookman Old Style" panose="02050604050505020204" pitchFamily="18" charset="0"/>
              </a:rPr>
              <a:t>CHYBY V REPORTECH, KTERÝCH SE DOPOUŠTÍ CONTROLLER 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nepravidelnost,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rozsáhlost,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neaktuálnost,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přílišná odbornost,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hřbitov údajů,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absence písemného komentáře, data bez informací,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jednotky,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odlišná metodika,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nepřehledná a nestrukturovaná zpráva,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univerzálnost.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endParaRPr lang="cs-CZ" sz="3000" b="1" dirty="0">
              <a:latin typeface="Bookman Old Style" panose="02050604050505020204" pitchFamily="18" charset="0"/>
            </a:endParaRPr>
          </a:p>
          <a:p>
            <a:pPr lvl="1" indent="-457200">
              <a:buFont typeface="Wingdings" panose="05000000000000000000" pitchFamily="2" charset="2"/>
              <a:buChar char="§"/>
            </a:pPr>
            <a:endParaRPr lang="cs-CZ" sz="3000" b="1" dirty="0">
              <a:latin typeface="Bookman Old Style" panose="02050604050505020204" pitchFamily="18" charset="0"/>
            </a:endParaRPr>
          </a:p>
          <a:p>
            <a:pPr lvl="1" indent="-457200">
              <a:buFont typeface="Wingdings" panose="05000000000000000000" pitchFamily="2" charset="2"/>
              <a:buChar char="§"/>
            </a:pPr>
            <a:endParaRPr lang="cs-CZ" sz="3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2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8445CA3-9432-4C4B-9216-64FECCC1F9D6}"/>
              </a:ext>
            </a:extLst>
          </p:cNvPr>
          <p:cNvSpPr txBox="1"/>
          <p:nvPr/>
        </p:nvSpPr>
        <p:spPr>
          <a:xfrm>
            <a:off x="218830" y="187570"/>
            <a:ext cx="117621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3000" b="1" dirty="0">
                <a:latin typeface="Bookman Old Style" panose="02050604050505020204" pitchFamily="18" charset="0"/>
              </a:rPr>
              <a:t>DASHBOARD</a:t>
            </a:r>
          </a:p>
          <a:p>
            <a:pPr marL="0" lvl="1"/>
            <a:r>
              <a:rPr lang="cs-CZ" sz="3000" dirty="0">
                <a:latin typeface="Bookman Old Style" panose="02050604050505020204" pitchFamily="18" charset="0"/>
              </a:rPr>
              <a:t>- Jedná se o grafické uživatelské přehledy, které poskytuje informace o finančních ukazatelích a výkonu podniku.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  <a:p>
            <a:pPr lvl="1" indent="-457200">
              <a:buFont typeface="Wingdings" panose="05000000000000000000" pitchFamily="2" charset="2"/>
              <a:buChar char="§"/>
            </a:pPr>
            <a:endParaRPr lang="cs-CZ" sz="3000" b="1" dirty="0">
              <a:latin typeface="Bookman Old Style" panose="020506040505050202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91F51D-554E-4978-8E28-87DA3D819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98" t="28946" r="26851" b="27293"/>
          <a:stretch/>
        </p:blipFill>
        <p:spPr>
          <a:xfrm>
            <a:off x="1266092" y="1772773"/>
            <a:ext cx="8229600" cy="48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6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8445CA3-9432-4C4B-9216-64FECCC1F9D6}"/>
              </a:ext>
            </a:extLst>
          </p:cNvPr>
          <p:cNvSpPr txBox="1"/>
          <p:nvPr/>
        </p:nvSpPr>
        <p:spPr>
          <a:xfrm>
            <a:off x="218830" y="187570"/>
            <a:ext cx="117621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Dashboardy je vhodné využívat v controllingu pro rychlá přehled základních ukazatelů.</a:t>
            </a:r>
          </a:p>
          <a:p>
            <a:pPr lvl="1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Podnikové dashboardy poskytují: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monitorování kritických business procesů ve firmě,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analyzování příčin problémů pomocí včasných a správných informací,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řízení lidí a procesů pro zlepšení rozhodovacích procesů  a optimalizaci výkonnosti podniku s určením správného směru.</a:t>
            </a:r>
          </a:p>
          <a:p>
            <a:pPr marL="457200" lvl="2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Do dashboardů se promítá jak strategie podniků, tak cíle, metriky a úkoly přiřazené skupinám uvnitř podniku.</a:t>
            </a:r>
          </a:p>
          <a:p>
            <a:pPr marL="457200" lvl="2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Poskytují aktuální informace k zlepšení o rozhodování, optimalizaci a efektivnosti.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endParaRPr lang="cs-CZ" sz="3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0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8445CA3-9432-4C4B-9216-64FECCC1F9D6}"/>
              </a:ext>
            </a:extLst>
          </p:cNvPr>
          <p:cNvSpPr txBox="1"/>
          <p:nvPr/>
        </p:nvSpPr>
        <p:spPr>
          <a:xfrm>
            <a:off x="218830" y="187570"/>
            <a:ext cx="11918462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INTERNÍ AUDIT A CONTROLLING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Interní audit i controlling jsou součástí řízení organizace a jejich činnosti od sebe nelze striktně oddělit jelikož se vzájemně prolínají.</a:t>
            </a:r>
          </a:p>
          <a:p>
            <a:endParaRPr lang="cs-CZ" sz="3000" dirty="0">
              <a:latin typeface="Bookman Old Style" panose="02050604050505020204" pitchFamily="18" charset="0"/>
            </a:endParaRPr>
          </a:p>
          <a:p>
            <a:r>
              <a:rPr lang="cs-CZ" sz="3000" b="1" dirty="0">
                <a:latin typeface="Bookman Old Style" panose="02050604050505020204" pitchFamily="18" charset="0"/>
              </a:rPr>
              <a:t>Controlling </a:t>
            </a:r>
            <a:r>
              <a:rPr lang="cs-CZ" sz="3000" dirty="0">
                <a:latin typeface="Bookman Old Style" panose="02050604050505020204" pitchFamily="18" charset="0"/>
              </a:rPr>
              <a:t>plní v podniku </a:t>
            </a:r>
          </a:p>
          <a:p>
            <a:r>
              <a:rPr lang="cs-CZ" sz="3000" dirty="0">
                <a:latin typeface="Bookman Old Style" panose="02050604050505020204" pitchFamily="18" charset="0"/>
              </a:rPr>
              <a:t>průřezovou funkci zaměřenou </a:t>
            </a:r>
          </a:p>
          <a:p>
            <a:r>
              <a:rPr lang="cs-CZ" sz="3000" dirty="0">
                <a:latin typeface="Bookman Old Style" panose="02050604050505020204" pitchFamily="18" charset="0"/>
              </a:rPr>
              <a:t>na zlepšení výkonu podniku, </a:t>
            </a:r>
          </a:p>
          <a:p>
            <a:r>
              <a:rPr lang="cs-CZ" sz="3000" dirty="0">
                <a:latin typeface="Bookman Old Style" panose="02050604050505020204" pitchFamily="18" charset="0"/>
              </a:rPr>
              <a:t>predikci vývoje a včasné reakce</a:t>
            </a:r>
          </a:p>
          <a:p>
            <a:r>
              <a:rPr lang="cs-CZ" sz="3000" dirty="0">
                <a:latin typeface="Bookman Old Style" panose="02050604050505020204" pitchFamily="18" charset="0"/>
              </a:rPr>
              <a:t>na interní i externí změny.                      </a:t>
            </a:r>
            <a:r>
              <a:rPr lang="cs-CZ" sz="3000" b="1" dirty="0">
                <a:latin typeface="Bookman Old Style" panose="02050604050505020204" pitchFamily="18" charset="0"/>
              </a:rPr>
              <a:t>Interní audit </a:t>
            </a:r>
            <a:r>
              <a:rPr lang="cs-CZ" sz="3000" dirty="0">
                <a:latin typeface="Bookman Old Style" panose="02050604050505020204" pitchFamily="18" charset="0"/>
              </a:rPr>
              <a:t>je 									  zaměřen na zkoumání 								  a hodnocení 										  spolehlivosti a použití.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8D5DB5-33C0-41F7-853E-E749D9261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" b="90000" l="10000" r="90000">
                        <a14:foregroundMark x1="58400" y1="4815" x2="57500" y2="8241"/>
                        <a14:foregroundMark x1="59000" y1="833" x2="63800" y2="833"/>
                        <a14:backgroundMark x1="47800" y1="54815" x2="48900" y2="54722"/>
                        <a14:backgroundMark x1="55000" y1="60648" x2="55000" y2="60278"/>
                        <a14:backgroundMark x1="60100" y1="41296" x2="60200" y2="41574"/>
                        <a14:backgroundMark x1="43700" y1="24537" x2="43700" y2="2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2" y="2579311"/>
            <a:ext cx="3440723" cy="37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0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8445CA3-9432-4C4B-9216-64FECCC1F9D6}"/>
              </a:ext>
            </a:extLst>
          </p:cNvPr>
          <p:cNvSpPr txBox="1"/>
          <p:nvPr/>
        </p:nvSpPr>
        <p:spPr>
          <a:xfrm>
            <a:off x="218830" y="187570"/>
            <a:ext cx="1176215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3000" b="1" dirty="0">
                <a:latin typeface="Bookman Old Style" panose="02050604050505020204" pitchFamily="18" charset="0"/>
              </a:rPr>
              <a:t>Controlling</a:t>
            </a:r>
            <a:r>
              <a:rPr lang="cs-CZ" sz="3000" dirty="0">
                <a:latin typeface="Bookman Old Style" panose="02050604050505020204" pitchFamily="18" charset="0"/>
              </a:rPr>
              <a:t> je součástí plánování podniku a je zaměřen na dosahování podnikových cílů. Nemá za úkol kontrolu podnikových činností, 		ale plánování organizaci a koordinaci dílčích plánů.        Controlling předpokládá správnost dat. 			 Zaměření na budoucnost. Výstupem je 					reportingová zpráva.</a:t>
            </a:r>
          </a:p>
          <a:p>
            <a:pPr marL="0" lvl="1"/>
            <a:endParaRPr lang="cs-CZ" sz="3000" dirty="0">
              <a:latin typeface="Bookman Old Style" panose="02050604050505020204" pitchFamily="18" charset="0"/>
            </a:endParaRPr>
          </a:p>
          <a:p>
            <a:pPr marL="0" lvl="1"/>
            <a:endParaRPr lang="cs-CZ" sz="3000" dirty="0">
              <a:latin typeface="Bookman Old Style" panose="02050604050505020204" pitchFamily="18" charset="0"/>
            </a:endParaRPr>
          </a:p>
          <a:p>
            <a:pPr marL="0" lvl="1"/>
            <a:r>
              <a:rPr lang="cs-CZ" sz="3000" b="1" dirty="0">
                <a:latin typeface="Bookman Old Style" panose="02050604050505020204" pitchFamily="18" charset="0"/>
              </a:rPr>
              <a:t>Interní audit				   </a:t>
            </a:r>
            <a:r>
              <a:rPr lang="cs-CZ" sz="3000" dirty="0">
                <a:latin typeface="Bookman Old Style" panose="02050604050505020204" pitchFamily="18" charset="0"/>
              </a:rPr>
              <a:t>spočívá v provádění vnitřních kontrol. Audit 				prověřuje správnost dat. Zaměření na 				současnost i budoucnost. Analyzování rizik, kontrola správnosti, prověřování legislativy. Výstupem je auditorská zpráva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C545FD-5A3B-4668-A9D5-43969BAF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" b="90000" l="10000" r="90000">
                        <a14:foregroundMark x1="58400" y1="4815" x2="57500" y2="8241"/>
                        <a14:foregroundMark x1="59000" y1="833" x2="63800" y2="833"/>
                        <a14:backgroundMark x1="47800" y1="54815" x2="48900" y2="54722"/>
                        <a14:backgroundMark x1="55000" y1="60648" x2="55000" y2="60278"/>
                        <a14:backgroundMark x1="60100" y1="41296" x2="60200" y2="41574"/>
                        <a14:backgroundMark x1="43700" y1="24537" x2="43700" y2="2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36" y="1123145"/>
            <a:ext cx="4392249" cy="47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26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AF43C75-B24F-4B02-8177-EF4354131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390137"/>
              </p:ext>
            </p:extLst>
          </p:nvPr>
        </p:nvGraphicFramePr>
        <p:xfrm>
          <a:off x="0" y="0"/>
          <a:ext cx="12246706" cy="685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7728">
                  <a:extLst>
                    <a:ext uri="{9D8B030D-6E8A-4147-A177-3AD203B41FA5}">
                      <a16:colId xmlns:a16="http://schemas.microsoft.com/office/drawing/2014/main" val="1828921741"/>
                    </a:ext>
                  </a:extLst>
                </a:gridCol>
                <a:gridCol w="4951320">
                  <a:extLst>
                    <a:ext uri="{9D8B030D-6E8A-4147-A177-3AD203B41FA5}">
                      <a16:colId xmlns:a16="http://schemas.microsoft.com/office/drawing/2014/main" val="4007361734"/>
                    </a:ext>
                  </a:extLst>
                </a:gridCol>
                <a:gridCol w="4597658">
                  <a:extLst>
                    <a:ext uri="{9D8B030D-6E8A-4147-A177-3AD203B41FA5}">
                      <a16:colId xmlns:a16="http://schemas.microsoft.com/office/drawing/2014/main" val="2537407073"/>
                    </a:ext>
                  </a:extLst>
                </a:gridCol>
              </a:tblGrid>
              <a:tr h="685978">
                <a:tc>
                  <a:txBody>
                    <a:bodyPr/>
                    <a:lstStyle/>
                    <a:p>
                      <a:endParaRPr lang="cs-CZ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CONTROLLING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INTERNÍ AUDIT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57212"/>
                  </a:ext>
                </a:extLst>
              </a:tr>
              <a:tr h="891146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Bookman Old Style" panose="02050604050505020204" pitchFamily="18" charset="0"/>
                        </a:rPr>
                        <a:t>HLAVNÍ CÍL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RŮST EKONOMICKÉ VÝKONNOSTI,</a:t>
                      </a:r>
                    </a:p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DLOUHODOBÁ FINANČNÍ STABILITA (RENTABILITA, LIKVIDITA), ZISK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SOULAD PODKLADŮ</a:t>
                      </a:r>
                    </a:p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OCHRANA KAPITÁLU</a:t>
                      </a:r>
                    </a:p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ZJIŠTĚNÍ SCHOPNOSTI ROZVOJE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06683"/>
                  </a:ext>
                </a:extLst>
              </a:tr>
              <a:tr h="1185800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Bookman Old Style" panose="02050604050505020204" pitchFamily="18" charset="0"/>
                        </a:rPr>
                        <a:t>PRACOVNÍ NÁPLŇ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ŘÍZENÍ VÝNOSOVÉHO POTENCIÁLU,</a:t>
                      </a:r>
                    </a:p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ZÍSKÁVÁNÍ, VÝBĚR, HODNOCENÍ A PŘEDÁVÁNÍ INFORMACÍ, PLÁNOVÁNÍ</a:t>
                      </a:r>
                    </a:p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OPTIMALIZACE ROZHODOVACÍCH PROCESŮ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ANALÝZA RIZIK, KONTROLA SPRÁVNOSTI, ÚČELOSTI A HOSPODÁRNOSTI ZKOUMANÝCH PODKLADŮ, ZJIŠŤOVÁNÍ MÍRY DODRŽOVÁNÍ PŘEDPISŮ</a:t>
                      </a:r>
                    </a:p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ZKOUMÁNÍ MINULÝCH POSTUPŮ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473893"/>
                  </a:ext>
                </a:extLst>
              </a:tr>
              <a:tr h="356459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Bookman Old Style" panose="02050604050505020204" pitchFamily="18" charset="0"/>
                        </a:rPr>
                        <a:t>ÚKOLY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PLÁNOVÁNÍ, INFORMACE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ANALÝZA, REVIZE, POSUDKY, PORADENSTVÍ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4845"/>
                  </a:ext>
                </a:extLst>
              </a:tr>
              <a:tr h="891146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Bookman Old Style" panose="02050604050505020204" pitchFamily="18" charset="0"/>
                        </a:rPr>
                        <a:t>NÁSTROJE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ANALÝZA PORTFOLIA, SYSTÉM VČASNÉ VÝSTRAHY, PLÁNOVÁNÍ A ROZPOČTY</a:t>
                      </a:r>
                    </a:p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KALKULACE, ANALÝZA ODCHYLEK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MIMOŘÁDNÉ KONTROLY, </a:t>
                      </a:r>
                    </a:p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IT NÁSTROJE, KONTROLA INTERNÍHO KONTROLNÍHO SYSTÉMU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567919"/>
                  </a:ext>
                </a:extLst>
              </a:tr>
              <a:tr h="623802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Bookman Old Style" panose="02050604050505020204" pitchFamily="18" charset="0"/>
                        </a:rPr>
                        <a:t>VSTUPY/VÝSTUPY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ÚČETNÍ A PROVOZNÍ PODKLADY</a:t>
                      </a:r>
                    </a:p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VZZ /VÝSLEDKY ANALÝZ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PERIODICKÉ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50974"/>
                  </a:ext>
                </a:extLst>
              </a:tr>
              <a:tr h="530490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Bookman Old Style" panose="02050604050505020204" pitchFamily="18" charset="0"/>
                        </a:rPr>
                        <a:t>FREKVENCE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PRŮBĚŽNĚ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AUDITORSKÁ ZPRÁVA VYCHÁZEJÍCÍ Z ANALÝZY RIZIK S NÁVRHY A OPATŘENÍMI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757139"/>
                  </a:ext>
                </a:extLst>
              </a:tr>
              <a:tr h="356459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Bookman Old Style" panose="02050604050505020204" pitchFamily="18" charset="0"/>
                        </a:rPr>
                        <a:t>SPRÁVNOST DAT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PŘEDPOKLÁDÁ 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OVĚŘENÁ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427509"/>
                  </a:ext>
                </a:extLst>
              </a:tr>
              <a:tr h="356459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Bookman Old Style" panose="02050604050505020204" pitchFamily="18" charset="0"/>
                        </a:rPr>
                        <a:t>ZAMĚŘENÍ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INTERNÍ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INTERNÍ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933658"/>
                  </a:ext>
                </a:extLst>
              </a:tr>
              <a:tr h="623802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Bookman Old Style" panose="02050604050505020204" pitchFamily="18" charset="0"/>
                        </a:rPr>
                        <a:t>MÍSTO V ORGANIZAČNÍ STRUKTUŘE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ÚČTÁRNA, ROZPOČTY, KALKULACE, CENOVÁ TVORBA (LINIOVÉ I ŠÁTBNÍ ZAŘAZENÍ)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ODDĚLENÍ INTERNÍHO AUDITU (ŠTÁBNÍ ZAŘAZENÍ)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337602"/>
                  </a:ext>
                </a:extLst>
              </a:tr>
              <a:tr h="356459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Bookman Old Style" panose="02050604050505020204" pitchFamily="18" charset="0"/>
                        </a:rPr>
                        <a:t>ČASOVÁ ORIENTACÍ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BUDOUCNOST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Bookman Old Style" panose="02050604050505020204" pitchFamily="18" charset="0"/>
                        </a:rPr>
                        <a:t>PREVENCE, BUDOUCNOST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16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42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CC3FDEE-DA09-4ECD-8258-340A068F9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756379"/>
              </p:ext>
            </p:extLst>
          </p:nvPr>
        </p:nvGraphicFramePr>
        <p:xfrm>
          <a:off x="476739" y="757919"/>
          <a:ext cx="11238522" cy="4927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73208">
                  <a:extLst>
                    <a:ext uri="{9D8B030D-6E8A-4147-A177-3AD203B41FA5}">
                      <a16:colId xmlns:a16="http://schemas.microsoft.com/office/drawing/2014/main" val="2442210453"/>
                    </a:ext>
                  </a:extLst>
                </a:gridCol>
                <a:gridCol w="1990324">
                  <a:extLst>
                    <a:ext uri="{9D8B030D-6E8A-4147-A177-3AD203B41FA5}">
                      <a16:colId xmlns:a16="http://schemas.microsoft.com/office/drawing/2014/main" val="529209806"/>
                    </a:ext>
                  </a:extLst>
                </a:gridCol>
                <a:gridCol w="1887495">
                  <a:extLst>
                    <a:ext uri="{9D8B030D-6E8A-4147-A177-3AD203B41FA5}">
                      <a16:colId xmlns:a16="http://schemas.microsoft.com/office/drawing/2014/main" val="2203337771"/>
                    </a:ext>
                  </a:extLst>
                </a:gridCol>
                <a:gridCol w="1887495">
                  <a:extLst>
                    <a:ext uri="{9D8B030D-6E8A-4147-A177-3AD203B41FA5}">
                      <a16:colId xmlns:a16="http://schemas.microsoft.com/office/drawing/2014/main" val="2287508079"/>
                    </a:ext>
                  </a:extLst>
                </a:gridCol>
              </a:tblGrid>
              <a:tr h="620342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PODNIKOVÝ CONTROLLING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INTERNÍ AUDIT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EXTERNÍ AUDIT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60434"/>
                  </a:ext>
                </a:extLst>
              </a:tr>
              <a:tr h="428772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STANOVOVÁNÍ CÍLŮ A PLÁNOVÁNÍ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42930"/>
                  </a:ext>
                </a:extLst>
              </a:tr>
              <a:tr h="428772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KONTROLA PLNĚNÍ PLÁNŮ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12812"/>
                  </a:ext>
                </a:extLst>
              </a:tr>
              <a:tr h="428772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ŘÍZENÍ A KOORDINACE PLÁNŮ A AKTIVIT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628206"/>
                  </a:ext>
                </a:extLst>
              </a:tr>
              <a:tr h="428772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KONTROLA PLNĚNÍ CÍLŮ PODNIKU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088459"/>
                  </a:ext>
                </a:extLst>
              </a:tr>
              <a:tr h="428772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KONTROLA SPRÁVNOSTI ÚČTOVÁNÍ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60398"/>
                  </a:ext>
                </a:extLst>
              </a:tr>
              <a:tr h="428772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KONTROLA DODRŽOVÁNÍ LEGISLATIVY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45140"/>
                  </a:ext>
                </a:extLst>
              </a:tr>
              <a:tr h="428772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KONTROLA PODNIKOVÝCH PROCESŮ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27370"/>
                  </a:ext>
                </a:extLst>
              </a:tr>
              <a:tr h="428772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KONTROLA VNITŘNÍHO KONTROLNÍHO SYSTÉMU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334826"/>
                  </a:ext>
                </a:extLst>
              </a:tr>
              <a:tr h="428772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OVĚŘOVNÍ SPOLEHLIVOSTI INFORMACÍ ZÁVĚRKY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18149"/>
                  </a:ext>
                </a:extLst>
              </a:tr>
              <a:tr h="428772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KONTROLA SPRÁVNOSTI ÚČETNÍ ZÁVĚRKY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02151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8BACE92C-AD90-4AED-B90F-84195DD4F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48" y="1411165"/>
            <a:ext cx="404555" cy="3863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3072405-F489-4ED2-8546-CA5AEF59E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46" y="2720729"/>
            <a:ext cx="404555" cy="38637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66D36CA-1349-4F33-BF36-C9829F248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46" y="1872512"/>
            <a:ext cx="404555" cy="38637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9CA1A85-A3E4-4F98-B457-85E4B7469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46" y="2284042"/>
            <a:ext cx="404555" cy="38637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2A09E48-3657-451E-8402-81D0D36C0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0" y="3107102"/>
            <a:ext cx="404555" cy="38637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7891836-A3AC-470D-BF70-6961702DE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09" y="3587750"/>
            <a:ext cx="404555" cy="38637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D5C1EF0-6D54-4D56-B124-4653FEB4E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08" y="4010124"/>
            <a:ext cx="404555" cy="38637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AE2B449-F068-4450-8048-2BA819839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07" y="4425634"/>
            <a:ext cx="404555" cy="38637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1A4B8F5-C8E5-48D4-82E5-90A4F3565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07" y="4877145"/>
            <a:ext cx="404555" cy="38637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8B78749-1E5C-410D-A9E5-57F4E95F9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06" y="5299346"/>
            <a:ext cx="404555" cy="38637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6573EA1-A392-4765-A341-017EDA8DF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478" y="2720728"/>
            <a:ext cx="404555" cy="38637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531AD15-CD7C-44F5-B67F-A5241E7D4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478" y="3107102"/>
            <a:ext cx="404555" cy="38637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329F6BD-4BC7-460E-BD2E-507AC0A94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477" y="3542564"/>
            <a:ext cx="404555" cy="38637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AA13C89-8F63-4BF9-837E-D915C81EA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476" y="3974123"/>
            <a:ext cx="404555" cy="386373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6FEEB126-F261-4795-BCFA-392B8F5EE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476" y="4454771"/>
            <a:ext cx="404555" cy="386373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5499DA69-4124-4174-A0A5-01A952381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475" y="4845466"/>
            <a:ext cx="404555" cy="386373"/>
          </a:xfrm>
          <a:prstGeom prst="rect">
            <a:avLst/>
          </a:prstGeom>
        </p:spPr>
      </p:pic>
      <p:pic>
        <p:nvPicPr>
          <p:cNvPr id="22" name="Obrázek 21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2D4756F8-94FA-4BA7-89B6-A62A0DFAB8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8445CA3-9432-4C4B-9216-64FECCC1F9D6}"/>
              </a:ext>
            </a:extLst>
          </p:cNvPr>
          <p:cNvSpPr txBox="1"/>
          <p:nvPr/>
        </p:nvSpPr>
        <p:spPr>
          <a:xfrm>
            <a:off x="218830" y="187570"/>
            <a:ext cx="11269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Pro dosažení strategických, operativních i taktických cílů podniku je nutné aby byly propojeny všechny úrovně řízení.</a:t>
            </a:r>
          </a:p>
          <a:p>
            <a:pPr marL="285750" indent="-28575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Controlling využívá celou řadu nástrojů pro vhodné řízení cílů jedná se především o: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vhodné výkaznictví,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reporting,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systém BSC,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interní audit,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provázanost výkonnostních ukazatelů KPI.</a:t>
            </a:r>
          </a:p>
        </p:txBody>
      </p:sp>
    </p:spTree>
    <p:extLst>
      <p:ext uri="{BB962C8B-B14F-4D97-AF65-F5344CB8AC3E}">
        <p14:creationId xmlns:p14="http://schemas.microsoft.com/office/powerpoint/2010/main" val="127160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8445CA3-9432-4C4B-9216-64FECCC1F9D6}"/>
              </a:ext>
            </a:extLst>
          </p:cNvPr>
          <p:cNvSpPr txBox="1"/>
          <p:nvPr/>
        </p:nvSpPr>
        <p:spPr>
          <a:xfrm>
            <a:off x="218830" y="187570"/>
            <a:ext cx="11762155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REPORTING JAKO SUBSYSTÉM CONTROLLINGU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Reporting jako systém vnitropodnikových výkazů a zpráv se využívá k: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vyhodnocování dosavadního vývoje hospodaření,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plánování,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rozhodování,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zlepšování výkonnosti podniku i jeho organizačních jednotek.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Reporting lze chápat jako autonomní subsystém controllingu.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Reporting je komplexní systém zpravodajství, který informuje o aktivitách podniku externí i interní uživatele.</a:t>
            </a:r>
          </a:p>
        </p:txBody>
      </p:sp>
    </p:spTree>
    <p:extLst>
      <p:ext uri="{BB962C8B-B14F-4D97-AF65-F5344CB8AC3E}">
        <p14:creationId xmlns:p14="http://schemas.microsoft.com/office/powerpoint/2010/main" val="31496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8445CA3-9432-4C4B-9216-64FECCC1F9D6}"/>
              </a:ext>
            </a:extLst>
          </p:cNvPr>
          <p:cNvSpPr txBox="1"/>
          <p:nvPr/>
        </p:nvSpPr>
        <p:spPr>
          <a:xfrm>
            <a:off x="218830" y="187570"/>
            <a:ext cx="117621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Reportování je činnost sloužící k písemnému informování o dosažení cílů a důvodech odchýlení a také o přijetí opatření managementu vedoucích k odstranění nežádoucích odchylek.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Reporting je součást controllingového procesu, jehož cílem je poskytnutí relevantních informací všem úrovním managementu.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Těžištěm reportingu je zajištěních aktuálních a kvalitních interních i externích informací.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Výstupem je reportingu je </a:t>
            </a:r>
            <a:r>
              <a:rPr lang="cs-CZ" sz="3000" b="1" dirty="0">
                <a:latin typeface="Bookman Old Style" panose="02050604050505020204" pitchFamily="18" charset="0"/>
              </a:rPr>
              <a:t>report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45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8445CA3-9432-4C4B-9216-64FECCC1F9D6}"/>
              </a:ext>
            </a:extLst>
          </p:cNvPr>
          <p:cNvSpPr txBox="1"/>
          <p:nvPr/>
        </p:nvSpPr>
        <p:spPr>
          <a:xfrm>
            <a:off x="218830" y="187570"/>
            <a:ext cx="1176215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Bookman Old Style" panose="02050604050505020204" pitchFamily="18" charset="0"/>
              </a:rPr>
              <a:t>Úkoly </a:t>
            </a:r>
            <a:r>
              <a:rPr lang="cs-CZ" sz="3000" b="1" u="sng" dirty="0" err="1">
                <a:latin typeface="Bookman Old Style" panose="02050604050505020204" pitchFamily="18" charset="0"/>
              </a:rPr>
              <a:t>controllerů</a:t>
            </a:r>
            <a:r>
              <a:rPr lang="cs-CZ" sz="3000" b="1" u="sng" dirty="0">
                <a:latin typeface="Bookman Old Style" panose="02050604050505020204" pitchFamily="18" charset="0"/>
              </a:rPr>
              <a:t> v reportingu jsou: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sběr dat a informací,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analýza dat a informací,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vytvoření souhrnů na jejichž základě se manažeři rozhodují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lvl="1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Problém je v množství dat, sbírají se bez ohledu potřeby       je nutné sbírat data s potenciálem zpracování = </a:t>
            </a:r>
            <a:r>
              <a:rPr lang="cs-CZ" sz="3000" b="1" dirty="0">
                <a:latin typeface="Bookman Old Style" panose="02050604050505020204" pitchFamily="18" charset="0"/>
              </a:rPr>
              <a:t>vytvoření efektivního controllingu. </a:t>
            </a:r>
          </a:p>
          <a:p>
            <a:pPr lvl="1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Požadavek na controllingový výstup musí být jasně definovaný.</a:t>
            </a:r>
          </a:p>
          <a:p>
            <a:pPr lvl="1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Každý podnik k naplnění základních funkcí controllingu (plánovací, informační, reportovací) potřebuje řadu </a:t>
            </a:r>
            <a:r>
              <a:rPr lang="cs-CZ" sz="3000" b="1" dirty="0">
                <a:latin typeface="Bookman Old Style" panose="02050604050505020204" pitchFamily="18" charset="0"/>
              </a:rPr>
              <a:t>analytických nástrojů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52964769-0D5F-4DE5-9F96-EE22B2B4C61D}"/>
              </a:ext>
            </a:extLst>
          </p:cNvPr>
          <p:cNvSpPr/>
          <p:nvPr/>
        </p:nvSpPr>
        <p:spPr>
          <a:xfrm>
            <a:off x="11324492" y="2618153"/>
            <a:ext cx="648677" cy="343877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70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41" y="20724"/>
            <a:ext cx="12192000" cy="685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857F178-A321-45B1-9C52-A215C9BD0BFA}"/>
              </a:ext>
            </a:extLst>
          </p:cNvPr>
          <p:cNvSpPr/>
          <p:nvPr/>
        </p:nvSpPr>
        <p:spPr>
          <a:xfrm>
            <a:off x="299911" y="1802227"/>
            <a:ext cx="2727570" cy="122506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6684E9B-E4D7-45C2-BDEC-997D3D900819}"/>
              </a:ext>
            </a:extLst>
          </p:cNvPr>
          <p:cNvSpPr/>
          <p:nvPr/>
        </p:nvSpPr>
        <p:spPr>
          <a:xfrm>
            <a:off x="3735434" y="1811721"/>
            <a:ext cx="2727569" cy="122506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128E41C-8D57-46B2-8919-8B9159F5344A}"/>
              </a:ext>
            </a:extLst>
          </p:cNvPr>
          <p:cNvSpPr/>
          <p:nvPr/>
        </p:nvSpPr>
        <p:spPr>
          <a:xfrm>
            <a:off x="7150875" y="1802227"/>
            <a:ext cx="2833069" cy="122506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1D313F0-B938-4841-A9B6-6747842DBAD2}"/>
              </a:ext>
            </a:extLst>
          </p:cNvPr>
          <p:cNvSpPr/>
          <p:nvPr/>
        </p:nvSpPr>
        <p:spPr>
          <a:xfrm>
            <a:off x="6887798" y="78207"/>
            <a:ext cx="3260477" cy="122506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F7A38464-0912-4700-AEDA-278395FCA231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027481" y="2414758"/>
            <a:ext cx="6818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41CACAB-69EC-4D30-A601-DC63D642AC88}"/>
              </a:ext>
            </a:extLst>
          </p:cNvPr>
          <p:cNvCxnSpPr/>
          <p:nvPr/>
        </p:nvCxnSpPr>
        <p:spPr>
          <a:xfrm flipV="1">
            <a:off x="6449875" y="2393555"/>
            <a:ext cx="681892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91CDC39-AE8E-41C1-BE7A-45F7BEBF860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518037" y="1303268"/>
            <a:ext cx="18806" cy="5048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FFECB92-913B-41E2-97FD-75D0CD8BD7C0}"/>
              </a:ext>
            </a:extLst>
          </p:cNvPr>
          <p:cNvSpPr txBox="1"/>
          <p:nvPr/>
        </p:nvSpPr>
        <p:spPr>
          <a:xfrm>
            <a:off x="267676" y="1826761"/>
            <a:ext cx="272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latin typeface="Bookman Old Style" panose="02050604050505020204" pitchFamily="18" charset="0"/>
              </a:rPr>
              <a:t>VOLBA VHODNÉHO VSTUPU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16A52C1-1EA7-4C15-801F-681AD6BD0298}"/>
              </a:ext>
            </a:extLst>
          </p:cNvPr>
          <p:cNvSpPr txBox="1"/>
          <p:nvPr/>
        </p:nvSpPr>
        <p:spPr>
          <a:xfrm>
            <a:off x="3735434" y="1860759"/>
            <a:ext cx="2695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latin typeface="Bookman Old Style" panose="02050604050505020204" pitchFamily="18" charset="0"/>
              </a:rPr>
              <a:t>ANALYTICKÉ ZPRACOVÁNÍ VSTUPNÍCH DAT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6919A28-40A4-485F-9FCE-7FF63EDFA15B}"/>
              </a:ext>
            </a:extLst>
          </p:cNvPr>
          <p:cNvSpPr txBox="1"/>
          <p:nvPr/>
        </p:nvSpPr>
        <p:spPr>
          <a:xfrm>
            <a:off x="7131767" y="2008834"/>
            <a:ext cx="2833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latin typeface="Bookman Old Style" panose="02050604050505020204" pitchFamily="18" charset="0"/>
              </a:rPr>
              <a:t>CONTROLINGOVÉ VÝSTUPY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F2A6108-9E8F-408F-85D3-AE7DA426C32C}"/>
              </a:ext>
            </a:extLst>
          </p:cNvPr>
          <p:cNvSpPr txBox="1"/>
          <p:nvPr/>
        </p:nvSpPr>
        <p:spPr>
          <a:xfrm>
            <a:off x="6865207" y="154480"/>
            <a:ext cx="33244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latin typeface="Bookman Old Style" panose="02050604050505020204" pitchFamily="18" charset="0"/>
              </a:rPr>
              <a:t>JASNĚ DEFINOVANÝ POŽADAVEK NA VÝSTUPY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ABC4FB2-B8ED-481E-8F02-0353368D2B55}"/>
              </a:ext>
            </a:extLst>
          </p:cNvPr>
          <p:cNvSpPr txBox="1"/>
          <p:nvPr/>
        </p:nvSpPr>
        <p:spPr>
          <a:xfrm>
            <a:off x="60141" y="3184686"/>
            <a:ext cx="118324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900" dirty="0">
                <a:latin typeface="Bookman Old Style" panose="02050604050505020204" pitchFamily="18" charset="0"/>
              </a:rPr>
              <a:t>Při tvorbě controllingových nástrojů postupujeme odzadu, tedy od jasně definovaného požadovaného výstupu.</a:t>
            </a:r>
          </a:p>
          <a:p>
            <a:pPr marL="285750" indent="-285750">
              <a:buFontTx/>
              <a:buChar char="-"/>
            </a:pPr>
            <a:r>
              <a:rPr lang="cs-CZ" sz="2900" dirty="0">
                <a:latin typeface="Bookman Old Style" panose="02050604050505020204" pitchFamily="18" charset="0"/>
              </a:rPr>
              <a:t>Úkolem </a:t>
            </a:r>
            <a:r>
              <a:rPr lang="cs-CZ" sz="2900" dirty="0" err="1">
                <a:latin typeface="Bookman Old Style" panose="02050604050505020204" pitchFamily="18" charset="0"/>
              </a:rPr>
              <a:t>controllera</a:t>
            </a:r>
            <a:r>
              <a:rPr lang="cs-CZ" sz="2900" dirty="0">
                <a:latin typeface="Bookman Old Style" panose="02050604050505020204" pitchFamily="18" charset="0"/>
              </a:rPr>
              <a:t> je vybrat vhodná vstupní data a provést zpracování dat za pomoci analytických nástrojů do požadovaného výstupu.</a:t>
            </a:r>
          </a:p>
          <a:p>
            <a:pPr marL="285750" indent="-285750">
              <a:buFontTx/>
              <a:buChar char="-"/>
            </a:pPr>
            <a:r>
              <a:rPr lang="cs-CZ" sz="2900" dirty="0">
                <a:latin typeface="Bookman Old Style" panose="02050604050505020204" pitchFamily="18" charset="0"/>
              </a:rPr>
              <a:t>Vstupem jsou exportované výstupy z účetních systémů, komplexních ekonomických podnikových systémů (ERP) nebo data z plánů.</a:t>
            </a:r>
          </a:p>
        </p:txBody>
      </p:sp>
    </p:spTree>
    <p:extLst>
      <p:ext uri="{BB962C8B-B14F-4D97-AF65-F5344CB8AC3E}">
        <p14:creationId xmlns:p14="http://schemas.microsoft.com/office/powerpoint/2010/main" val="369704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ázek 3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784C67BB-0B40-4F41-815C-1A9B7C4721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" y="-4327"/>
            <a:ext cx="12192000" cy="7151077"/>
          </a:xfrm>
          <a:prstGeom prst="rect">
            <a:avLst/>
          </a:prstGeom>
        </p:spPr>
      </p:pic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E434DC83-1BB3-49A8-BF4D-CC74032FFEBF}"/>
              </a:ext>
            </a:extLst>
          </p:cNvPr>
          <p:cNvSpPr/>
          <p:nvPr/>
        </p:nvSpPr>
        <p:spPr>
          <a:xfrm>
            <a:off x="4202899" y="2770554"/>
            <a:ext cx="1844430" cy="1758462"/>
          </a:xfrm>
          <a:prstGeom prst="flowChartConnector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7D3DBB4-4195-462D-B0BF-EDFB96CE70AD}"/>
              </a:ext>
            </a:extLst>
          </p:cNvPr>
          <p:cNvSpPr txBox="1"/>
          <p:nvPr/>
        </p:nvSpPr>
        <p:spPr>
          <a:xfrm>
            <a:off x="4322525" y="3328449"/>
            <a:ext cx="166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UŽIVATELÉ  AUDITU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DAFF7F42-C618-4766-931E-E6A05508658A}"/>
              </a:ext>
            </a:extLst>
          </p:cNvPr>
          <p:cNvSpPr/>
          <p:nvPr/>
        </p:nvSpPr>
        <p:spPr>
          <a:xfrm rot="18360175">
            <a:off x="3778053" y="2474031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1C873C05-0BD4-4B1F-8250-41022CD298B8}"/>
              </a:ext>
            </a:extLst>
          </p:cNvPr>
          <p:cNvSpPr/>
          <p:nvPr/>
        </p:nvSpPr>
        <p:spPr>
          <a:xfrm rot="21442633">
            <a:off x="4932935" y="2014273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3806FC97-BD2A-425B-BDF7-AB848C9E6BD0}"/>
              </a:ext>
            </a:extLst>
          </p:cNvPr>
          <p:cNvSpPr/>
          <p:nvPr/>
        </p:nvSpPr>
        <p:spPr>
          <a:xfrm rot="16200000">
            <a:off x="3451151" y="3349877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40DC6667-FBA2-4BB5-8516-489749DB2D87}"/>
              </a:ext>
            </a:extLst>
          </p:cNvPr>
          <p:cNvSpPr/>
          <p:nvPr/>
        </p:nvSpPr>
        <p:spPr>
          <a:xfrm rot="14162871">
            <a:off x="3850652" y="4345910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CE589F08-ABBA-42AF-AFF2-7098AB582BD8}"/>
              </a:ext>
            </a:extLst>
          </p:cNvPr>
          <p:cNvSpPr/>
          <p:nvPr/>
        </p:nvSpPr>
        <p:spPr>
          <a:xfrm rot="10800000">
            <a:off x="5018534" y="4703801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0ACD1934-01A7-4F36-A562-6B8B901CC50D}"/>
              </a:ext>
            </a:extLst>
          </p:cNvPr>
          <p:cNvSpPr/>
          <p:nvPr/>
        </p:nvSpPr>
        <p:spPr>
          <a:xfrm rot="2368026">
            <a:off x="6072276" y="2466701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CCA334D4-D62C-4D87-992B-61B49D45B377}"/>
              </a:ext>
            </a:extLst>
          </p:cNvPr>
          <p:cNvSpPr/>
          <p:nvPr/>
        </p:nvSpPr>
        <p:spPr>
          <a:xfrm rot="8167064">
            <a:off x="6064355" y="4349037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C31CB409-84F6-45B4-82FB-DC9BD7543D69}"/>
              </a:ext>
            </a:extLst>
          </p:cNvPr>
          <p:cNvSpPr/>
          <p:nvPr/>
        </p:nvSpPr>
        <p:spPr>
          <a:xfrm rot="5245885">
            <a:off x="6422905" y="3346170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 descr="Obsah obrázku text, oblek, pózování&#10;&#10;Popis byl vytvořen automaticky">
            <a:extLst>
              <a:ext uri="{FF2B5EF4-FFF2-40B4-BE49-F238E27FC236}">
                <a16:creationId xmlns:a16="http://schemas.microsoft.com/office/drawing/2014/main" id="{1DB5C142-C3C7-4F1E-95D0-25B381770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7500" l="9778" r="89778">
                        <a14:foregroundMark x1="42222" y1="9375" x2="47111" y2="20982"/>
                        <a14:foregroundMark x1="38667" y1="40625" x2="40444" y2="64732"/>
                        <a14:foregroundMark x1="40444" y1="64732" x2="40889" y2="65179"/>
                        <a14:foregroundMark x1="48889" y1="37054" x2="51556" y2="67857"/>
                        <a14:foregroundMark x1="44444" y1="15625" x2="46222" y2="55804"/>
                        <a14:foregroundMark x1="37333" y1="9821" x2="56889" y2="11607"/>
                        <a14:foregroundMark x1="43556" y1="3125" x2="53333" y2="4911"/>
                        <a14:foregroundMark x1="37333" y1="87500" x2="59556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59"/>
          <a:stretch/>
        </p:blipFill>
        <p:spPr>
          <a:xfrm>
            <a:off x="4737839" y="152448"/>
            <a:ext cx="1537848" cy="1396912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F7EF3C11-3011-4210-A43F-F080E3948248}"/>
              </a:ext>
            </a:extLst>
          </p:cNvPr>
          <p:cNvSpPr txBox="1"/>
          <p:nvPr/>
        </p:nvSpPr>
        <p:spPr>
          <a:xfrm>
            <a:off x="4767542" y="1577618"/>
            <a:ext cx="1374341" cy="33430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 MANAŽEŘI </a:t>
            </a:r>
          </a:p>
        </p:txBody>
      </p:sp>
      <p:pic>
        <p:nvPicPr>
          <p:cNvPr id="25" name="Obrázek 24" descr="Obsah obrázku budova, kolonáda&#10;&#10;Popis byl vytvořen automaticky">
            <a:extLst>
              <a:ext uri="{FF2B5EF4-FFF2-40B4-BE49-F238E27FC236}">
                <a16:creationId xmlns:a16="http://schemas.microsoft.com/office/drawing/2014/main" id="{D05BEA50-138D-479C-AF98-C02BAF70D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31" b="91968" l="4152" r="93426">
                        <a14:foregroundMark x1="71280" y1="30522" x2="71280" y2="30522"/>
                        <a14:foregroundMark x1="58824" y1="9237" x2="58824" y2="9237"/>
                        <a14:foregroundMark x1="61592" y1="7631" x2="61592" y2="7631"/>
                        <a14:foregroundMark x1="7612" y1="36546" x2="7612" y2="36546"/>
                        <a14:foregroundMark x1="5536" y1="76707" x2="5536" y2="76707"/>
                        <a14:foregroundMark x1="27336" y1="92771" x2="27336" y2="92771"/>
                        <a14:foregroundMark x1="78893" y1="55422" x2="78893" y2="55422"/>
                        <a14:foregroundMark x1="77855" y1="46185" x2="77163" y2="61044"/>
                        <a14:foregroundMark x1="91696" y1="36145" x2="90311" y2="35341"/>
                        <a14:foregroundMark x1="77163" y1="83534" x2="78201" y2="62651"/>
                        <a14:foregroundMark x1="89619" y1="84739" x2="80623" y2="79116"/>
                        <a14:foregroundMark x1="92042" y1="85141" x2="77163" y2="79920"/>
                        <a14:foregroundMark x1="93426" y1="85141" x2="86159" y2="82329"/>
                        <a14:foregroundMark x1="67128" y1="34137" x2="61938" y2="27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50" y="714872"/>
            <a:ext cx="2155661" cy="1857300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69FA689B-359D-4332-9B38-AC7D9920A57B}"/>
              </a:ext>
            </a:extLst>
          </p:cNvPr>
          <p:cNvSpPr txBox="1"/>
          <p:nvPr/>
        </p:nvSpPr>
        <p:spPr>
          <a:xfrm>
            <a:off x="1444240" y="2391680"/>
            <a:ext cx="1994977" cy="36933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BANKY A VĚŘITELÉ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81432277-0849-4B84-AFDE-F4F3EA078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90" b="97578" l="3258" r="99499">
                        <a14:foregroundMark x1="11278" y1="88581" x2="33333" y2="76471"/>
                        <a14:foregroundMark x1="33333" y1="76471" x2="57644" y2="76125"/>
                        <a14:foregroundMark x1="57644" y1="76125" x2="68421" y2="88927"/>
                        <a14:foregroundMark x1="7769" y1="86851" x2="27820" y2="57093"/>
                        <a14:foregroundMark x1="27820" y1="57093" x2="50627" y2="46713"/>
                        <a14:foregroundMark x1="50627" y1="46713" x2="73326" y2="49478"/>
                        <a14:foregroundMark x1="76294" y1="50110" x2="87469" y2="80623"/>
                        <a14:foregroundMark x1="87469" y1="80623" x2="64411" y2="99654"/>
                        <a14:foregroundMark x1="64411" y1="99654" x2="14035" y2="97578"/>
                        <a14:foregroundMark x1="14035" y1="97578" x2="13033" y2="62976"/>
                        <a14:foregroundMark x1="13033" y1="62976" x2="36842" y2="55017"/>
                        <a14:foregroundMark x1="36842" y1="55017" x2="59649" y2="61246"/>
                        <a14:foregroundMark x1="1754" y1="97578" x2="4261" y2="63322"/>
                        <a14:foregroundMark x1="4261" y1="63322" x2="31830" y2="51211"/>
                        <a14:foregroundMark x1="31830" y1="51211" x2="67669" y2="59516"/>
                        <a14:foregroundMark x1="75437" y1="51130" x2="91228" y2="65052"/>
                        <a14:foregroundMark x1="70426" y1="46713" x2="73427" y2="49358"/>
                        <a14:foregroundMark x1="91228" y1="65052" x2="82456" y2="87543"/>
                        <a14:foregroundMark x1="87469" y1="97578" x2="87469" y2="65398"/>
                        <a14:foregroundMark x1="87469" y1="65398" x2="85213" y2="64014"/>
                        <a14:foregroundMark x1="43358" y1="9689" x2="46867" y2="9689"/>
                        <a14:foregroundMark x1="28822" y1="6920" x2="32832" y2="7958"/>
                        <a14:foregroundMark x1="18296" y1="23529" x2="14035" y2="27682"/>
                        <a14:foregroundMark x1="36341" y1="6228" x2="32581" y2="8997"/>
                        <a14:foregroundMark x1="73183" y1="23529" x2="75940" y2="17993"/>
                        <a14:foregroundMark x1="75439" y1="37716" x2="81704" y2="33910"/>
                        <a14:foregroundMark x1="93233" y1="68858" x2="92481" y2="67820"/>
                        <a14:foregroundMark x1="83208" y1="46367" x2="86717" y2="49481"/>
                        <a14:foregroundMark x1="88221" y1="60900" x2="99499" y2="96194"/>
                        <a14:foregroundMark x1="99499" y1="96194" x2="78446" y2="96886"/>
                        <a14:foregroundMark x1="3258" y1="70934" x2="3258" y2="92734"/>
                        <a14:foregroundMark x1="21053" y1="39792" x2="22807" y2="40484"/>
                        <a14:backgroundMark x1="75940" y1="46367" x2="77694" y2="48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3" y="2926195"/>
            <a:ext cx="1781051" cy="1290034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12AC11A7-BE25-4921-B10F-3A09A3B8A7E1}"/>
              </a:ext>
            </a:extLst>
          </p:cNvPr>
          <p:cNvSpPr txBox="1"/>
          <p:nvPr/>
        </p:nvSpPr>
        <p:spPr>
          <a:xfrm>
            <a:off x="1061487" y="4261197"/>
            <a:ext cx="1715288" cy="33357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STÁTNÍ ORGÁNY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A996F884-4439-4E75-8DFF-DA38ABE514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89974" l="3646" r="99870">
                        <a14:foregroundMark x1="3646" y1="18880" x2="6901" y2="35547"/>
                        <a14:foregroundMark x1="96615" y1="76172" x2="95443" y2="64323"/>
                        <a14:foregroundMark x1="91146" y1="41667" x2="63411" y2="37240"/>
                        <a14:foregroundMark x1="63411" y1="37240" x2="42448" y2="29948"/>
                        <a14:foregroundMark x1="4557" y1="18359" x2="20182" y2="16406"/>
                        <a14:foregroundMark x1="20182" y1="16406" x2="37109" y2="18359"/>
                        <a14:foregroundMark x1="37109" y1="18359" x2="70182" y2="27474"/>
                        <a14:foregroundMark x1="70182" y1="27474" x2="85417" y2="27083"/>
                        <a14:foregroundMark x1="85417" y1="27083" x2="93750" y2="27214"/>
                        <a14:foregroundMark x1="93750" y1="27214" x2="99870" y2="26042"/>
                        <a14:foregroundMark x1="99479" y1="26823" x2="99219" y2="51042"/>
                        <a14:foregroundMark x1="11589" y1="21484" x2="56380" y2="51953"/>
                        <a14:foregroundMark x1="56380" y1="51953" x2="85807" y2="55208"/>
                        <a14:foregroundMark x1="85807" y1="55208" x2="92969" y2="53646"/>
                        <a14:foregroundMark x1="92969" y1="53646" x2="99349" y2="49740"/>
                        <a14:foregroundMark x1="99349" y1="49740" x2="99479" y2="45313"/>
                        <a14:foregroundMark x1="15234" y1="18099" x2="72266" y2="32943"/>
                        <a14:foregroundMark x1="14583" y1="20833" x2="66667" y2="44141"/>
                        <a14:foregroundMark x1="68880" y1="33073" x2="89063" y2="3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3" y="2886569"/>
            <a:ext cx="449219" cy="449219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91544ADC-C295-4288-9930-6AABE95E240B}"/>
              </a:ext>
            </a:extLst>
          </p:cNvPr>
          <p:cNvSpPr txBox="1"/>
          <p:nvPr/>
        </p:nvSpPr>
        <p:spPr>
          <a:xfrm>
            <a:off x="1633415" y="6205655"/>
            <a:ext cx="2032815" cy="29575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ŠIROKÁ VEŘEJNOST</a:t>
            </a:r>
          </a:p>
        </p:txBody>
      </p:sp>
      <p:pic>
        <p:nvPicPr>
          <p:cNvPr id="41" name="Obrázek 40" descr="Obsah obrázku text&#10;&#10;Popis byl vytvořen automaticky">
            <a:extLst>
              <a:ext uri="{FF2B5EF4-FFF2-40B4-BE49-F238E27FC236}">
                <a16:creationId xmlns:a16="http://schemas.microsoft.com/office/drawing/2014/main" id="{4EF8703A-683F-4BFD-81E3-06C471831E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64" b="93955" l="1500" r="94250">
                        <a14:foregroundMark x1="12750" y1="50378" x2="14500" y2="50630"/>
                        <a14:foregroundMark x1="1500" y1="83879" x2="13750" y2="81612"/>
                        <a14:foregroundMark x1="30000" y1="80856" x2="51500" y2="81360"/>
                        <a14:foregroundMark x1="51500" y1="81360" x2="69500" y2="81360"/>
                        <a14:foregroundMark x1="69500" y1="81360" x2="94250" y2="81612"/>
                        <a14:foregroundMark x1="17250" y1="90176" x2="20250" y2="93955"/>
                        <a14:foregroundMark x1="27250" y1="90680" x2="27500" y2="92191"/>
                        <a14:foregroundMark x1="27500" y1="8564" x2="33250" y2="16625"/>
                        <a14:backgroundMark x1="58250" y1="60957" x2="71000" y2="62217"/>
                        <a14:backgroundMark x1="71000" y1="62217" x2="81500" y2="60202"/>
                        <a14:backgroundMark x1="68500" y1="53904" x2="92250" y2="49622"/>
                        <a14:backgroundMark x1="51750" y1="73048" x2="62000" y2="74559"/>
                        <a14:backgroundMark x1="29000" y1="71285" x2="28500" y2="72292"/>
                        <a14:backgroundMark x1="43000" y1="64736" x2="55500" y2="64232"/>
                        <a14:backgroundMark x1="55500" y1="64232" x2="55500" y2="64232"/>
                        <a14:backgroundMark x1="33750" y1="67506" x2="54000" y2="64232"/>
                        <a14:backgroundMark x1="31500" y1="66751" x2="44000" y2="65239"/>
                        <a14:backgroundMark x1="28750" y1="67758" x2="34250" y2="6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18" y="4216229"/>
            <a:ext cx="2308968" cy="2291651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F1FA3FB8-12CC-4A90-862A-0B3496230C34}"/>
              </a:ext>
            </a:extLst>
          </p:cNvPr>
          <p:cNvSpPr txBox="1"/>
          <p:nvPr/>
        </p:nvSpPr>
        <p:spPr>
          <a:xfrm>
            <a:off x="7857251" y="6277207"/>
            <a:ext cx="1175638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VLASTNÍCI </a:t>
            </a:r>
          </a:p>
        </p:txBody>
      </p:sp>
      <p:pic>
        <p:nvPicPr>
          <p:cNvPr id="48" name="Obrázek 47" descr="Obsah obrázku hračka, panenka&#10;&#10;Popis byl vytvořen automaticky">
            <a:extLst>
              <a:ext uri="{FF2B5EF4-FFF2-40B4-BE49-F238E27FC236}">
                <a16:creationId xmlns:a16="http://schemas.microsoft.com/office/drawing/2014/main" id="{5C42AC85-D755-42CD-89F2-ADB0AB27B6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5" b="90215" l="10000" r="90000">
                        <a14:foregroundMark x1="56667" y1="90215" x2="57556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12" y="5129520"/>
            <a:ext cx="1703770" cy="1586399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id="{FF22E23C-D4F8-4637-A5F5-D1E57C2FBE54}"/>
              </a:ext>
            </a:extLst>
          </p:cNvPr>
          <p:cNvSpPr txBox="1"/>
          <p:nvPr/>
        </p:nvSpPr>
        <p:spPr>
          <a:xfrm>
            <a:off x="4021152" y="6453832"/>
            <a:ext cx="2283788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OBCHODNÍ PARTNEŘI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B538B37-038F-4C9C-BC7E-9C0A34C7C040}"/>
              </a:ext>
            </a:extLst>
          </p:cNvPr>
          <p:cNvSpPr txBox="1"/>
          <p:nvPr/>
        </p:nvSpPr>
        <p:spPr>
          <a:xfrm>
            <a:off x="6890773" y="1818297"/>
            <a:ext cx="2142116" cy="38946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PŘEDSTAVENSTVO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A7606586-6284-492C-87A6-54645879A216}"/>
              </a:ext>
            </a:extLst>
          </p:cNvPr>
          <p:cNvSpPr txBox="1"/>
          <p:nvPr/>
        </p:nvSpPr>
        <p:spPr>
          <a:xfrm>
            <a:off x="55836" y="119924"/>
            <a:ext cx="61507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UŽIVATELÉ REPORTNGU</a:t>
            </a:r>
          </a:p>
        </p:txBody>
      </p:sp>
      <p:pic>
        <p:nvPicPr>
          <p:cNvPr id="7" name="Obrázek 6" descr="Obsah obrázku pózování, skupina, zeď, osoba&#10;&#10;Popis byl vytvořen automaticky">
            <a:extLst>
              <a:ext uri="{FF2B5EF4-FFF2-40B4-BE49-F238E27FC236}">
                <a16:creationId xmlns:a16="http://schemas.microsoft.com/office/drawing/2014/main" id="{F6712E7A-2E18-454C-BEA0-117D0CC61E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071" b="89849" l="5616" r="93305">
                        <a14:foregroundMark x1="7559" y1="50540" x2="8207" y2="63067"/>
                        <a14:foregroundMark x1="5616" y1="73002" x2="5616" y2="73002"/>
                        <a14:foregroundMark x1="25918" y1="76890" x2="25918" y2="76890"/>
                        <a14:foregroundMark x1="40605" y1="75594" x2="34989" y2="76026"/>
                        <a14:foregroundMark x1="91145" y1="58315" x2="90929" y2="61771"/>
                        <a14:foregroundMark x1="92873" y1="75810" x2="93089" y2="76890"/>
                        <a14:foregroundMark x1="92225" y1="54212" x2="93305" y2="56587"/>
                        <a14:backgroundMark x1="56156" y1="51836" x2="56156" y2="51836"/>
                        <a14:backgroundMark x1="67603" y1="49460" x2="67603" y2="49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18" y="169714"/>
            <a:ext cx="2078037" cy="2078037"/>
          </a:xfrm>
          <a:prstGeom prst="rect">
            <a:avLst/>
          </a:prstGeom>
        </p:spPr>
      </p:pic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E3BE587-A2E0-426E-8128-DC6990B12314}"/>
              </a:ext>
            </a:extLst>
          </p:cNvPr>
          <p:cNvCxnSpPr>
            <a:cxnSpLocks/>
          </p:cNvCxnSpPr>
          <p:nvPr/>
        </p:nvCxnSpPr>
        <p:spPr>
          <a:xfrm flipH="1" flipV="1">
            <a:off x="3281750" y="617332"/>
            <a:ext cx="1485792" cy="22347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3097FD46-A27B-450E-92D0-BB8404DCF6F0}"/>
              </a:ext>
            </a:extLst>
          </p:cNvPr>
          <p:cNvCxnSpPr>
            <a:cxnSpLocks/>
          </p:cNvCxnSpPr>
          <p:nvPr/>
        </p:nvCxnSpPr>
        <p:spPr>
          <a:xfrm flipH="1" flipV="1">
            <a:off x="5501809" y="4470170"/>
            <a:ext cx="1307508" cy="21683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B3FB316-0DD2-4CC6-A40E-5ACB74AEC107}"/>
              </a:ext>
            </a:extLst>
          </p:cNvPr>
          <p:cNvSpPr txBox="1"/>
          <p:nvPr/>
        </p:nvSpPr>
        <p:spPr>
          <a:xfrm rot="19588119">
            <a:off x="3760535" y="697737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EXTERNÍ UŽIVATELÉ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908FFCF6-1E57-4335-B676-2E405A064EC0}"/>
              </a:ext>
            </a:extLst>
          </p:cNvPr>
          <p:cNvSpPr txBox="1"/>
          <p:nvPr/>
        </p:nvSpPr>
        <p:spPr>
          <a:xfrm rot="19617024">
            <a:off x="4061422" y="568775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INTERNÍ UŽIVATELÉ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180C18FF-75C0-42A0-8283-89B63C4A1F70}"/>
              </a:ext>
            </a:extLst>
          </p:cNvPr>
          <p:cNvSpPr txBox="1"/>
          <p:nvPr/>
        </p:nvSpPr>
        <p:spPr>
          <a:xfrm rot="19708587">
            <a:off x="6158480" y="4287654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INTERNÍ UŽIVATELÉ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F85A752B-2E43-4361-99B8-6C4682F9079A}"/>
              </a:ext>
            </a:extLst>
          </p:cNvPr>
          <p:cNvSpPr txBox="1"/>
          <p:nvPr/>
        </p:nvSpPr>
        <p:spPr>
          <a:xfrm rot="19743579">
            <a:off x="5852003" y="4455844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EXTERNÍ UŽIVATELÉ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D07877C4-8BFA-46FD-8113-6D61DE015E04}"/>
              </a:ext>
            </a:extLst>
          </p:cNvPr>
          <p:cNvSpPr txBox="1"/>
          <p:nvPr/>
        </p:nvSpPr>
        <p:spPr>
          <a:xfrm>
            <a:off x="7503513" y="3649785"/>
            <a:ext cx="1616151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ZAMĚSTNANCI</a:t>
            </a:r>
          </a:p>
        </p:txBody>
      </p:sp>
      <p:pic>
        <p:nvPicPr>
          <p:cNvPr id="3" name="Obrázek 2" descr="Obsah obrázku interiér, porcelán&#10;&#10;Popis byl vytvořen automaticky">
            <a:extLst>
              <a:ext uri="{FF2B5EF4-FFF2-40B4-BE49-F238E27FC236}">
                <a16:creationId xmlns:a16="http://schemas.microsoft.com/office/drawing/2014/main" id="{35BF41F2-B013-4A01-BFB3-5E090DDD33D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813" b="92383" l="5313" r="97656">
                        <a14:foregroundMark x1="5313" y1="56250" x2="7500" y2="58398"/>
                        <a14:foregroundMark x1="72031" y1="32813" x2="71563" y2="33594"/>
                        <a14:foregroundMark x1="79063" y1="40039" x2="81563" y2="45313"/>
                        <a14:foregroundMark x1="89375" y1="77930" x2="97656" y2="82813"/>
                        <a14:foregroundMark x1="56875" y1="39844" x2="59375" y2="45703"/>
                        <a14:foregroundMark x1="41250" y1="42383" x2="43594" y2="43164"/>
                        <a14:foregroundMark x1="40313" y1="39453" x2="42344" y2="43359"/>
                        <a14:foregroundMark x1="55313" y1="35742" x2="59688" y2="41602"/>
                        <a14:foregroundMark x1="58281" y1="37109" x2="59375" y2="38672"/>
                        <a14:foregroundMark x1="41250" y1="37891" x2="46250" y2="44531"/>
                        <a14:foregroundMark x1="30625" y1="39063" x2="35938" y2="44531"/>
                        <a14:foregroundMark x1="19844" y1="39453" x2="25625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61"/>
          <a:stretch/>
        </p:blipFill>
        <p:spPr>
          <a:xfrm>
            <a:off x="7159767" y="2734656"/>
            <a:ext cx="1800585" cy="1062178"/>
          </a:xfrm>
          <a:prstGeom prst="rect">
            <a:avLst/>
          </a:prstGeom>
        </p:spPr>
      </p:pic>
      <p:sp>
        <p:nvSpPr>
          <p:cNvPr id="47" name="TextovéPole 46">
            <a:extLst>
              <a:ext uri="{FF2B5EF4-FFF2-40B4-BE49-F238E27FC236}">
                <a16:creationId xmlns:a16="http://schemas.microsoft.com/office/drawing/2014/main" id="{766D4960-E4B7-4979-90F7-813B2B21338D}"/>
              </a:ext>
            </a:extLst>
          </p:cNvPr>
          <p:cNvSpPr txBox="1"/>
          <p:nvPr/>
        </p:nvSpPr>
        <p:spPr>
          <a:xfrm>
            <a:off x="722416" y="4577341"/>
            <a:ext cx="2627224" cy="33357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ORGÁNY VEŘEJNÉ SPRÁVY</a:t>
            </a:r>
          </a:p>
        </p:txBody>
      </p:sp>
      <p:pic>
        <p:nvPicPr>
          <p:cNvPr id="14" name="Obrázek 13" descr="Obsah obrázku porcelán&#10;&#10;Popis byl vytvořen automaticky">
            <a:extLst>
              <a:ext uri="{FF2B5EF4-FFF2-40B4-BE49-F238E27FC236}">
                <a16:creationId xmlns:a16="http://schemas.microsoft.com/office/drawing/2014/main" id="{7D6CC11C-7240-46AE-B904-234D9AEE5161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7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300" b="93800" l="6379" r="91266">
                        <a14:foregroundMark x1="40236" y1="7900" x2="66340" y2="13900"/>
                        <a14:foregroundMark x1="66340" y1="13900" x2="75074" y2="20500"/>
                        <a14:foregroundMark x1="75074" y1="20500" x2="89892" y2="59800"/>
                        <a14:foregroundMark x1="89892" y1="59800" x2="89808" y2="67522"/>
                        <a14:foregroundMark x1="84080" y1="77134" x2="72718" y2="85900"/>
                        <a14:foregroundMark x1="85795" y1="75811" x2="84631" y2="76709"/>
                        <a14:foregroundMark x1="72718" y1="85900" x2="56133" y2="89100"/>
                        <a14:foregroundMark x1="56133" y1="89100" x2="49068" y2="89300"/>
                        <a14:foregroundMark x1="49068" y1="89300" x2="40432" y2="86200"/>
                        <a14:foregroundMark x1="40432" y1="86200" x2="32679" y2="79100"/>
                        <a14:foregroundMark x1="9323" y1="38700" x2="7655" y2="54500"/>
                        <a14:foregroundMark x1="7655" y1="54500" x2="12169" y2="68300"/>
                        <a14:foregroundMark x1="80373" y1="18300" x2="87635" y2="33000"/>
                        <a14:foregroundMark x1="87635" y1="33000" x2="91462" y2="47900"/>
                        <a14:foregroundMark x1="91462" y1="47900" x2="90186" y2="59500"/>
                        <a14:foregroundMark x1="47792" y1="93700" x2="67812" y2="90800"/>
                        <a14:foregroundMark x1="67812" y1="90800" x2="72675" y2="88756"/>
                        <a14:foregroundMark x1="89851" y1="67539" x2="92640" y2="43300"/>
                        <a14:foregroundMark x1="92640" y1="43300" x2="89209" y2="30016"/>
                        <a14:foregroundMark x1="72824" y1="12774" x2="70689" y2="10715"/>
                        <a14:foregroundMark x1="83568" y1="23137" x2="73440" y2="13369"/>
                        <a14:foregroundMark x1="69921" y1="10301" x2="57900" y2="7600"/>
                        <a14:foregroundMark x1="24828" y1="13600" x2="45339" y2="6300"/>
                        <a14:foregroundMark x1="45339" y1="6300" x2="52699" y2="5600"/>
                        <a14:foregroundMark x1="52699" y1="5600" x2="63095" y2="6809"/>
                        <a14:foregroundMark x1="88711" y1="30319" x2="89598" y2="32300"/>
                        <a14:foregroundMark x1="89696" y1="67600" x2="86555" y2="74300"/>
                        <a14:foregroundMark x1="86555" y1="74300" x2="72031" y2="88200"/>
                        <a14:foregroundMark x1="42885" y1="93700" x2="49951" y2="93800"/>
                        <a14:foregroundMark x1="49951" y1="93800" x2="65849" y2="90500"/>
                        <a14:foregroundMark x1="10991" y1="68400" x2="14622" y2="74500"/>
                        <a14:foregroundMark x1="14622" y1="74500" x2="20020" y2="76700"/>
                        <a14:foregroundMark x1="6379" y1="47400" x2="10010" y2="66900"/>
                        <a14:foregroundMark x1="11678" y1="29200" x2="7164" y2="43200"/>
                        <a14:foregroundMark x1="7164" y1="43200" x2="6968" y2="58800"/>
                        <a14:foregroundMark x1="6968" y1="58800" x2="9028" y2="65600"/>
                        <a14:foregroundMark x1="9028" y1="65600" x2="13445" y2="71300"/>
                        <a14:foregroundMark x1="13445" y1="71300" x2="14230" y2="71800"/>
                        <a14:foregroundMark x1="29637" y1="10500" x2="23945" y2="14800"/>
                        <a14:foregroundMark x1="23945" y1="14800" x2="23749" y2="15300"/>
                        <a14:backgroundMark x1="65947" y1="6300" x2="74485" y2="10900"/>
                        <a14:backgroundMark x1="63101" y1="6800" x2="67026" y2="7600"/>
                        <a14:backgroundMark x1="73798" y1="11700" x2="80079" y2="15100"/>
                        <a14:backgroundMark x1="80079" y1="15100" x2="85672" y2="22000"/>
                        <a14:backgroundMark x1="84691" y1="21800" x2="89892" y2="29600"/>
                        <a14:backgroundMark x1="87882" y1="75404" x2="86457" y2="78200"/>
                        <a14:backgroundMark x1="88090" y1="74996" x2="87942" y2="75286"/>
                        <a14:backgroundMark x1="75466" y1="88300" x2="83710" y2="81700"/>
                        <a14:backgroundMark x1="85868" y1="77700" x2="73700" y2="90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20" y="5161754"/>
            <a:ext cx="1122803" cy="110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8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8445CA3-9432-4C4B-9216-64FECCC1F9D6}"/>
              </a:ext>
            </a:extLst>
          </p:cNvPr>
          <p:cNvSpPr txBox="1"/>
          <p:nvPr/>
        </p:nvSpPr>
        <p:spPr>
          <a:xfrm>
            <a:off x="218830" y="187570"/>
            <a:ext cx="11762155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ZPRÁVA CONTROLLERA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Jeden z nejdůležitějších úkolů </a:t>
            </a:r>
            <a:r>
              <a:rPr lang="cs-CZ" sz="3000" dirty="0" err="1">
                <a:latin typeface="Bookman Old Style" panose="02050604050505020204" pitchFamily="18" charset="0"/>
              </a:rPr>
              <a:t>controllera</a:t>
            </a:r>
            <a:r>
              <a:rPr lang="cs-CZ" sz="3000" dirty="0">
                <a:latin typeface="Bookman Old Style" panose="02050604050505020204" pitchFamily="18" charset="0"/>
              </a:rPr>
              <a:t> je vypracování systémů pravidelných zpráv a hlášení.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Zprávy ukazují v jakém rozsahu bylo cílů dosaženo.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Bookman Old Style" panose="02050604050505020204" pitchFamily="18" charset="0"/>
              </a:rPr>
              <a:t>Základní podmínky zprávy </a:t>
            </a:r>
            <a:r>
              <a:rPr lang="cs-CZ" sz="3000" b="1" u="sng" dirty="0" err="1">
                <a:latin typeface="Bookman Old Style" panose="02050604050505020204" pitchFamily="18" charset="0"/>
              </a:rPr>
              <a:t>controllera</a:t>
            </a:r>
            <a:r>
              <a:rPr lang="cs-CZ" sz="3000" b="1" u="sng" dirty="0">
                <a:latin typeface="Bookman Old Style" panose="020506040505050202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uspořádaná a stálá struktura zprávy,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podrobnost informací přiměřená s danou hierarchií,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srozumitelnost, přehlednost pomocí grafických prostředků,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vyhodnocení kvantifikovaných veličin v peněžním i naturálním vyjádření,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rutinní dle požadavků vedení,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orientované na konkrétního příjemce,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minimální zpoždění (měsíční),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opatření ke splnění plánu.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7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8445CA3-9432-4C4B-9216-64FECCC1F9D6}"/>
              </a:ext>
            </a:extLst>
          </p:cNvPr>
          <p:cNvSpPr txBox="1"/>
          <p:nvPr/>
        </p:nvSpPr>
        <p:spPr>
          <a:xfrm>
            <a:off x="218830" y="187570"/>
            <a:ext cx="11762155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MĚSÍCNÍ ZPRÁVA CONTROLLERA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Základem řízení je: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porovnávání skutečných a plánovaných hodnot,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porovnávání skutečného minulého období s plány minulého období,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analýza vzniklých odchylek a jejich příčin.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nalezení návratných opatření</a:t>
            </a:r>
          </a:p>
          <a:p>
            <a:r>
              <a:rPr lang="cs-CZ" sz="3000" i="1" dirty="0">
                <a:latin typeface="Bookman Old Style" panose="02050604050505020204" pitchFamily="18" charset="0"/>
              </a:rPr>
              <a:t>         </a:t>
            </a:r>
          </a:p>
          <a:p>
            <a:r>
              <a:rPr lang="cs-CZ" sz="3000" i="1" dirty="0">
                <a:latin typeface="Bookman Old Style" panose="02050604050505020204" pitchFamily="18" charset="0"/>
              </a:rPr>
              <a:t>	</a:t>
            </a:r>
            <a:r>
              <a:rPr lang="cs-CZ" sz="3000" dirty="0">
                <a:latin typeface="Bookman Old Style" panose="02050604050505020204" pitchFamily="18" charset="0"/>
              </a:rPr>
              <a:t>Zvyšuje se vypovídací schopnosti srovnávání a zefektivňuje se plánování.</a:t>
            </a:r>
          </a:p>
          <a:p>
            <a:endParaRPr lang="cs-CZ" sz="3000" i="1" dirty="0">
              <a:latin typeface="Bookman Old Style" panose="02050604050505020204" pitchFamily="18" charset="0"/>
            </a:endParaRPr>
          </a:p>
          <a:p>
            <a:r>
              <a:rPr lang="cs-CZ" sz="3000" i="1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6160D7A2-B73D-46A1-9264-CE16D1D39FC4}"/>
              </a:ext>
            </a:extLst>
          </p:cNvPr>
          <p:cNvSpPr/>
          <p:nvPr/>
        </p:nvSpPr>
        <p:spPr>
          <a:xfrm>
            <a:off x="351694" y="4009293"/>
            <a:ext cx="679938" cy="42203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7245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1054</Words>
  <Application>Microsoft Office PowerPoint</Application>
  <PresentationFormat>Širokoúhlá obrazovka</PresentationFormat>
  <Paragraphs>171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Pracharova Lenka</cp:lastModifiedBy>
  <cp:revision>174</cp:revision>
  <dcterms:created xsi:type="dcterms:W3CDTF">2021-07-20T07:02:07Z</dcterms:created>
  <dcterms:modified xsi:type="dcterms:W3CDTF">2022-11-14T08:53:20Z</dcterms:modified>
</cp:coreProperties>
</file>