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302" r:id="rId3"/>
    <p:sldId id="299" r:id="rId4"/>
    <p:sldId id="303" r:id="rId5"/>
    <p:sldId id="301" r:id="rId6"/>
    <p:sldId id="300" r:id="rId7"/>
    <p:sldId id="304" r:id="rId8"/>
    <p:sldId id="305" r:id="rId9"/>
    <p:sldId id="306" r:id="rId10"/>
    <p:sldId id="294" r:id="rId11"/>
    <p:sldId id="293" r:id="rId12"/>
    <p:sldId id="307" r:id="rId13"/>
    <p:sldId id="327" r:id="rId14"/>
    <p:sldId id="328" r:id="rId15"/>
    <p:sldId id="351" r:id="rId16"/>
    <p:sldId id="332" r:id="rId17"/>
    <p:sldId id="334" r:id="rId18"/>
    <p:sldId id="336" r:id="rId19"/>
    <p:sldId id="337" r:id="rId20"/>
    <p:sldId id="338" r:id="rId21"/>
    <p:sldId id="340" r:id="rId22"/>
    <p:sldId id="341" r:id="rId23"/>
    <p:sldId id="342" r:id="rId24"/>
    <p:sldId id="344" r:id="rId25"/>
    <p:sldId id="346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83C66-9B22-4802-8BEF-3C4930D9F1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7F5B44-BA43-458B-901F-6FBC84DB9D06}">
      <dgm:prSet phldrT="[Text]" custT="1"/>
      <dgm:spPr>
        <a:solidFill>
          <a:schemeClr val="bg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1. ČINNOST  PŘED UZAVŘENÍM SMLOUVY</a:t>
          </a:r>
        </a:p>
      </dgm:t>
    </dgm:pt>
    <dgm:pt modelId="{35432DB9-F458-427A-9904-7B29B798CD21}" type="parTrans" cxnId="{A9E76AD9-69A2-4F66-A5E3-071B6A086081}">
      <dgm:prSet/>
      <dgm:spPr/>
      <dgm:t>
        <a:bodyPr/>
        <a:lstStyle/>
        <a:p>
          <a:endParaRPr lang="cs-CZ"/>
        </a:p>
      </dgm:t>
    </dgm:pt>
    <dgm:pt modelId="{53AF3D2C-E8E5-492E-ADD0-668140D19823}" type="sibTrans" cxnId="{A9E76AD9-69A2-4F66-A5E3-071B6A086081}">
      <dgm:prSet/>
      <dgm:spPr>
        <a:solidFill>
          <a:schemeClr val="bg1">
            <a:lumMod val="50000"/>
            <a:alpha val="90000"/>
          </a:schemeClr>
        </a:solidFill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02D40CCF-21F5-4C9C-B1BD-8338F1819711}">
      <dgm:prSet phldrT="[Text]" custT="1"/>
      <dgm:spPr>
        <a:solidFill>
          <a:schemeClr val="bg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2. PŘEDBĚŽNÉ PLÁNOVÁNÍ</a:t>
          </a:r>
        </a:p>
      </dgm:t>
    </dgm:pt>
    <dgm:pt modelId="{EB94CB0D-72D1-410C-B1E0-FB0B79263506}" type="parTrans" cxnId="{2241115C-11D6-43C6-A071-97692D5913EE}">
      <dgm:prSet/>
      <dgm:spPr/>
      <dgm:t>
        <a:bodyPr/>
        <a:lstStyle/>
        <a:p>
          <a:endParaRPr lang="cs-CZ"/>
        </a:p>
      </dgm:t>
    </dgm:pt>
    <dgm:pt modelId="{B30E888F-1233-421C-81FB-704D48804BB6}" type="sibTrans" cxnId="{2241115C-11D6-43C6-A071-97692D5913EE}">
      <dgm:prSet/>
      <dgm:spPr>
        <a:solidFill>
          <a:schemeClr val="bg1">
            <a:lumMod val="50000"/>
            <a:alpha val="90000"/>
          </a:schemeClr>
        </a:solidFill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A732AEE6-88C6-4C1F-8AEB-CC251B982A11}">
      <dgm:prSet phldrT="[Text]" custT="1"/>
      <dgm:spPr>
        <a:solidFill>
          <a:schemeClr val="bg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3. VYTVOŘENÍ STRATEGIE A PLÁNU AUDITU</a:t>
          </a:r>
        </a:p>
      </dgm:t>
    </dgm:pt>
    <dgm:pt modelId="{E978D4F0-C453-4892-BC95-1819B2A9A9AA}" type="parTrans" cxnId="{C1262D8C-4955-40D3-A50B-9541B636CB10}">
      <dgm:prSet/>
      <dgm:spPr/>
      <dgm:t>
        <a:bodyPr/>
        <a:lstStyle/>
        <a:p>
          <a:endParaRPr lang="cs-CZ"/>
        </a:p>
      </dgm:t>
    </dgm:pt>
    <dgm:pt modelId="{56A5A20C-428A-4CE4-837C-4CC414EA6D40}" type="sibTrans" cxnId="{C1262D8C-4955-40D3-A50B-9541B636CB10}">
      <dgm:prSet/>
      <dgm:spPr>
        <a:solidFill>
          <a:schemeClr val="bg1">
            <a:lumMod val="50000"/>
            <a:alpha val="90000"/>
          </a:schemeClr>
        </a:solidFill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56D09DE7-0437-434A-A35C-7EAF41EB500B}">
      <dgm:prSet phldrT="[Text]" custT="1"/>
      <dgm:spPr>
        <a:solidFill>
          <a:schemeClr val="bg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4. PROVEDENÍ AUDITU</a:t>
          </a:r>
        </a:p>
      </dgm:t>
    </dgm:pt>
    <dgm:pt modelId="{2ECF288F-8510-4465-8194-FA6D168A04EC}" type="parTrans" cxnId="{EC4369D0-B296-4F72-86DC-73478D165B94}">
      <dgm:prSet/>
      <dgm:spPr/>
      <dgm:t>
        <a:bodyPr/>
        <a:lstStyle/>
        <a:p>
          <a:endParaRPr lang="cs-CZ"/>
        </a:p>
      </dgm:t>
    </dgm:pt>
    <dgm:pt modelId="{C01F728F-A319-4C6F-A636-6C253982952B}" type="sibTrans" cxnId="{EC4369D0-B296-4F72-86DC-73478D165B94}">
      <dgm:prSet/>
      <dgm:spPr>
        <a:solidFill>
          <a:schemeClr val="bg1">
            <a:lumMod val="50000"/>
            <a:alpha val="90000"/>
          </a:schemeClr>
        </a:solidFill>
        <a:ln w="38100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7A133DAB-B2F7-4673-AFCE-B777250F11D8}">
      <dgm:prSet phldrT="[Text]" custT="1"/>
      <dgm:spPr>
        <a:solidFill>
          <a:schemeClr val="bg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Bookman Old Style" panose="02050604050505020204" pitchFamily="18" charset="0"/>
            </a:rPr>
            <a:t>5. ZÁVĚR AUDITU</a:t>
          </a:r>
        </a:p>
      </dgm:t>
    </dgm:pt>
    <dgm:pt modelId="{05FA38AF-B439-41A1-8BD7-F11463D6E3CE}" type="parTrans" cxnId="{2EDE5077-B166-4BC8-B18B-78A40AB7DCD6}">
      <dgm:prSet/>
      <dgm:spPr/>
      <dgm:t>
        <a:bodyPr/>
        <a:lstStyle/>
        <a:p>
          <a:endParaRPr lang="cs-CZ"/>
        </a:p>
      </dgm:t>
    </dgm:pt>
    <dgm:pt modelId="{D695DE1A-8D49-4534-B8A0-CED6CFBED9F1}" type="sibTrans" cxnId="{2EDE5077-B166-4BC8-B18B-78A40AB7DCD6}">
      <dgm:prSet/>
      <dgm:spPr/>
      <dgm:t>
        <a:bodyPr/>
        <a:lstStyle/>
        <a:p>
          <a:endParaRPr lang="cs-CZ"/>
        </a:p>
      </dgm:t>
    </dgm:pt>
    <dgm:pt modelId="{5927A7E6-679F-4083-BB0E-445DC8509F38}" type="pres">
      <dgm:prSet presAssocID="{FE783C66-9B22-4802-8BEF-3C4930D9F187}" presName="outerComposite" presStyleCnt="0">
        <dgm:presLayoutVars>
          <dgm:chMax val="5"/>
          <dgm:dir/>
          <dgm:resizeHandles val="exact"/>
        </dgm:presLayoutVars>
      </dgm:prSet>
      <dgm:spPr/>
    </dgm:pt>
    <dgm:pt modelId="{2E08A09A-F0ED-42DB-9DC8-0B2B41963CE5}" type="pres">
      <dgm:prSet presAssocID="{FE783C66-9B22-4802-8BEF-3C4930D9F187}" presName="dummyMaxCanvas" presStyleCnt="0">
        <dgm:presLayoutVars/>
      </dgm:prSet>
      <dgm:spPr/>
    </dgm:pt>
    <dgm:pt modelId="{8D299235-BF4D-4B6C-BEAD-92AA44D66417}" type="pres">
      <dgm:prSet presAssocID="{FE783C66-9B22-4802-8BEF-3C4930D9F187}" presName="FiveNodes_1" presStyleLbl="node1" presStyleIdx="0" presStyleCnt="5" custScaleX="92789" custScaleY="82508" custLinFactNeighborX="308" custLinFactNeighborY="-3982">
        <dgm:presLayoutVars>
          <dgm:bulletEnabled val="1"/>
        </dgm:presLayoutVars>
      </dgm:prSet>
      <dgm:spPr/>
    </dgm:pt>
    <dgm:pt modelId="{C59C4040-12EA-4B9C-AEB4-A2F1E569F0D2}" type="pres">
      <dgm:prSet presAssocID="{FE783C66-9B22-4802-8BEF-3C4930D9F187}" presName="FiveNodes_2" presStyleLbl="node1" presStyleIdx="1" presStyleCnt="5" custScaleX="95668" custScaleY="82508" custLinFactNeighborX="-875" custLinFactNeighborY="-18475">
        <dgm:presLayoutVars>
          <dgm:bulletEnabled val="1"/>
        </dgm:presLayoutVars>
      </dgm:prSet>
      <dgm:spPr/>
    </dgm:pt>
    <dgm:pt modelId="{99EB23C6-FBDC-44D5-A64A-76BB6142FF61}" type="pres">
      <dgm:prSet presAssocID="{FE783C66-9B22-4802-8BEF-3C4930D9F187}" presName="FiveNodes_3" presStyleLbl="node1" presStyleIdx="2" presStyleCnt="5" custScaleX="96838" custScaleY="82508" custLinFactNeighborX="-1373" custLinFactNeighborY="-31616">
        <dgm:presLayoutVars>
          <dgm:bulletEnabled val="1"/>
        </dgm:presLayoutVars>
      </dgm:prSet>
      <dgm:spPr/>
    </dgm:pt>
    <dgm:pt modelId="{889F2DD2-D3F2-44A4-AD1D-66B8B589A2EC}" type="pres">
      <dgm:prSet presAssocID="{FE783C66-9B22-4802-8BEF-3C4930D9F187}" presName="FiveNodes_4" presStyleLbl="node1" presStyleIdx="3" presStyleCnt="5" custScaleX="96694" custScaleY="82508" custLinFactNeighborX="-914" custLinFactNeighborY="-47450">
        <dgm:presLayoutVars>
          <dgm:bulletEnabled val="1"/>
        </dgm:presLayoutVars>
      </dgm:prSet>
      <dgm:spPr/>
    </dgm:pt>
    <dgm:pt modelId="{6453D6C8-403B-46E7-888C-CA5CBCFB936A}" type="pres">
      <dgm:prSet presAssocID="{FE783C66-9B22-4802-8BEF-3C4930D9F187}" presName="FiveNodes_5" presStyleLbl="node1" presStyleIdx="4" presStyleCnt="5" custScaleX="97036" custScaleY="82508" custLinFactNeighborX="-1383" custLinFactNeighborY="-67412">
        <dgm:presLayoutVars>
          <dgm:bulletEnabled val="1"/>
        </dgm:presLayoutVars>
      </dgm:prSet>
      <dgm:spPr/>
    </dgm:pt>
    <dgm:pt modelId="{AF724AA5-3AE7-4086-B29A-2B60BC4E9532}" type="pres">
      <dgm:prSet presAssocID="{FE783C66-9B22-4802-8BEF-3C4930D9F187}" presName="FiveConn_1-2" presStyleLbl="fgAccFollowNode1" presStyleIdx="0" presStyleCnt="4" custScaleY="118981" custLinFactNeighborX="-46003" custLinFactNeighborY="6430">
        <dgm:presLayoutVars>
          <dgm:bulletEnabled val="1"/>
        </dgm:presLayoutVars>
      </dgm:prSet>
      <dgm:spPr/>
    </dgm:pt>
    <dgm:pt modelId="{79FED14B-58BD-4972-89AC-834D924D2FFE}" type="pres">
      <dgm:prSet presAssocID="{FE783C66-9B22-4802-8BEF-3C4930D9F187}" presName="FiveConn_2-3" presStyleLbl="fgAccFollowNode1" presStyleIdx="1" presStyleCnt="4" custScaleY="118981" custLinFactNeighborX="-34481" custLinFactNeighborY="-1031">
        <dgm:presLayoutVars>
          <dgm:bulletEnabled val="1"/>
        </dgm:presLayoutVars>
      </dgm:prSet>
      <dgm:spPr/>
    </dgm:pt>
    <dgm:pt modelId="{42F6140F-A9CD-4899-983D-5C6A4144562A}" type="pres">
      <dgm:prSet presAssocID="{FE783C66-9B22-4802-8BEF-3C4930D9F187}" presName="FiveConn_3-4" presStyleLbl="fgAccFollowNode1" presStyleIdx="2" presStyleCnt="4" custScaleY="118981" custLinFactNeighborX="-43880" custLinFactNeighborY="-42720">
        <dgm:presLayoutVars>
          <dgm:bulletEnabled val="1"/>
        </dgm:presLayoutVars>
      </dgm:prSet>
      <dgm:spPr/>
    </dgm:pt>
    <dgm:pt modelId="{1D5A4156-08C1-411A-ABD6-A7E1A74459E4}" type="pres">
      <dgm:prSet presAssocID="{FE783C66-9B22-4802-8BEF-3C4930D9F187}" presName="FiveConn_4-5" presStyleLbl="fgAccFollowNode1" presStyleIdx="3" presStyleCnt="4" custScaleY="118981" custLinFactNeighborX="-44942" custLinFactNeighborY="-67989">
        <dgm:presLayoutVars>
          <dgm:bulletEnabled val="1"/>
        </dgm:presLayoutVars>
      </dgm:prSet>
      <dgm:spPr/>
    </dgm:pt>
    <dgm:pt modelId="{2A544463-FF1B-4C6E-B4DC-174E3282D3EE}" type="pres">
      <dgm:prSet presAssocID="{FE783C66-9B22-4802-8BEF-3C4930D9F187}" presName="FiveNodes_1_text" presStyleLbl="node1" presStyleIdx="4" presStyleCnt="5">
        <dgm:presLayoutVars>
          <dgm:bulletEnabled val="1"/>
        </dgm:presLayoutVars>
      </dgm:prSet>
      <dgm:spPr/>
    </dgm:pt>
    <dgm:pt modelId="{181DEA69-A928-4600-AF09-6579E624A77D}" type="pres">
      <dgm:prSet presAssocID="{FE783C66-9B22-4802-8BEF-3C4930D9F187}" presName="FiveNodes_2_text" presStyleLbl="node1" presStyleIdx="4" presStyleCnt="5">
        <dgm:presLayoutVars>
          <dgm:bulletEnabled val="1"/>
        </dgm:presLayoutVars>
      </dgm:prSet>
      <dgm:spPr/>
    </dgm:pt>
    <dgm:pt modelId="{1C03CBBC-710E-47DD-BB8E-9D92F72B6DF5}" type="pres">
      <dgm:prSet presAssocID="{FE783C66-9B22-4802-8BEF-3C4930D9F187}" presName="FiveNodes_3_text" presStyleLbl="node1" presStyleIdx="4" presStyleCnt="5">
        <dgm:presLayoutVars>
          <dgm:bulletEnabled val="1"/>
        </dgm:presLayoutVars>
      </dgm:prSet>
      <dgm:spPr/>
    </dgm:pt>
    <dgm:pt modelId="{C8C19CED-C902-4D80-871D-F898C9C2C9BB}" type="pres">
      <dgm:prSet presAssocID="{FE783C66-9B22-4802-8BEF-3C4930D9F187}" presName="FiveNodes_4_text" presStyleLbl="node1" presStyleIdx="4" presStyleCnt="5">
        <dgm:presLayoutVars>
          <dgm:bulletEnabled val="1"/>
        </dgm:presLayoutVars>
      </dgm:prSet>
      <dgm:spPr/>
    </dgm:pt>
    <dgm:pt modelId="{2AE4DEEE-2275-4788-ACE8-27CE3700F5EB}" type="pres">
      <dgm:prSet presAssocID="{FE783C66-9B22-4802-8BEF-3C4930D9F18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91A900C-EEE2-4322-B16C-4DCC7AAEFE98}" type="presOf" srcId="{FE783C66-9B22-4802-8BEF-3C4930D9F187}" destId="{5927A7E6-679F-4083-BB0E-445DC8509F38}" srcOrd="0" destOrd="0" presId="urn:microsoft.com/office/officeart/2005/8/layout/vProcess5"/>
    <dgm:cxn modelId="{5651DA12-6707-4450-8D6B-4EFE7F2401FE}" type="presOf" srcId="{D47F5B44-BA43-458B-901F-6FBC84DB9D06}" destId="{8D299235-BF4D-4B6C-BEAD-92AA44D66417}" srcOrd="0" destOrd="0" presId="urn:microsoft.com/office/officeart/2005/8/layout/vProcess5"/>
    <dgm:cxn modelId="{2C875A24-DA19-4368-BF16-EA328C4E5B8B}" type="presOf" srcId="{02D40CCF-21F5-4C9C-B1BD-8338F1819711}" destId="{C59C4040-12EA-4B9C-AEB4-A2F1E569F0D2}" srcOrd="0" destOrd="0" presId="urn:microsoft.com/office/officeart/2005/8/layout/vProcess5"/>
    <dgm:cxn modelId="{15BDF438-9CA2-4D88-ACB1-8C6E889ACDEE}" type="presOf" srcId="{A732AEE6-88C6-4C1F-8AEB-CC251B982A11}" destId="{1C03CBBC-710E-47DD-BB8E-9D92F72B6DF5}" srcOrd="1" destOrd="0" presId="urn:microsoft.com/office/officeart/2005/8/layout/vProcess5"/>
    <dgm:cxn modelId="{0C2E4A5B-3E34-41CD-AD4F-7B1359350356}" type="presOf" srcId="{02D40CCF-21F5-4C9C-B1BD-8338F1819711}" destId="{181DEA69-A928-4600-AF09-6579E624A77D}" srcOrd="1" destOrd="0" presId="urn:microsoft.com/office/officeart/2005/8/layout/vProcess5"/>
    <dgm:cxn modelId="{2241115C-11D6-43C6-A071-97692D5913EE}" srcId="{FE783C66-9B22-4802-8BEF-3C4930D9F187}" destId="{02D40CCF-21F5-4C9C-B1BD-8338F1819711}" srcOrd="1" destOrd="0" parTransId="{EB94CB0D-72D1-410C-B1E0-FB0B79263506}" sibTransId="{B30E888F-1233-421C-81FB-704D48804BB6}"/>
    <dgm:cxn modelId="{C4785241-BF0A-4761-9123-9BA22AF30104}" type="presOf" srcId="{56D09DE7-0437-434A-A35C-7EAF41EB500B}" destId="{C8C19CED-C902-4D80-871D-F898C9C2C9BB}" srcOrd="1" destOrd="0" presId="urn:microsoft.com/office/officeart/2005/8/layout/vProcess5"/>
    <dgm:cxn modelId="{2EDE5077-B166-4BC8-B18B-78A40AB7DCD6}" srcId="{FE783C66-9B22-4802-8BEF-3C4930D9F187}" destId="{7A133DAB-B2F7-4673-AFCE-B777250F11D8}" srcOrd="4" destOrd="0" parTransId="{05FA38AF-B439-41A1-8BD7-F11463D6E3CE}" sibTransId="{D695DE1A-8D49-4534-B8A0-CED6CFBED9F1}"/>
    <dgm:cxn modelId="{80880588-DE3B-4467-9DDA-A96BFB9F96E9}" type="presOf" srcId="{56D09DE7-0437-434A-A35C-7EAF41EB500B}" destId="{889F2DD2-D3F2-44A4-AD1D-66B8B589A2EC}" srcOrd="0" destOrd="0" presId="urn:microsoft.com/office/officeart/2005/8/layout/vProcess5"/>
    <dgm:cxn modelId="{C1262D8C-4955-40D3-A50B-9541B636CB10}" srcId="{FE783C66-9B22-4802-8BEF-3C4930D9F187}" destId="{A732AEE6-88C6-4C1F-8AEB-CC251B982A11}" srcOrd="2" destOrd="0" parTransId="{E978D4F0-C453-4892-BC95-1819B2A9A9AA}" sibTransId="{56A5A20C-428A-4CE4-837C-4CC414EA6D40}"/>
    <dgm:cxn modelId="{29128092-D98E-4723-8521-B12A9F39173C}" type="presOf" srcId="{B30E888F-1233-421C-81FB-704D48804BB6}" destId="{79FED14B-58BD-4972-89AC-834D924D2FFE}" srcOrd="0" destOrd="0" presId="urn:microsoft.com/office/officeart/2005/8/layout/vProcess5"/>
    <dgm:cxn modelId="{68363F99-0ED0-4ABE-9D08-AA00C9E04295}" type="presOf" srcId="{D47F5B44-BA43-458B-901F-6FBC84DB9D06}" destId="{2A544463-FF1B-4C6E-B4DC-174E3282D3EE}" srcOrd="1" destOrd="0" presId="urn:microsoft.com/office/officeart/2005/8/layout/vProcess5"/>
    <dgm:cxn modelId="{2F6EF5AD-91BA-48E7-A659-1B2989C3CAAE}" type="presOf" srcId="{7A133DAB-B2F7-4673-AFCE-B777250F11D8}" destId="{6453D6C8-403B-46E7-888C-CA5CBCFB936A}" srcOrd="0" destOrd="0" presId="urn:microsoft.com/office/officeart/2005/8/layout/vProcess5"/>
    <dgm:cxn modelId="{A31F41B1-9BA6-4E18-92AE-96DF4142FBDF}" type="presOf" srcId="{56A5A20C-428A-4CE4-837C-4CC414EA6D40}" destId="{42F6140F-A9CD-4899-983D-5C6A4144562A}" srcOrd="0" destOrd="0" presId="urn:microsoft.com/office/officeart/2005/8/layout/vProcess5"/>
    <dgm:cxn modelId="{30D430C5-D4ED-46B2-B742-490F72153E51}" type="presOf" srcId="{53AF3D2C-E8E5-492E-ADD0-668140D19823}" destId="{AF724AA5-3AE7-4086-B29A-2B60BC4E9532}" srcOrd="0" destOrd="0" presId="urn:microsoft.com/office/officeart/2005/8/layout/vProcess5"/>
    <dgm:cxn modelId="{96973CC6-98E7-4C10-AA09-E1AFDA8D4F8B}" type="presOf" srcId="{C01F728F-A319-4C6F-A636-6C253982952B}" destId="{1D5A4156-08C1-411A-ABD6-A7E1A74459E4}" srcOrd="0" destOrd="0" presId="urn:microsoft.com/office/officeart/2005/8/layout/vProcess5"/>
    <dgm:cxn modelId="{C9B09ACA-0792-4CD2-A64D-35E6AB7EC2A3}" type="presOf" srcId="{A732AEE6-88C6-4C1F-8AEB-CC251B982A11}" destId="{99EB23C6-FBDC-44D5-A64A-76BB6142FF61}" srcOrd="0" destOrd="0" presId="urn:microsoft.com/office/officeart/2005/8/layout/vProcess5"/>
    <dgm:cxn modelId="{EC4369D0-B296-4F72-86DC-73478D165B94}" srcId="{FE783C66-9B22-4802-8BEF-3C4930D9F187}" destId="{56D09DE7-0437-434A-A35C-7EAF41EB500B}" srcOrd="3" destOrd="0" parTransId="{2ECF288F-8510-4465-8194-FA6D168A04EC}" sibTransId="{C01F728F-A319-4C6F-A636-6C253982952B}"/>
    <dgm:cxn modelId="{A9E76AD9-69A2-4F66-A5E3-071B6A086081}" srcId="{FE783C66-9B22-4802-8BEF-3C4930D9F187}" destId="{D47F5B44-BA43-458B-901F-6FBC84DB9D06}" srcOrd="0" destOrd="0" parTransId="{35432DB9-F458-427A-9904-7B29B798CD21}" sibTransId="{53AF3D2C-E8E5-492E-ADD0-668140D19823}"/>
    <dgm:cxn modelId="{69E932EB-BC62-439C-A877-572E0AFC279D}" type="presOf" srcId="{7A133DAB-B2F7-4673-AFCE-B777250F11D8}" destId="{2AE4DEEE-2275-4788-ACE8-27CE3700F5EB}" srcOrd="1" destOrd="0" presId="urn:microsoft.com/office/officeart/2005/8/layout/vProcess5"/>
    <dgm:cxn modelId="{200E1669-2C40-423B-BD8C-8DDD0FAE1D8C}" type="presParOf" srcId="{5927A7E6-679F-4083-BB0E-445DC8509F38}" destId="{2E08A09A-F0ED-42DB-9DC8-0B2B41963CE5}" srcOrd="0" destOrd="0" presId="urn:microsoft.com/office/officeart/2005/8/layout/vProcess5"/>
    <dgm:cxn modelId="{83552775-F073-4165-91C0-C063B87FE012}" type="presParOf" srcId="{5927A7E6-679F-4083-BB0E-445DC8509F38}" destId="{8D299235-BF4D-4B6C-BEAD-92AA44D66417}" srcOrd="1" destOrd="0" presId="urn:microsoft.com/office/officeart/2005/8/layout/vProcess5"/>
    <dgm:cxn modelId="{E51FB271-3E56-4A20-AACE-4D05D06661BC}" type="presParOf" srcId="{5927A7E6-679F-4083-BB0E-445DC8509F38}" destId="{C59C4040-12EA-4B9C-AEB4-A2F1E569F0D2}" srcOrd="2" destOrd="0" presId="urn:microsoft.com/office/officeart/2005/8/layout/vProcess5"/>
    <dgm:cxn modelId="{4F4BC803-0505-47FA-A99F-083E3BD18659}" type="presParOf" srcId="{5927A7E6-679F-4083-BB0E-445DC8509F38}" destId="{99EB23C6-FBDC-44D5-A64A-76BB6142FF61}" srcOrd="3" destOrd="0" presId="urn:microsoft.com/office/officeart/2005/8/layout/vProcess5"/>
    <dgm:cxn modelId="{6C131BC0-AD90-4D70-8876-F59F2296F491}" type="presParOf" srcId="{5927A7E6-679F-4083-BB0E-445DC8509F38}" destId="{889F2DD2-D3F2-44A4-AD1D-66B8B589A2EC}" srcOrd="4" destOrd="0" presId="urn:microsoft.com/office/officeart/2005/8/layout/vProcess5"/>
    <dgm:cxn modelId="{370E83E3-90E7-4E0D-BD54-39FBEBE52D47}" type="presParOf" srcId="{5927A7E6-679F-4083-BB0E-445DC8509F38}" destId="{6453D6C8-403B-46E7-888C-CA5CBCFB936A}" srcOrd="5" destOrd="0" presId="urn:microsoft.com/office/officeart/2005/8/layout/vProcess5"/>
    <dgm:cxn modelId="{F5724D77-080B-4310-A3BB-47A80446048E}" type="presParOf" srcId="{5927A7E6-679F-4083-BB0E-445DC8509F38}" destId="{AF724AA5-3AE7-4086-B29A-2B60BC4E9532}" srcOrd="6" destOrd="0" presId="urn:microsoft.com/office/officeart/2005/8/layout/vProcess5"/>
    <dgm:cxn modelId="{087FBB72-89BB-4199-8D09-A67C79EA2478}" type="presParOf" srcId="{5927A7E6-679F-4083-BB0E-445DC8509F38}" destId="{79FED14B-58BD-4972-89AC-834D924D2FFE}" srcOrd="7" destOrd="0" presId="urn:microsoft.com/office/officeart/2005/8/layout/vProcess5"/>
    <dgm:cxn modelId="{74525D8A-26C7-4915-87F5-0D13754BA8AF}" type="presParOf" srcId="{5927A7E6-679F-4083-BB0E-445DC8509F38}" destId="{42F6140F-A9CD-4899-983D-5C6A4144562A}" srcOrd="8" destOrd="0" presId="urn:microsoft.com/office/officeart/2005/8/layout/vProcess5"/>
    <dgm:cxn modelId="{2D237100-C080-4115-8309-E72880F4D491}" type="presParOf" srcId="{5927A7E6-679F-4083-BB0E-445DC8509F38}" destId="{1D5A4156-08C1-411A-ABD6-A7E1A74459E4}" srcOrd="9" destOrd="0" presId="urn:microsoft.com/office/officeart/2005/8/layout/vProcess5"/>
    <dgm:cxn modelId="{DFB8C869-B682-44F0-84F6-DFD7E61E42CA}" type="presParOf" srcId="{5927A7E6-679F-4083-BB0E-445DC8509F38}" destId="{2A544463-FF1B-4C6E-B4DC-174E3282D3EE}" srcOrd="10" destOrd="0" presId="urn:microsoft.com/office/officeart/2005/8/layout/vProcess5"/>
    <dgm:cxn modelId="{207411CB-F583-45B4-9113-3CA5CA88794B}" type="presParOf" srcId="{5927A7E6-679F-4083-BB0E-445DC8509F38}" destId="{181DEA69-A928-4600-AF09-6579E624A77D}" srcOrd="11" destOrd="0" presId="urn:microsoft.com/office/officeart/2005/8/layout/vProcess5"/>
    <dgm:cxn modelId="{58775FB5-4512-4A13-ACC0-8C6B6BFE0740}" type="presParOf" srcId="{5927A7E6-679F-4083-BB0E-445DC8509F38}" destId="{1C03CBBC-710E-47DD-BB8E-9D92F72B6DF5}" srcOrd="12" destOrd="0" presId="urn:microsoft.com/office/officeart/2005/8/layout/vProcess5"/>
    <dgm:cxn modelId="{8EF9FA10-D7D7-4B0F-9F38-E9CBC7013677}" type="presParOf" srcId="{5927A7E6-679F-4083-BB0E-445DC8509F38}" destId="{C8C19CED-C902-4D80-871D-F898C9C2C9BB}" srcOrd="13" destOrd="0" presId="urn:microsoft.com/office/officeart/2005/8/layout/vProcess5"/>
    <dgm:cxn modelId="{808BD0D2-D4FE-4212-B979-E4E7B66A4203}" type="presParOf" srcId="{5927A7E6-679F-4083-BB0E-445DC8509F38}" destId="{2AE4DEEE-2275-4788-ACE8-27CE3700F5E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99235-BF4D-4B6C-BEAD-92AA44D66417}">
      <dsp:nvSpPr>
        <dsp:cNvPr id="0" name=""/>
        <dsp:cNvSpPr/>
      </dsp:nvSpPr>
      <dsp:spPr>
        <a:xfrm>
          <a:off x="363441" y="50136"/>
          <a:ext cx="8617182" cy="86831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1. ČINNOST  PŘED UZAVŘENÍM SMLOUVY</a:t>
          </a:r>
        </a:p>
      </dsp:txBody>
      <dsp:txXfrm>
        <a:off x="388873" y="75568"/>
        <a:ext cx="7455535" cy="817450"/>
      </dsp:txXfrm>
    </dsp:sp>
    <dsp:sp modelId="{C59C4040-12EA-4B9C-AEB4-A2F1E569F0D2}">
      <dsp:nvSpPr>
        <dsp:cNvPr id="0" name=""/>
        <dsp:cNvSpPr/>
      </dsp:nvSpPr>
      <dsp:spPr>
        <a:xfrm>
          <a:off x="813392" y="1096179"/>
          <a:ext cx="8884550" cy="86831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2. PŘEDBĚŽNÉ PLÁNOVÁNÍ</a:t>
          </a:r>
        </a:p>
      </dsp:txBody>
      <dsp:txXfrm>
        <a:off x="838824" y="1121611"/>
        <a:ext cx="7515803" cy="817450"/>
      </dsp:txXfrm>
    </dsp:sp>
    <dsp:sp modelId="{99EB23C6-FBDC-44D5-A64A-76BB6142FF61}">
      <dsp:nvSpPr>
        <dsp:cNvPr id="0" name=""/>
        <dsp:cNvSpPr/>
      </dsp:nvSpPr>
      <dsp:spPr>
        <a:xfrm>
          <a:off x="1406314" y="2156451"/>
          <a:ext cx="8993207" cy="86831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3. VYTVOŘENÍ STRATEGIE A PLÁNU AUDITU</a:t>
          </a:r>
        </a:p>
      </dsp:txBody>
      <dsp:txXfrm>
        <a:off x="1431746" y="2181883"/>
        <a:ext cx="7608341" cy="817450"/>
      </dsp:txXfrm>
    </dsp:sp>
    <dsp:sp modelId="{889F2DD2-D3F2-44A4-AD1D-66B8B589A2EC}">
      <dsp:nvSpPr>
        <dsp:cNvPr id="0" name=""/>
        <dsp:cNvSpPr/>
      </dsp:nvSpPr>
      <dsp:spPr>
        <a:xfrm>
          <a:off x="2149127" y="3188382"/>
          <a:ext cx="8979834" cy="86831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4. PROVEDENÍ AUDITU</a:t>
          </a:r>
        </a:p>
      </dsp:txBody>
      <dsp:txXfrm>
        <a:off x="2174559" y="3213814"/>
        <a:ext cx="7596952" cy="817450"/>
      </dsp:txXfrm>
    </dsp:sp>
    <dsp:sp modelId="{6453D6C8-403B-46E7-888C-CA5CBCFB936A}">
      <dsp:nvSpPr>
        <dsp:cNvPr id="0" name=""/>
        <dsp:cNvSpPr/>
      </dsp:nvSpPr>
      <dsp:spPr>
        <a:xfrm>
          <a:off x="2783190" y="4176869"/>
          <a:ext cx="9011595" cy="86831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5. ZÁVĚR AUDITU</a:t>
          </a:r>
        </a:p>
      </dsp:txBody>
      <dsp:txXfrm>
        <a:off x="2808622" y="4202301"/>
        <a:ext cx="7624002" cy="817450"/>
      </dsp:txXfrm>
    </dsp:sp>
    <dsp:sp modelId="{AF724AA5-3AE7-4086-B29A-2B60BC4E9532}">
      <dsp:nvSpPr>
        <dsp:cNvPr id="0" name=""/>
        <dsp:cNvSpPr/>
      </dsp:nvSpPr>
      <dsp:spPr>
        <a:xfrm>
          <a:off x="8288108" y="747901"/>
          <a:ext cx="684060" cy="81390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alpha val="9000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400" kern="1200"/>
        </a:p>
      </dsp:txBody>
      <dsp:txXfrm>
        <a:off x="8442021" y="747901"/>
        <a:ext cx="376234" cy="644597"/>
      </dsp:txXfrm>
    </dsp:sp>
    <dsp:sp modelId="{79FED14B-58BD-4972-89AC-834D924D2FFE}">
      <dsp:nvSpPr>
        <dsp:cNvPr id="0" name=""/>
        <dsp:cNvSpPr/>
      </dsp:nvSpPr>
      <dsp:spPr>
        <a:xfrm>
          <a:off x="9060425" y="1895431"/>
          <a:ext cx="684060" cy="81390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alpha val="9000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400" kern="1200"/>
        </a:p>
      </dsp:txBody>
      <dsp:txXfrm>
        <a:off x="9214338" y="1895431"/>
        <a:ext cx="376234" cy="644597"/>
      </dsp:txXfrm>
    </dsp:sp>
    <dsp:sp modelId="{42F6140F-A9CD-4899-983D-5C6A4144562A}">
      <dsp:nvSpPr>
        <dsp:cNvPr id="0" name=""/>
        <dsp:cNvSpPr/>
      </dsp:nvSpPr>
      <dsp:spPr>
        <a:xfrm>
          <a:off x="9689629" y="2791281"/>
          <a:ext cx="684060" cy="81390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alpha val="9000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400" kern="1200"/>
        </a:p>
      </dsp:txBody>
      <dsp:txXfrm>
        <a:off x="9843542" y="2791281"/>
        <a:ext cx="376234" cy="644597"/>
      </dsp:txXfrm>
    </dsp:sp>
    <dsp:sp modelId="{1D5A4156-08C1-411A-ABD6-A7E1A74459E4}">
      <dsp:nvSpPr>
        <dsp:cNvPr id="0" name=""/>
        <dsp:cNvSpPr/>
      </dsp:nvSpPr>
      <dsp:spPr>
        <a:xfrm>
          <a:off x="10375863" y="3828687"/>
          <a:ext cx="684060" cy="81390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50000"/>
            <a:alpha val="90000"/>
          </a:schemeClr>
        </a:solidFill>
        <a:ln w="381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400" kern="1200"/>
        </a:p>
      </dsp:txBody>
      <dsp:txXfrm>
        <a:off x="10529776" y="3828687"/>
        <a:ext cx="376234" cy="64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AFEBD-F7D4-4C72-A5E3-4672EC693666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F71E-6BE3-4678-BD79-3E94D66ED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39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1469426" y="2764455"/>
            <a:ext cx="95331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AUDITORSKÉ POSTUPY</a:t>
            </a:r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4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9" y="171938"/>
            <a:ext cx="6885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REJSTŘÍK AUDITORŮ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Komora auditorů ČR vede rejstřík auditorů.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Rejstřík je veden v elektronické podobě.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Údaje v rejstříku jsou v české jazyce.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Rejstřík auditorů §11 zákon č. 93/2009 sb., o auditorech.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Obsahuje informace 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auditorech (F.O.),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auditorských společnostech (P.O.),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asistentech auditora.</a:t>
            </a:r>
          </a:p>
        </p:txBody>
      </p:sp>
    </p:spTree>
    <p:extLst>
      <p:ext uri="{BB962C8B-B14F-4D97-AF65-F5344CB8AC3E}">
        <p14:creationId xmlns:p14="http://schemas.microsoft.com/office/powerpoint/2010/main" val="303310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99292" y="189909"/>
            <a:ext cx="1179341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AUDITORŮ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auditorů při postupu provádění auditorské činnosti podle mezinárodních standardů vydaných Mezinárodním výborem účetních a auditorů.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auditorů vykonávající auditorskou činnost je jednou za 3 roky.</a:t>
            </a:r>
          </a:p>
          <a:p>
            <a:pPr lvl="1"/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2716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-253290" y="116018"/>
            <a:ext cx="117934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POSTUP AUDITU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5C4D13-D2E1-4446-8102-26016E0AA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134664"/>
              </p:ext>
            </p:extLst>
          </p:nvPr>
        </p:nvGraphicFramePr>
        <p:xfrm>
          <a:off x="-86944" y="719666"/>
          <a:ext cx="12060854" cy="584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214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49A99B7D-0814-4F89-99BF-220AFD33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01307" y="187111"/>
            <a:ext cx="11879025" cy="5919538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ČINNOST PŘED UZAVŘENÍM SMLOUVY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URČENÍ A OSLOVENÍ AUDITORA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První kontakt firmy s auditorem v průběhu účetního období,  auditora určí nejvyšší orgán společnosti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 valná hromada.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rgbClr val="FF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POSOUZENÍ RIZIKA ZAKÁZKY A REAKCE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Auditor musí posoudit zda je riziko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„obvyklé“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nebo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„vyšší než obvyklé“.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Auditor se rozhoduje, zda zakázku přijme.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Identifikace rizikových faktorů (podnikatelské prostředí, podnikatelská činnost, charakter obchodních transakcí, organizační struktura, úroveň vnitřního kontrolního systému, finanční výsledky podniku).</a:t>
            </a:r>
          </a:p>
        </p:txBody>
      </p:sp>
    </p:spTree>
    <p:extLst>
      <p:ext uri="{BB962C8B-B14F-4D97-AF65-F5344CB8AC3E}">
        <p14:creationId xmlns:p14="http://schemas.microsoft.com/office/powerpoint/2010/main" val="132878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BCD5080A-A395-4339-A737-785DA565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360947"/>
            <a:ext cx="11879025" cy="6352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STANOVENÍ  PODMÍNEK AUDITU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Statutární orgán společnosti je oprávněn uzavřít písemnou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smlouvu o povinném auditu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 auditorem.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Definování smluvních stran, předmětu a rozsahu auditu, podmínek auditu, míry odpovědnosti, ceny, termínu.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I při opakovaném auditu by měl auditor znovu hodnotit podmínky zakázky (může totiž dojít ke změně ve vlastnických poměrech, změně činnosti, změně vedení).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Změna rozsahu zakázky není na místě pokud neexistuje závažný důvod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 možné odstoupení od zakázky.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2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45382D9E-20C0-4A5D-8969-B87D848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83335" y="137160"/>
            <a:ext cx="12192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2. PŘEDBĚŽNÉ PLÁNOVÁNÍ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POROZUMĚNÍ ČINNOSTI A OBLASTI PODNIKÁNÍ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Rozhovory se zaměstnanci, vedoucími, vlastní pozorování.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skutečnosti týkající se odvětví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(technologie, konkurence)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obecné podnikatelské prostředí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(měna, úroková míra, daňové sazby)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zákony a vyhlášky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POROZUMĚNÍ KONTROLNÍMU PROSTŘEDÍ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informovanost a činnost orgánů, managementu i zaměstnanců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styl řízení, filozofie podniku a delegování pravomocí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systémy plánování, kalkulací a rozpočtů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porovnávání skutečných výkonů s plánovanými výkony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prověřování odchylek, nápravy</a:t>
            </a:r>
          </a:p>
        </p:txBody>
      </p:sp>
    </p:spTree>
    <p:extLst>
      <p:ext uri="{BB962C8B-B14F-4D97-AF65-F5344CB8AC3E}">
        <p14:creationId xmlns:p14="http://schemas.microsoft.com/office/powerpoint/2010/main" val="134142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963B133A-8955-4188-92C2-B5F8FBF8DE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109727"/>
            <a:ext cx="11879025" cy="7569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PROVÁDĚNÍ PŘEDBĚŽNÝCH ANALYTICKÝCH POSTUPŮ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porovnávání zůstatků účetního období s minulým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prověření neobvyklých nebo podezřelých transakcí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prověření událostí po datu účetní závěrky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získání informací neúčetního charakteru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(využití výrobní kapacity, investiční záměry)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pročtení zápisů z porad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STANOVENÍ VÝZNAMNOSTI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nemůže prověřit všechny účetní doklady za účetní období       musí si stanovit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významnost.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Běžné je stanovení základny, položka na kterou se auditor zaměří a k ní stanoví přiměřené procentní rozmezí pro stanovení významnosti.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FD2A7DF-8BE8-4F9B-B7D8-872AE9FC6CC9}"/>
              </a:ext>
            </a:extLst>
          </p:cNvPr>
          <p:cNvSpPr/>
          <p:nvPr/>
        </p:nvSpPr>
        <p:spPr>
          <a:xfrm>
            <a:off x="1880066" y="4663440"/>
            <a:ext cx="531445" cy="328247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1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EDF62C04-B716-4055-AFC9-22D79CFE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122481"/>
            <a:ext cx="11879025" cy="620516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3. VYTVOŘENÍ STRATEGIE A PLÁNU AUDITU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Součástí strategie auditu je plán auditu, který musí auditor projednat s účetní jednotkou.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Obsahuje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harmonogram prací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požadavky auditora na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podklady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Auditor musí pečlivě prostudovat podnik, jeho okolí, prostředí, systémy a získat dostatek informací, které mohou ovlivňovat výsledky auditu.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Auditor se musí domluvit s vedením na schůzkách, a také mu musí být přestaveny kontaktní a spolupracující osoby.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45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F0C56A14-B529-447B-A3CA-4F837C924D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88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0" y="118872"/>
            <a:ext cx="11879025" cy="64850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2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PLÁN TESTŮ KONTROL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 inventur majetku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ceny nákupů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odepisování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příjem a výdej zboží na základě dokladů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vhodné skladování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časové řady faktur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dodržování lhůt splatnosti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přepočítávaní správným kurzem ČNB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řádné bankovní výpisy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pokladní doklady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8000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12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PLÁN TESTŮ VĚCNÉ SPRÁVNOSTI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2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přepočítání zaúčtovaných částek a existence zůstatků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20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8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346C0CC6-108D-44DF-B2B6-83AAD267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92479" y="241594"/>
            <a:ext cx="11879025" cy="6087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SHRNUTÍ A PROJEDNÁNÍ PLÁNU AUDITU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Etapa plánování auditu je auditorem zakončena shrnutím plánu auditu a jeho projednáním se statutárním orgánem.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Dokument je pro potřeby auditora nepředkládá auditovanému podniku.</a:t>
            </a:r>
          </a:p>
        </p:txBody>
      </p:sp>
    </p:spTree>
    <p:extLst>
      <p:ext uri="{BB962C8B-B14F-4D97-AF65-F5344CB8AC3E}">
        <p14:creationId xmlns:p14="http://schemas.microsoft.com/office/powerpoint/2010/main" val="29428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0" y="341817"/>
            <a:ext cx="11895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musí respektovat při povinném auditu povinnosti, které mu udává zákon.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musí komunikovat s auditovanou firmou aby mohl včas, správně a efektivně provést audit.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vyžaduje od klienta podklady, které jsou nezbytně nutné pro provedení auditu       jedná se o náročný proces, který vyžaduje součinnost obou stran.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Auditor musí dodržovat postupy stanovené mezinárodními auditorskými standardy a zaznamenávat jednotlivé kroky související se zakázkou ve své dokumentaci = </a:t>
            </a:r>
            <a:r>
              <a:rPr lang="cs-CZ" sz="3000" b="1" dirty="0">
                <a:latin typeface="Bookman Old Style" panose="02050604050505020204" pitchFamily="18" charset="0"/>
              </a:rPr>
              <a:t>spisu</a:t>
            </a:r>
            <a:r>
              <a:rPr lang="cs-CZ" sz="3000" dirty="0">
                <a:latin typeface="Bookman Old Style" panose="02050604050505020204" pitchFamily="18" charset="0"/>
              </a:rPr>
              <a:t>.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4C950FB0-5A3A-4073-9315-3E7B1FB47F42}"/>
              </a:ext>
            </a:extLst>
          </p:cNvPr>
          <p:cNvSpPr/>
          <p:nvPr/>
        </p:nvSpPr>
        <p:spPr>
          <a:xfrm>
            <a:off x="5830274" y="2790093"/>
            <a:ext cx="531445" cy="281354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5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CFB1E6B2-3032-44B1-A092-A93A969397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150154"/>
            <a:ext cx="11879025" cy="648839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4. PROVEDENÍ AUDITU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2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PROVÁDĚNÍ TESTŮ KONTROL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Kontrolami auditor zjistí do jaké míry se může spoléhat na vnitřní kontrolní systém podniku.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a) přímé testování </a:t>
            </a: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(účast na inventurách)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2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b) nepřímé testování </a:t>
            </a: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(diskuze s pracovníky, kteří kontroly provádějí)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2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PROVÁDĚNÍ TESTŮ VĚCNÉ SPRÁVNOSTI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Analytickými testy auditor zjišťuje zda hodnoty, které účetní jednotka vykázala odpovídají jeho odhadu.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stanovuje zůstatky a zjišťuje nadhodnocení nebo podhodnocení.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Testování velkého množství položek       malé podniky.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Testování vybraných položek je na úsudku auditora </a:t>
            </a: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zkušenostech z minulých let       velké podniky.</a:t>
            </a:r>
            <a:endParaRPr lang="cs-CZ" sz="32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7761756-4D3E-45D5-8211-54B0310B38BB}"/>
              </a:ext>
            </a:extLst>
          </p:cNvPr>
          <p:cNvSpPr/>
          <p:nvPr/>
        </p:nvSpPr>
        <p:spPr>
          <a:xfrm>
            <a:off x="7357322" y="5303520"/>
            <a:ext cx="531445" cy="328247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29C1CA8-6BF4-4CDB-84E9-17D9B15673E5}"/>
              </a:ext>
            </a:extLst>
          </p:cNvPr>
          <p:cNvSpPr/>
          <p:nvPr/>
        </p:nvSpPr>
        <p:spPr>
          <a:xfrm>
            <a:off x="5940002" y="6108192"/>
            <a:ext cx="531445" cy="328247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2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309E070-9C09-4428-8D28-DB76C83012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131866"/>
            <a:ext cx="11879025" cy="60879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VYHODNOCENÍ VÝSLEDKŮ TESTŮ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Na základě provedených testů auditor kvantifikuje: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známé nesprávnosti,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pravděpodobné nesprávnosti,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dosud neznámé nesprávnosti,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     Auditor rozhodne zda je rozsah auditu: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Dostatečný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a účetní závěrka není významným způsobem zkreslena nebo, že je významným způsobem zkreslena a musí být opravena.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Nedostatečný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a je nutné vykonat další dodatečné auditorské postupy.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E2365650-2936-43C3-8EBA-6CEE4DB9429C}"/>
              </a:ext>
            </a:extLst>
          </p:cNvPr>
          <p:cNvSpPr/>
          <p:nvPr/>
        </p:nvSpPr>
        <p:spPr>
          <a:xfrm>
            <a:off x="398738" y="2532888"/>
            <a:ext cx="531445" cy="328247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541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F1F24F5-196F-4C1A-880C-8A06697C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141010"/>
            <a:ext cx="11879025" cy="6087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2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POSOUZENÍ ÚČETNÍ ZÁVĚRKY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Auditor již dříve analyzoval a testoval položky účetní závěrky, </a:t>
            </a:r>
            <a:r>
              <a:rPr lang="cs-CZ" sz="32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je však ale nutné, aby se zaměřil i na účetní závěrku jako celek včetně příloh.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Srovnávání položek běžného účetního období s minulým účetním obdobím.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Kontrola vyhotovení účetní závěrky v souladu s platnými právními předpisy.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2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Posouzení předpokladu nepřetržitého trvání účetní jednotky v budoucnosti.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Auditor posuzuje účetní závěrku z hlediska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jednoduché finanční analýzy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200" b="1" i="1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2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29A9CF86-9B66-4A3D-A26A-E7F53C84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83335" y="104434"/>
            <a:ext cx="11879025" cy="60879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POSOUZENÍ VÝROČNÍ ZPRÁVY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Má-li účetní jednotka povinnost sestavit výroční zprávu, tak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podléhá také ověřením auditora a týká se: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ověření informací požadovaných zákonem,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ověření pravdivosti a úplnosti.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Ověřená účetní závěrka je povinná součást výroční zprávy.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Účetní závěrka obsahuje informace o stavu majetku a finanční situaci podniku k rozvahovému dni      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ověření účetní závěrky auditorem je však mnohem později.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Auditor musí rozdělit události na: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události, které se týkají účetního období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(úpravy dohadných položek)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události, které se věcně netýkají účetního období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(prodej části podniku, likvidace)</a:t>
            </a: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5871D60-DF8D-4872-9F21-7294D63922CB}"/>
              </a:ext>
            </a:extLst>
          </p:cNvPr>
          <p:cNvSpPr/>
          <p:nvPr/>
        </p:nvSpPr>
        <p:spPr>
          <a:xfrm>
            <a:off x="6689810" y="3203756"/>
            <a:ext cx="531445" cy="328247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04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EAAA94A1-0E30-4E2A-980E-38280386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74191" y="90477"/>
            <a:ext cx="11879025" cy="61842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5. ZÁVĚR AUDITU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0D851E-79DA-4E29-8B00-38AFE61B8D43}"/>
              </a:ext>
            </a:extLst>
          </p:cNvPr>
          <p:cNvSpPr txBox="1"/>
          <p:nvPr/>
        </p:nvSpPr>
        <p:spPr>
          <a:xfrm>
            <a:off x="144017" y="752237"/>
            <a:ext cx="119737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ZÍSKÁNÍ PROHLÁŠENÍ VEDENÍ SPOLEČNOSTI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Za účetní závěrku je odpovědné vedení společnosti, které musí podepsat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písemné prohlášení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auditorovi že: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všechny transakce jsou součástí účetní závěrky,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vnitřní kontrolní systém zamezuje podvodům, chybám nebo je odhaluje,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poskytli všechny informací auditorovi (nic nezatajili ani nezkreslili),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potvrzují o správnost dat.</a:t>
            </a:r>
          </a:p>
        </p:txBody>
      </p:sp>
    </p:spTree>
    <p:extLst>
      <p:ext uri="{BB962C8B-B14F-4D97-AF65-F5344CB8AC3E}">
        <p14:creationId xmlns:p14="http://schemas.microsoft.com/office/powerpoint/2010/main" val="3677946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02B4094-0071-4A95-BDB8-CAAB5FB641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156487" y="168441"/>
            <a:ext cx="11879025" cy="61361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SHRNUTÍ ZÁVĚRŮ AUDITU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Shrnutí závěrů auditu je završením auditorského postupu před vydáním zprávy auditora.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úvodní informace o účetní jednotce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úroveň a spolehlivost vnitřního kontrolního systému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komentář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(k rozvaze, VZZ, přehledu o CF, příloze)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problémové oblasti auditu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jednání s vedením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upozornění vedení společnosti dopisem na nedostatk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cs-CZ" sz="3000" dirty="0" err="1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managament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dirty="0" err="1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letter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vyhotovení závěrečné auditorské zprávy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uzavření spisu auditora.</a:t>
            </a:r>
          </a:p>
        </p:txBody>
      </p:sp>
    </p:spTree>
    <p:extLst>
      <p:ext uri="{BB962C8B-B14F-4D97-AF65-F5344CB8AC3E}">
        <p14:creationId xmlns:p14="http://schemas.microsoft.com/office/powerpoint/2010/main" val="246761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SPIS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Důležitý důkazní prostředek a prováděné auditorské činnosti.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 průběhu auditorské činnost musí auditor nebo auditorská společnost vést spis.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Spis auditora či auditorská firma musí uchovávat spis minimálně 10 let.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Spis auditora musí být uzavřen nejpozději do 60 dnů ode dne vyhotovení zprávy auditora.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Může být veden v elektronické nebo písemné i multimediální formě.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OBSAH SPISU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234460" y="725936"/>
            <a:ext cx="11895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Spis obsahuje: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kopie písemností zachycující všechny skutečnosti zjištěné při auditorské činnosti.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smlouvu o provedení auditu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plán auditu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program auditu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zprávu auditora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účetní závěrku, konsolidovanou účetní závěrku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výroční zprávu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B6F56F4-8E08-43F7-897A-24B26AE8DE95}"/>
              </a:ext>
            </a:extLst>
          </p:cNvPr>
          <p:cNvSpPr txBox="1"/>
          <p:nvPr/>
        </p:nvSpPr>
        <p:spPr>
          <a:xfrm>
            <a:off x="187568" y="171938"/>
            <a:ext cx="11754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OBSAH SPISU AUDITORA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7569" y="725936"/>
            <a:ext cx="11895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Stálá složka </a:t>
            </a:r>
            <a:r>
              <a:rPr lang="cs-CZ" sz="3000" dirty="0">
                <a:latin typeface="Bookman Old Style" panose="02050604050505020204" pitchFamily="18" charset="0"/>
              </a:rPr>
              <a:t>(dokumenty spojené se více účetními obdobími) 	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zakladatelská listina a interní předpisy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vlastnická struktura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organizační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kopie smluv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dopisy auditora pro vedení společnosti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informace vztahující se k daním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zápisy z představenstva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5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0" y="233567"/>
            <a:ext cx="118950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</a:rPr>
              <a:t>Běžná složka </a:t>
            </a:r>
            <a:r>
              <a:rPr lang="cs-CZ" sz="3000" dirty="0">
                <a:latin typeface="Bookman Old Style" panose="02050604050505020204" pitchFamily="18" charset="0"/>
              </a:rPr>
              <a:t>(dokumenty související s daným účetním obdobím)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porozumění činnosti podnikání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porozumění účetnímu systému společnosti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analýza účetních výkazů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plán auditu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stanovení auditorských postupů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prohlášení vedení společnosti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výstupy ze schůzek s klientem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zpráva o průhlednosti (jedná-li se o subjekt veřejného zájmu)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nezávislost auditora na auditovaném subjektu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2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2" y="311721"/>
            <a:ext cx="1189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PRÁVO NAHLÍŽENÍ DO SPISU AUDITORA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09FCA1-632E-4B67-9204-AE34B096F1A3}"/>
              </a:ext>
            </a:extLst>
          </p:cNvPr>
          <p:cNvSpPr txBox="1"/>
          <p:nvPr/>
        </p:nvSpPr>
        <p:spPr>
          <a:xfrm>
            <a:off x="148492" y="904525"/>
            <a:ext cx="11895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Právo mají pouze: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osoby oprávněné ze zákona,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osoby pověřené komorou auditorů ČR,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soud,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orgány činné v trestním řízení (týká-li se trestní řízení auditora)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8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1" y="147598"/>
            <a:ext cx="1189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KOMORA AUDITORŮ ČESKÉ REPUBLIKY „KAČR“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09FCA1-632E-4B67-9204-AE34B096F1A3}"/>
              </a:ext>
            </a:extLst>
          </p:cNvPr>
          <p:cNvSpPr txBox="1"/>
          <p:nvPr/>
        </p:nvSpPr>
        <p:spPr>
          <a:xfrm>
            <a:off x="148492" y="904525"/>
            <a:ext cx="11895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Audit patří mezi svobodná povolání a auditorská činnost slouží veřejnému zájmu.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Je žádoucí aby auditorská činnost podléhala státní regulaci.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Bookman Old Style" panose="02050604050505020204" pitchFamily="18" charset="0"/>
              </a:rPr>
              <a:t>Činnost auditorů je v jednotlivých státech regulovaná komorou auditorů  nebo komorou účetních.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Bookman Old Style" panose="02050604050505020204" pitchFamily="18" charset="0"/>
              </a:rPr>
              <a:t>Úkolem národních komor auditorů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stanovovat pravidla pro výkon profese,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zajišťovat dohled na řádným výkonem profese,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hájit zájmy svých členů (auditorů i asistentů),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prezentovat auditorskou profesi na veřejnosti.</a:t>
            </a:r>
          </a:p>
        </p:txBody>
      </p:sp>
    </p:spTree>
    <p:extLst>
      <p:ext uri="{BB962C8B-B14F-4D97-AF65-F5344CB8AC3E}">
        <p14:creationId xmlns:p14="http://schemas.microsoft.com/office/powerpoint/2010/main" val="295334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48491" y="147598"/>
            <a:ext cx="1189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Bookman Old Style" panose="02050604050505020204" pitchFamily="18" charset="0"/>
              </a:rPr>
              <a:t>KOMORA AUDITORŮ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09FCA1-632E-4B67-9204-AE34B096F1A3}"/>
              </a:ext>
            </a:extLst>
          </p:cNvPr>
          <p:cNvSpPr txBox="1"/>
          <p:nvPr/>
        </p:nvSpPr>
        <p:spPr>
          <a:xfrm>
            <a:off x="148491" y="795110"/>
            <a:ext cx="11895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vydává zákony o auditorech,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stanovuje základní pravidla pro profesi,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stanovuje pravidla pro auditorskou zkoušku,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definuje  činnost auditorů,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definuje podmínky zastavení nebo zrušení členství auditorů v komoře.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36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1489</Words>
  <Application>Microsoft Office PowerPoint</Application>
  <PresentationFormat>Širokoúhlá obrazovka</PresentationFormat>
  <Paragraphs>187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Open Sans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Pracharova Lenka</cp:lastModifiedBy>
  <cp:revision>117</cp:revision>
  <dcterms:created xsi:type="dcterms:W3CDTF">2021-07-20T07:02:07Z</dcterms:created>
  <dcterms:modified xsi:type="dcterms:W3CDTF">2022-10-26T09:33:57Z</dcterms:modified>
</cp:coreProperties>
</file>