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6" r:id="rId3"/>
    <p:sldId id="302" r:id="rId4"/>
    <p:sldId id="305" r:id="rId5"/>
    <p:sldId id="303" r:id="rId6"/>
    <p:sldId id="304" r:id="rId7"/>
    <p:sldId id="306" r:id="rId8"/>
    <p:sldId id="307" r:id="rId9"/>
    <p:sldId id="308" r:id="rId10"/>
    <p:sldId id="309" r:id="rId11"/>
    <p:sldId id="310" r:id="rId12"/>
    <p:sldId id="311" r:id="rId13"/>
    <p:sldId id="312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21605C-EB1C-47ED-B4C4-D4957C092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E9873C3-B2C9-47F1-B8DD-90792D1D3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4D2856-3A4E-4761-8251-ED7F676A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DAAACC-1616-46DC-8E5D-FBE7AECA6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E55C57-5DD2-4F83-9F83-AF8DA1D7B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947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59CCDD-9A54-4909-9EB3-BE63869B5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89993C-6657-40B4-BDC5-34BB9E9E9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F46DB3-CCEF-43EC-A406-355BCD5C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3A6B8B-589B-42BE-86EF-99B750D55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4D676C-86FD-44C5-88D6-47A975F84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391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0B606D8-2868-423D-8B8E-E1CEE40D65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BFBF0B8-0118-4214-92A5-315FC02F6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3CB862-125A-44E7-A386-CFE40178A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0F4C7C-2A7C-4823-8A43-ED752DA59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F890BC-FA38-49B8-96A1-BDFDB90C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4156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2130FE-ABE0-4FA5-82E4-E6CBBD21C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69E9DF-821C-4227-8500-ABDEF6FB9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E24981-C910-45FC-9632-9F803A3E9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92B1C0-B110-4C83-B919-FF90D60B2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366010-7B69-415A-AFC8-56BB808ED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41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4F78D4-6D0B-4B50-BBD4-9583E8EF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367AAE-1D90-4094-AEA6-6900F605D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283B5E-3E8B-485A-83D7-6BC3C0D09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1C5F50-9A85-47D7-81FC-471D09B0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EF0417-7F67-4D51-9DE2-4EE495063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54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3A5366-D7DE-4930-9A71-A57C615E2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593049-C270-4024-B428-D4BCDA5459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AE1E9C6-297A-4503-AEA8-96A8AB996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F97D40B-5688-470B-9A83-F12AD9351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DC6CC64-EB00-4C73-8014-555ADA112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F0781C5-256C-432B-88A5-BA1447003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97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98EABA-94D0-4F5A-BB08-E53FBF418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4895C34-7F31-4EC1-AFC5-2A4EE0B00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B65678D-90E5-4269-879D-72B914FF5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BE2357A-19C5-4ADC-9EB7-E03CE6F7D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46467D0-496A-495C-B55B-07A69737DB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85B73FD-59E4-4C80-8BC7-4FC7BFA79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15E62F5-01C3-4AE4-86E9-EAA5A840C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0C3E8B2-9285-4C74-84E4-0F226017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27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49E840-1886-4C5A-885A-C5B28B060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3F98954-77C9-442A-93A0-52BB30F3F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708B7A5-C0B8-4563-93CF-27434EB50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22C1447-1A08-4397-90FF-A7261E99D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31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5211362-8019-4356-9F7D-3A9C8DCD7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5C78295-433E-491C-BC75-F27C70CD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213F499-AF4D-4917-B76B-DA0226B1A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85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DD77F9-893A-4920-A9B0-0353C2274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9111F8-80A3-4BD8-AF7B-05ECB873A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B5421D5-C3D1-4287-85C1-3AF8E17A2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A740ED3-F9F4-4BF0-8738-CA300CB66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DD52AD-7A46-4C8B-90D3-9360308AB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A96AFA5-4343-4042-B891-F973997FC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6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C3EB0E-F3A6-488A-B8C4-B92D832A0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28FDCFF-B3D2-4D24-905A-52303367EB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2057FE3-332B-4132-BCB8-E487D8A9F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9F83AE-6EF5-43FA-8D3B-DE5E115E2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0089E02-1008-4C57-A143-86BAFDF3B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F36FB18-B2BF-44A9-8581-9DB986A4B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01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D788E85-8A30-4B64-8281-E5E214D91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26E6E8D-8EA3-48EE-A9F4-FB4194993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AFC931-D93E-4416-B399-554CFC0743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4C2D7-5D09-40AE-86BB-EF26D06684DF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7DD692-F05B-4F70-8A33-E76E3C1D4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D54431-4A8D-43F5-B53E-66247DE4D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25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5F6C29D-8454-4134-8AED-B37855BC263B}"/>
              </a:ext>
            </a:extLst>
          </p:cNvPr>
          <p:cNvSpPr txBox="1"/>
          <p:nvPr/>
        </p:nvSpPr>
        <p:spPr>
          <a:xfrm>
            <a:off x="1650730" y="2803868"/>
            <a:ext cx="11574584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50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2</a:t>
            </a:r>
            <a:r>
              <a:rPr lang="cs-CZ" sz="50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. SMLOUVA O AUDITU</a:t>
            </a:r>
          </a:p>
          <a:p>
            <a:endParaRPr lang="cs-CZ" sz="1500" b="1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042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3" y="725936"/>
            <a:ext cx="11652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101CDA-22AA-43BC-8AB2-EDE284215664}"/>
              </a:ext>
            </a:extLst>
          </p:cNvPr>
          <p:cNvSpPr txBox="1"/>
          <p:nvPr/>
        </p:nvSpPr>
        <p:spPr>
          <a:xfrm>
            <a:off x="117230" y="264271"/>
            <a:ext cx="116527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CENA ZA AUDIT A ZPŮSOB ÚHRADY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Vymezení finanční částky za audit.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Vymezení způsobu placení a termínů splatnosti.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Vymezení dalších podmínek např. výše úroku z prodlení.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Ceny za audit jsou vysoké částky pohybující se v rozsahu od 50 000 do 300 000 Kč.</a:t>
            </a:r>
          </a:p>
          <a:p>
            <a:endParaRPr lang="cs-CZ" sz="30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cs-CZ" sz="3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PLATNOST SMLOUVY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Stanovení doby platnosti smlouvy.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Odstoupení od smlouvy.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Výpověď.</a:t>
            </a:r>
          </a:p>
          <a:p>
            <a:pPr lvl="1"/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689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3" y="725936"/>
            <a:ext cx="11652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101CDA-22AA-43BC-8AB2-EDE284215664}"/>
              </a:ext>
            </a:extLst>
          </p:cNvPr>
          <p:cNvSpPr txBox="1"/>
          <p:nvPr/>
        </p:nvSpPr>
        <p:spPr>
          <a:xfrm>
            <a:off x="117230" y="264271"/>
            <a:ext cx="116527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ZÁVĚREČNÁ USTANOVENÍ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Počet vyhotovení smlouvy.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Nabytí platnosti smlouvy.</a:t>
            </a:r>
          </a:p>
          <a:p>
            <a:endParaRPr lang="cs-CZ" sz="30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cs-CZ" sz="3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DATUM A MÍSTO VYHOTOVENÍ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Datum a místo podpisu smlouvy.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Podpisy zúčastněných stran.</a:t>
            </a:r>
          </a:p>
          <a:p>
            <a:endParaRPr lang="cs-CZ" sz="30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cs-CZ" sz="3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PŘÍLOHY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Vymezení odpovědných osob ze strany organizace.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Termíny provedení auditu.</a:t>
            </a:r>
          </a:p>
          <a:p>
            <a:endParaRPr lang="cs-CZ" sz="30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491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3" y="725936"/>
            <a:ext cx="11652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101CDA-22AA-43BC-8AB2-EDE284215664}"/>
              </a:ext>
            </a:extLst>
          </p:cNvPr>
          <p:cNvSpPr txBox="1"/>
          <p:nvPr/>
        </p:nvSpPr>
        <p:spPr>
          <a:xfrm>
            <a:off x="117230" y="264271"/>
            <a:ext cx="11652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0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354ECA7-C4A0-43CF-905D-0FEB5FA144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66" t="12821" r="26178" b="14479"/>
          <a:stretch/>
        </p:blipFill>
        <p:spPr>
          <a:xfrm>
            <a:off x="1507304" y="130541"/>
            <a:ext cx="4436296" cy="659691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E42098C-30B7-490D-8C62-C943108660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508" t="17190" r="27104" b="14623"/>
          <a:stretch/>
        </p:blipFill>
        <p:spPr>
          <a:xfrm>
            <a:off x="6240583" y="130540"/>
            <a:ext cx="4436296" cy="659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72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3" y="725936"/>
            <a:ext cx="11652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101CDA-22AA-43BC-8AB2-EDE284215664}"/>
              </a:ext>
            </a:extLst>
          </p:cNvPr>
          <p:cNvSpPr txBox="1"/>
          <p:nvPr/>
        </p:nvSpPr>
        <p:spPr>
          <a:xfrm>
            <a:off x="117230" y="264271"/>
            <a:ext cx="11652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0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FBB7FC2-3FD6-44B9-BF83-AD1537604C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003" t="15971" r="26599" b="13131"/>
          <a:stretch/>
        </p:blipFill>
        <p:spPr>
          <a:xfrm>
            <a:off x="1191492" y="231442"/>
            <a:ext cx="4507346" cy="636125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0C6FC67-8255-49D6-BB54-E35CD2B207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930" t="18047" r="27357" b="9194"/>
          <a:stretch/>
        </p:blipFill>
        <p:spPr>
          <a:xfrm>
            <a:off x="6123353" y="231442"/>
            <a:ext cx="4507345" cy="636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42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SMLOUVA O PROVEDENÍ AUDITU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3" y="725936"/>
            <a:ext cx="11652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101CDA-22AA-43BC-8AB2-EDE284215664}"/>
              </a:ext>
            </a:extLst>
          </p:cNvPr>
          <p:cNvSpPr txBox="1"/>
          <p:nvPr/>
        </p:nvSpPr>
        <p:spPr>
          <a:xfrm>
            <a:off x="296983" y="725936"/>
            <a:ext cx="116527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Vymezení práv a povinností mezi auditorem/auditorskou firmou a auditovanou účetní jednotkou.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Smlouva musí být vyhotovena na základě občanského zákoníku, zákona o auditorech a zákona o účetnictví.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Vyhotovená v elektronické písemné podobě.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Je součástí spisu auditora.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Má povinné náležitosti.</a:t>
            </a:r>
          </a:p>
        </p:txBody>
      </p:sp>
    </p:spTree>
    <p:extLst>
      <p:ext uri="{BB962C8B-B14F-4D97-AF65-F5344CB8AC3E}">
        <p14:creationId xmlns:p14="http://schemas.microsoft.com/office/powerpoint/2010/main" val="3411192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8" y="171938"/>
            <a:ext cx="115980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NÁLEŽITOSTI SMLOUVY O PROVEDENÍ AUDITU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3" y="725936"/>
            <a:ext cx="11652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101CDA-22AA-43BC-8AB2-EDE284215664}"/>
              </a:ext>
            </a:extLst>
          </p:cNvPr>
          <p:cNvSpPr txBox="1"/>
          <p:nvPr/>
        </p:nvSpPr>
        <p:spPr>
          <a:xfrm>
            <a:off x="296983" y="725936"/>
            <a:ext cx="1165274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OZNAČENÍ NÁZVU SMLOUVY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STANOVENÍ SMLUVNÍCH STRAN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PŘEDMĚT SMLOUVY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POVINNOSTI AUDITORA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POVINNOSTI ORGANIZACE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CENA A ZPŮSOB PLACENÍ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TERMÍN REALIZACE AUDITU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MLČENLIVOST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PLATNOST SMLOUVY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ZÁVĚREČNÁ USTANOVENÍ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DATUM A MÍSTO VYHOTOVENÍ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PODPISY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PŘÍLOHY</a:t>
            </a:r>
          </a:p>
          <a:p>
            <a:pPr lvl="1"/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553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3" y="725936"/>
            <a:ext cx="11652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101CDA-22AA-43BC-8AB2-EDE284215664}"/>
              </a:ext>
            </a:extLst>
          </p:cNvPr>
          <p:cNvSpPr txBox="1"/>
          <p:nvPr/>
        </p:nvSpPr>
        <p:spPr>
          <a:xfrm>
            <a:off x="117230" y="264271"/>
            <a:ext cx="116527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OZNAČENÍ NÁZVU SMOUVY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„</a:t>
            </a:r>
            <a:r>
              <a:rPr lang="cs-CZ" sz="3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Smlouva o provedení auditu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sz="3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zavřená ve smyslu ustanovení § 2652 a následujících zákona č. 89/2012 Sb., občanský zákoník, zákona 93/2009 Sb., o auditorech a o změně některých zákonů (zákon o auditorech), ve znění pozdějších předpisů, a zákona č. 563/1991 Sb., o účetnictví, ve znění pozdějších předpisů</a:t>
            </a:r>
            <a:r>
              <a:rPr lang="cs-CZ" sz="30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cs-CZ" sz="3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mezi smluvními stranami:</a:t>
            </a:r>
            <a:endParaRPr lang="cs-CZ" sz="30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lvl="1"/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404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3" y="725936"/>
            <a:ext cx="11652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101CDA-22AA-43BC-8AB2-EDE284215664}"/>
              </a:ext>
            </a:extLst>
          </p:cNvPr>
          <p:cNvSpPr txBox="1"/>
          <p:nvPr/>
        </p:nvSpPr>
        <p:spPr>
          <a:xfrm>
            <a:off x="117230" y="264271"/>
            <a:ext cx="1165274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STANOVENÍ SMLUVNÍCH STRAN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auditovaná firma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název a právní forma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IČO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sídlo podniku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auditor/auditorská firma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jméno auditora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název a právní forma firmy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IČO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auditorské číslo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sídlo podniku</a:t>
            </a:r>
          </a:p>
          <a:p>
            <a:pPr lvl="1"/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lvl="1"/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336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3" y="725936"/>
            <a:ext cx="11652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101CDA-22AA-43BC-8AB2-EDE284215664}"/>
              </a:ext>
            </a:extLst>
          </p:cNvPr>
          <p:cNvSpPr txBox="1"/>
          <p:nvPr/>
        </p:nvSpPr>
        <p:spPr>
          <a:xfrm>
            <a:off x="117230" y="264271"/>
            <a:ext cx="116527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PŘEDMĚT SMOUVY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Jasné vymezení předmětu auditu.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u="sng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Předmětem smlouvy je provedení činností auditorem, nejčastěji se jedná o: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ověření účetní závěrky podniku,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konzultace auditora po celou dobu ověřování,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zpracování zprávy auditora,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vypracování dopisu pro podnik ohledně poznatků zjištěných v rámci auditu, doporučení auditora ke zlepšení.</a:t>
            </a:r>
          </a:p>
          <a:p>
            <a:pPr lvl="1"/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lvl="1"/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321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3" y="725936"/>
            <a:ext cx="11652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101CDA-22AA-43BC-8AB2-EDE284215664}"/>
              </a:ext>
            </a:extLst>
          </p:cNvPr>
          <p:cNvSpPr txBox="1"/>
          <p:nvPr/>
        </p:nvSpPr>
        <p:spPr>
          <a:xfrm>
            <a:off x="117230" y="264271"/>
            <a:ext cx="11652740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POVINNOSTI AUDITORA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Jasné vymezení povinností auditora.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Auditor neodpovídá za účetní závěrku.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Nejčastější povinností je: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Zavázání auditora k provedení auditu na základě zákona č. 93/2009 Sb., o auditorech a v souladu s auditorskými standardy vydanými Komorou auditorů ČR.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Zavázání auditora k provedení auditu s cílem získání přiměřené míry jistoty, že účetní závěrka obsahuje významné nesprávnosti.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Povinnost auditora se seznámit se systémem vnitřní kontroly        schopnost naplánovat audit a stanovit časový rozvrh a rozsah auditních postupů.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lvl="1"/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F6F20FD0-5767-4D4F-B218-3762130AF55F}"/>
              </a:ext>
            </a:extLst>
          </p:cNvPr>
          <p:cNvSpPr/>
          <p:nvPr/>
        </p:nvSpPr>
        <p:spPr>
          <a:xfrm>
            <a:off x="2813675" y="5911529"/>
            <a:ext cx="609600" cy="320431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125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3" y="725936"/>
            <a:ext cx="11652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101CDA-22AA-43BC-8AB2-EDE284215664}"/>
              </a:ext>
            </a:extLst>
          </p:cNvPr>
          <p:cNvSpPr txBox="1"/>
          <p:nvPr/>
        </p:nvSpPr>
        <p:spPr>
          <a:xfrm>
            <a:off x="117230" y="264271"/>
            <a:ext cx="116527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Zavázání auditora k vyslovení výroku.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Zavázání ke zpracování a vydání zprávy o auditu o ověření účetní závěrky v českém jazyce a ve stanoveném počtu.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Předání zprávy organizaci ve stanoveném termínu.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Smluvní pokuta za porušení povinností auditora.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lvl="1"/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415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3" y="725936"/>
            <a:ext cx="11652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101CDA-22AA-43BC-8AB2-EDE284215664}"/>
              </a:ext>
            </a:extLst>
          </p:cNvPr>
          <p:cNvSpPr txBox="1"/>
          <p:nvPr/>
        </p:nvSpPr>
        <p:spPr>
          <a:xfrm>
            <a:off x="117230" y="264271"/>
            <a:ext cx="116527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POVINNOSTI ORGANIZACE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Jasné vymezení povinností účetní jednotky.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Účetní jednotka odpovídá za účetní závěrku.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Nejčastější povinností je: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Vedení úplného, průkazného a správného účetnictví.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Zavedení a fungování systému vnitřní kontroly.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Správné zaúčtování transakcí.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Poskytování dokumentů k ověření účetní závěrky.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Zajištění přístupu auditora k účetním knihám, dokumentům, zápisům z porad.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lvl="1"/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23353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510</Words>
  <Application>Microsoft Office PowerPoint</Application>
  <PresentationFormat>Širokoúhlá obrazovka</PresentationFormat>
  <Paragraphs>86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Bookman Old Style</vt:lpstr>
      <vt:lpstr>Calibri</vt:lpstr>
      <vt:lpstr>Calibri Light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Tkačíková Lenka</dc:creator>
  <cp:lastModifiedBy>Prachařová Lenka</cp:lastModifiedBy>
  <cp:revision>94</cp:revision>
  <dcterms:created xsi:type="dcterms:W3CDTF">2021-07-20T07:02:07Z</dcterms:created>
  <dcterms:modified xsi:type="dcterms:W3CDTF">2021-10-12T10:53:23Z</dcterms:modified>
</cp:coreProperties>
</file>