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427" r:id="rId5"/>
    <p:sldId id="428"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4" r:id="rId19"/>
    <p:sldId id="443" r:id="rId20"/>
    <p:sldId id="445" r:id="rId21"/>
    <p:sldId id="446" r:id="rId22"/>
    <p:sldId id="448" r:id="rId23"/>
    <p:sldId id="449" r:id="rId24"/>
    <p:sldId id="450" r:id="rId25"/>
    <p:sldId id="451" r:id="rId26"/>
    <p:sldId id="454" r:id="rId27"/>
    <p:sldId id="455" r:id="rId28"/>
    <p:sldId id="452" r:id="rId29"/>
    <p:sldId id="456" r:id="rId30"/>
    <p:sldId id="453" r:id="rId31"/>
    <p:sldId id="457" r:id="rId32"/>
    <p:sldId id="458" r:id="rId33"/>
    <p:sldId id="459" r:id="rId34"/>
    <p:sldId id="460" r:id="rId35"/>
    <p:sldId id="461" r:id="rId36"/>
    <p:sldId id="462" r:id="rId37"/>
    <p:sldId id="463" r:id="rId38"/>
    <p:sldId id="465" r:id="rId39"/>
    <p:sldId id="464" r:id="rId40"/>
    <p:sldId id="466" r:id="rId41"/>
    <p:sldId id="467" r:id="rId42"/>
    <p:sldId id="469" r:id="rId43"/>
    <p:sldId id="468" r:id="rId44"/>
    <p:sldId id="470" r:id="rId45"/>
    <p:sldId id="472" r:id="rId46"/>
    <p:sldId id="473" r:id="rId47"/>
    <p:sldId id="474" r:id="rId48"/>
    <p:sldId id="475" r:id="rId49"/>
    <p:sldId id="476" r:id="rId50"/>
    <p:sldId id="477" r:id="rId51"/>
    <p:sldId id="478" r:id="rId52"/>
    <p:sldId id="479" r:id="rId53"/>
    <p:sldId id="480" r:id="rId54"/>
    <p:sldId id="481" r:id="rId55"/>
    <p:sldId id="482" r:id="rId56"/>
    <p:sldId id="483" r:id="rId57"/>
    <p:sldId id="484" r:id="rId58"/>
    <p:sldId id="485" r:id="rId59"/>
    <p:sldId id="486" r:id="rId60"/>
    <p:sldId id="487" r:id="rId61"/>
    <p:sldId id="488" r:id="rId62"/>
    <p:sldId id="489" r:id="rId63"/>
    <p:sldId id="490" r:id="rId64"/>
    <p:sldId id="491" r:id="rId65"/>
    <p:sldId id="492" r:id="rId66"/>
    <p:sldId id="493" r:id="rId67"/>
    <p:sldId id="494" r:id="rId68"/>
    <p:sldId id="495" r:id="rId69"/>
    <p:sldId id="496" r:id="rId7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68" d="100"/>
          <a:sy n="68" d="100"/>
        </p:scale>
        <p:origin x="580"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9B470-F32D-4B35-9F2C-CA23A5CB5576}" type="doc">
      <dgm:prSet loTypeId="urn:microsoft.com/office/officeart/2005/8/layout/matrix3" loCatId="matrix" qsTypeId="urn:microsoft.com/office/officeart/2005/8/quickstyle/3d3" qsCatId="3D" csTypeId="urn:microsoft.com/office/officeart/2005/8/colors/accent0_3" csCatId="mainScheme" phldr="1"/>
      <dgm:spPr/>
      <dgm:t>
        <a:bodyPr/>
        <a:lstStyle/>
        <a:p>
          <a:endParaRPr lang="cs-CZ"/>
        </a:p>
      </dgm:t>
    </dgm:pt>
    <dgm:pt modelId="{065B9E9A-B11B-4431-948A-C96ABAAA0465}">
      <dgm:prSet phldrT="[Text]" custT="1"/>
      <dgm:spPr/>
      <dgm:t>
        <a:bodyPr/>
        <a:lstStyle/>
        <a:p>
          <a:pPr algn="ctr"/>
          <a:r>
            <a:rPr lang="cs-CZ" sz="1800" b="1" dirty="0"/>
            <a:t>POLITICKO-PRÁVNÍ FAKTORY</a:t>
          </a:r>
        </a:p>
        <a:p>
          <a:pPr algn="l"/>
          <a:r>
            <a:rPr lang="cs-CZ" sz="1400" dirty="0"/>
            <a:t>- Politická struktura a stabilita</a:t>
          </a:r>
        </a:p>
        <a:p>
          <a:pPr algn="l"/>
          <a:r>
            <a:rPr lang="cs-CZ" sz="1400" dirty="0"/>
            <a:t>- Existence vlivných politických skupin</a:t>
          </a:r>
        </a:p>
        <a:p>
          <a:pPr algn="l"/>
          <a:r>
            <a:rPr lang="cs-CZ" sz="1400" dirty="0"/>
            <a:t>- Zákonná úprava podnikání</a:t>
          </a:r>
        </a:p>
        <a:p>
          <a:pPr algn="l"/>
          <a:r>
            <a:rPr lang="cs-CZ" sz="1400" dirty="0"/>
            <a:t>- Zákony ochrany spotřebitele</a:t>
          </a:r>
        </a:p>
        <a:p>
          <a:pPr algn="l"/>
          <a:r>
            <a:rPr lang="cs-CZ" sz="1400" dirty="0"/>
            <a:t>- Existence norem</a:t>
          </a:r>
        </a:p>
      </dgm:t>
    </dgm:pt>
    <dgm:pt modelId="{DEF10E3D-8B50-4DA3-9136-670D5BAFCC3F}" type="parTrans" cxnId="{6058F408-CCAC-449E-9FAC-8B4B6ACA25D0}">
      <dgm:prSet/>
      <dgm:spPr/>
      <dgm:t>
        <a:bodyPr/>
        <a:lstStyle/>
        <a:p>
          <a:endParaRPr lang="cs-CZ"/>
        </a:p>
      </dgm:t>
    </dgm:pt>
    <dgm:pt modelId="{901E1E30-0C7F-425E-8612-8B14A43E255A}" type="sibTrans" cxnId="{6058F408-CCAC-449E-9FAC-8B4B6ACA25D0}">
      <dgm:prSet/>
      <dgm:spPr/>
      <dgm:t>
        <a:bodyPr/>
        <a:lstStyle/>
        <a:p>
          <a:endParaRPr lang="cs-CZ"/>
        </a:p>
      </dgm:t>
    </dgm:pt>
    <dgm:pt modelId="{B90A2310-7FEF-4158-B505-E3BFAC92D735}">
      <dgm:prSet phldrT="[Text]" custT="1"/>
      <dgm:spPr/>
      <dgm:t>
        <a:bodyPr/>
        <a:lstStyle/>
        <a:p>
          <a:pPr algn="ctr"/>
          <a:r>
            <a:rPr lang="cs-CZ" sz="1800" b="1" dirty="0"/>
            <a:t>EKONOMICKÉ FAKTORY</a:t>
          </a:r>
        </a:p>
        <a:p>
          <a:pPr algn="l"/>
          <a:r>
            <a:rPr lang="cs-CZ" sz="1400" b="0" dirty="0"/>
            <a:t>- Hospodářský cyklus</a:t>
          </a:r>
        </a:p>
        <a:p>
          <a:pPr algn="l"/>
          <a:r>
            <a:rPr lang="cs-CZ" sz="1400" b="0" dirty="0"/>
            <a:t>- Míra ekonomického růstu</a:t>
          </a:r>
        </a:p>
        <a:p>
          <a:pPr algn="l"/>
          <a:r>
            <a:rPr lang="cs-CZ" sz="1400" b="0" dirty="0"/>
            <a:t>- Fiskální politika státu</a:t>
          </a:r>
        </a:p>
        <a:p>
          <a:pPr algn="l"/>
          <a:r>
            <a:rPr lang="cs-CZ" sz="1400" b="0" dirty="0"/>
            <a:t>- Monetární politika státu</a:t>
          </a:r>
        </a:p>
        <a:p>
          <a:pPr algn="l"/>
          <a:r>
            <a:rPr lang="cs-CZ" sz="1400" b="0" dirty="0"/>
            <a:t>- Ceny výrobních faktorů</a:t>
          </a:r>
        </a:p>
        <a:p>
          <a:pPr algn="l"/>
          <a:r>
            <a:rPr lang="cs-CZ" sz="1400" b="0" dirty="0"/>
            <a:t>- Ceny výrobků a služeb</a:t>
          </a:r>
        </a:p>
        <a:p>
          <a:pPr algn="l"/>
          <a:r>
            <a:rPr lang="cs-CZ" sz="1400" b="0" dirty="0"/>
            <a:t>- Koupěschopnost domácností</a:t>
          </a:r>
        </a:p>
      </dgm:t>
    </dgm:pt>
    <dgm:pt modelId="{F78ABDB1-1962-4610-8C72-D05DD081D27B}" type="parTrans" cxnId="{D8A1CE87-3BB5-4A72-989D-684A3748BA3F}">
      <dgm:prSet/>
      <dgm:spPr/>
      <dgm:t>
        <a:bodyPr/>
        <a:lstStyle/>
        <a:p>
          <a:endParaRPr lang="cs-CZ"/>
        </a:p>
      </dgm:t>
    </dgm:pt>
    <dgm:pt modelId="{63DD5E7D-F284-4D77-B323-8D00581B1804}" type="sibTrans" cxnId="{D8A1CE87-3BB5-4A72-989D-684A3748BA3F}">
      <dgm:prSet/>
      <dgm:spPr/>
      <dgm:t>
        <a:bodyPr/>
        <a:lstStyle/>
        <a:p>
          <a:endParaRPr lang="cs-CZ"/>
        </a:p>
      </dgm:t>
    </dgm:pt>
    <dgm:pt modelId="{C68AC5AD-7A1C-4AD3-86C0-5CD9E5131D1B}">
      <dgm:prSet phldrT="[Text]" custT="1"/>
      <dgm:spPr/>
      <dgm:t>
        <a:bodyPr/>
        <a:lstStyle/>
        <a:p>
          <a:pPr algn="ctr"/>
          <a:r>
            <a:rPr lang="cs-CZ" sz="1800" b="1" dirty="0"/>
            <a:t>SOCIÁLNÍ, KULTURNÍ A DEMOGRAFICKÉ FAKTORY</a:t>
          </a:r>
        </a:p>
        <a:p>
          <a:pPr algn="l"/>
          <a:r>
            <a:rPr lang="cs-CZ" sz="1400" dirty="0"/>
            <a:t>- Demografická struktura obyvatelstva</a:t>
          </a:r>
        </a:p>
        <a:p>
          <a:pPr algn="l"/>
          <a:r>
            <a:rPr lang="cs-CZ" sz="1400" dirty="0"/>
            <a:t>- Spotřebitelské chování</a:t>
          </a:r>
        </a:p>
        <a:p>
          <a:pPr algn="l"/>
          <a:r>
            <a:rPr lang="cs-CZ" sz="1400" dirty="0"/>
            <a:t>- Úroveň vzdělání</a:t>
          </a:r>
        </a:p>
        <a:p>
          <a:pPr algn="l"/>
          <a:r>
            <a:rPr lang="cs-CZ" sz="1400" dirty="0"/>
            <a:t>- Životní styl a přístupy</a:t>
          </a:r>
        </a:p>
      </dgm:t>
    </dgm:pt>
    <dgm:pt modelId="{CC044684-0F0B-4B4D-BBE4-F0BC02FC1A90}" type="parTrans" cxnId="{12D37F2C-83E5-43C1-A088-E52E409DE48E}">
      <dgm:prSet/>
      <dgm:spPr/>
      <dgm:t>
        <a:bodyPr/>
        <a:lstStyle/>
        <a:p>
          <a:endParaRPr lang="cs-CZ"/>
        </a:p>
      </dgm:t>
    </dgm:pt>
    <dgm:pt modelId="{99F5D39E-9277-473D-B95C-174EB0A38FEA}" type="sibTrans" cxnId="{12D37F2C-83E5-43C1-A088-E52E409DE48E}">
      <dgm:prSet/>
      <dgm:spPr/>
      <dgm:t>
        <a:bodyPr/>
        <a:lstStyle/>
        <a:p>
          <a:endParaRPr lang="cs-CZ"/>
        </a:p>
      </dgm:t>
    </dgm:pt>
    <dgm:pt modelId="{A1740D10-3FBF-4F5F-8F3A-98C52A1CF958}">
      <dgm:prSet phldrT="[Text]" custT="1"/>
      <dgm:spPr/>
      <dgm:t>
        <a:bodyPr/>
        <a:lstStyle/>
        <a:p>
          <a:pPr algn="ctr"/>
          <a:r>
            <a:rPr lang="cs-CZ" sz="1800" b="1" dirty="0"/>
            <a:t>TECHNICKÉ A TECHNOLOGICKÉ FAKTORY</a:t>
          </a:r>
        </a:p>
        <a:p>
          <a:pPr algn="l"/>
          <a:r>
            <a:rPr lang="cs-CZ" sz="1500" dirty="0"/>
            <a:t>- Technologie v odvětví a ve světě</a:t>
          </a:r>
        </a:p>
        <a:p>
          <a:pPr algn="l"/>
          <a:r>
            <a:rPr lang="cs-CZ" sz="1500" dirty="0"/>
            <a:t>- Změny životního cyklu výrobku</a:t>
          </a:r>
        </a:p>
        <a:p>
          <a:pPr algn="l"/>
          <a:r>
            <a:rPr lang="cs-CZ" sz="1500" dirty="0"/>
            <a:t>- Inovace</a:t>
          </a:r>
        </a:p>
      </dgm:t>
    </dgm:pt>
    <dgm:pt modelId="{865F2228-71F2-46A3-8278-EE4FDB6885FB}" type="parTrans" cxnId="{569BA066-1013-40E4-966E-4826ADDE987A}">
      <dgm:prSet/>
      <dgm:spPr/>
      <dgm:t>
        <a:bodyPr/>
        <a:lstStyle/>
        <a:p>
          <a:endParaRPr lang="cs-CZ"/>
        </a:p>
      </dgm:t>
    </dgm:pt>
    <dgm:pt modelId="{EB3853CA-261F-407E-8A28-C42146941368}" type="sibTrans" cxnId="{569BA066-1013-40E4-966E-4826ADDE987A}">
      <dgm:prSet/>
      <dgm:spPr/>
      <dgm:t>
        <a:bodyPr/>
        <a:lstStyle/>
        <a:p>
          <a:endParaRPr lang="cs-CZ"/>
        </a:p>
      </dgm:t>
    </dgm:pt>
    <dgm:pt modelId="{0247CBF6-70D8-4FD7-A1F2-444010171420}" type="pres">
      <dgm:prSet presAssocID="{2519B470-F32D-4B35-9F2C-CA23A5CB5576}" presName="matrix" presStyleCnt="0">
        <dgm:presLayoutVars>
          <dgm:chMax val="1"/>
          <dgm:dir/>
          <dgm:resizeHandles val="exact"/>
        </dgm:presLayoutVars>
      </dgm:prSet>
      <dgm:spPr/>
    </dgm:pt>
    <dgm:pt modelId="{73B3F662-CDA9-431E-8C80-7B3678CAF110}" type="pres">
      <dgm:prSet presAssocID="{2519B470-F32D-4B35-9F2C-CA23A5CB5576}" presName="diamond" presStyleLbl="bgShp" presStyleIdx="0" presStyleCnt="1"/>
      <dgm:spPr/>
    </dgm:pt>
    <dgm:pt modelId="{69225108-85B8-43D7-9707-BF666698861C}" type="pres">
      <dgm:prSet presAssocID="{2519B470-F32D-4B35-9F2C-CA23A5CB5576}" presName="quad1" presStyleLbl="node1" presStyleIdx="0" presStyleCnt="4">
        <dgm:presLayoutVars>
          <dgm:chMax val="0"/>
          <dgm:chPref val="0"/>
          <dgm:bulletEnabled val="1"/>
        </dgm:presLayoutVars>
      </dgm:prSet>
      <dgm:spPr/>
    </dgm:pt>
    <dgm:pt modelId="{126F9CBD-E04C-47F2-9143-435E8265C5F7}" type="pres">
      <dgm:prSet presAssocID="{2519B470-F32D-4B35-9F2C-CA23A5CB5576}" presName="quad2" presStyleLbl="node1" presStyleIdx="1" presStyleCnt="4">
        <dgm:presLayoutVars>
          <dgm:chMax val="0"/>
          <dgm:chPref val="0"/>
          <dgm:bulletEnabled val="1"/>
        </dgm:presLayoutVars>
      </dgm:prSet>
      <dgm:spPr/>
    </dgm:pt>
    <dgm:pt modelId="{6FFA9D69-3AF2-4CA0-9046-D51C85B9586C}" type="pres">
      <dgm:prSet presAssocID="{2519B470-F32D-4B35-9F2C-CA23A5CB5576}" presName="quad3" presStyleLbl="node1" presStyleIdx="2" presStyleCnt="4">
        <dgm:presLayoutVars>
          <dgm:chMax val="0"/>
          <dgm:chPref val="0"/>
          <dgm:bulletEnabled val="1"/>
        </dgm:presLayoutVars>
      </dgm:prSet>
      <dgm:spPr/>
    </dgm:pt>
    <dgm:pt modelId="{9B422BFD-8D18-4E2E-BA30-A377DA565D20}" type="pres">
      <dgm:prSet presAssocID="{2519B470-F32D-4B35-9F2C-CA23A5CB5576}" presName="quad4" presStyleLbl="node1" presStyleIdx="3" presStyleCnt="4">
        <dgm:presLayoutVars>
          <dgm:chMax val="0"/>
          <dgm:chPref val="0"/>
          <dgm:bulletEnabled val="1"/>
        </dgm:presLayoutVars>
      </dgm:prSet>
      <dgm:spPr/>
    </dgm:pt>
  </dgm:ptLst>
  <dgm:cxnLst>
    <dgm:cxn modelId="{D8D07F01-B1A8-4F32-B866-34A6F0E2407B}" type="presOf" srcId="{B90A2310-7FEF-4158-B505-E3BFAC92D735}" destId="{126F9CBD-E04C-47F2-9143-435E8265C5F7}" srcOrd="0" destOrd="0" presId="urn:microsoft.com/office/officeart/2005/8/layout/matrix3"/>
    <dgm:cxn modelId="{6058F408-CCAC-449E-9FAC-8B4B6ACA25D0}" srcId="{2519B470-F32D-4B35-9F2C-CA23A5CB5576}" destId="{065B9E9A-B11B-4431-948A-C96ABAAA0465}" srcOrd="0" destOrd="0" parTransId="{DEF10E3D-8B50-4DA3-9136-670D5BAFCC3F}" sibTransId="{901E1E30-0C7F-425E-8612-8B14A43E255A}"/>
    <dgm:cxn modelId="{12D37F2C-83E5-43C1-A088-E52E409DE48E}" srcId="{2519B470-F32D-4B35-9F2C-CA23A5CB5576}" destId="{C68AC5AD-7A1C-4AD3-86C0-5CD9E5131D1B}" srcOrd="2" destOrd="0" parTransId="{CC044684-0F0B-4B4D-BBE4-F0BC02FC1A90}" sibTransId="{99F5D39E-9277-473D-B95C-174EB0A38FEA}"/>
    <dgm:cxn modelId="{ABE6645D-2ADD-48E7-BC08-DCE3123B6B0D}" type="presOf" srcId="{A1740D10-3FBF-4F5F-8F3A-98C52A1CF958}" destId="{9B422BFD-8D18-4E2E-BA30-A377DA565D20}" srcOrd="0" destOrd="0" presId="urn:microsoft.com/office/officeart/2005/8/layout/matrix3"/>
    <dgm:cxn modelId="{569BA066-1013-40E4-966E-4826ADDE987A}" srcId="{2519B470-F32D-4B35-9F2C-CA23A5CB5576}" destId="{A1740D10-3FBF-4F5F-8F3A-98C52A1CF958}" srcOrd="3" destOrd="0" parTransId="{865F2228-71F2-46A3-8278-EE4FDB6885FB}" sibTransId="{EB3853CA-261F-407E-8A28-C42146941368}"/>
    <dgm:cxn modelId="{64366674-546D-4911-988A-A70397EFFEF6}" type="presOf" srcId="{065B9E9A-B11B-4431-948A-C96ABAAA0465}" destId="{69225108-85B8-43D7-9707-BF666698861C}" srcOrd="0" destOrd="0" presId="urn:microsoft.com/office/officeart/2005/8/layout/matrix3"/>
    <dgm:cxn modelId="{D8A1CE87-3BB5-4A72-989D-684A3748BA3F}" srcId="{2519B470-F32D-4B35-9F2C-CA23A5CB5576}" destId="{B90A2310-7FEF-4158-B505-E3BFAC92D735}" srcOrd="1" destOrd="0" parTransId="{F78ABDB1-1962-4610-8C72-D05DD081D27B}" sibTransId="{63DD5E7D-F284-4D77-B323-8D00581B1804}"/>
    <dgm:cxn modelId="{32799FBB-CE61-4571-937C-03A835D90B1F}" type="presOf" srcId="{C68AC5AD-7A1C-4AD3-86C0-5CD9E5131D1B}" destId="{6FFA9D69-3AF2-4CA0-9046-D51C85B9586C}" srcOrd="0" destOrd="0" presId="urn:microsoft.com/office/officeart/2005/8/layout/matrix3"/>
    <dgm:cxn modelId="{D57BFCD1-6F53-481A-8CB5-70FDB52B63EA}" type="presOf" srcId="{2519B470-F32D-4B35-9F2C-CA23A5CB5576}" destId="{0247CBF6-70D8-4FD7-A1F2-444010171420}" srcOrd="0" destOrd="0" presId="urn:microsoft.com/office/officeart/2005/8/layout/matrix3"/>
    <dgm:cxn modelId="{3FD55165-971F-4547-A103-5843D54E8AE1}" type="presParOf" srcId="{0247CBF6-70D8-4FD7-A1F2-444010171420}" destId="{73B3F662-CDA9-431E-8C80-7B3678CAF110}" srcOrd="0" destOrd="0" presId="urn:microsoft.com/office/officeart/2005/8/layout/matrix3"/>
    <dgm:cxn modelId="{87C5FC6D-3A2E-4DB6-86B8-903FC9EA0D92}" type="presParOf" srcId="{0247CBF6-70D8-4FD7-A1F2-444010171420}" destId="{69225108-85B8-43D7-9707-BF666698861C}" srcOrd="1" destOrd="0" presId="urn:microsoft.com/office/officeart/2005/8/layout/matrix3"/>
    <dgm:cxn modelId="{8B5161F8-B3F9-4DC8-86D6-285AEBC09E74}" type="presParOf" srcId="{0247CBF6-70D8-4FD7-A1F2-444010171420}" destId="{126F9CBD-E04C-47F2-9143-435E8265C5F7}" srcOrd="2" destOrd="0" presId="urn:microsoft.com/office/officeart/2005/8/layout/matrix3"/>
    <dgm:cxn modelId="{A6816302-495B-4D69-A156-BBE53D6566E5}" type="presParOf" srcId="{0247CBF6-70D8-4FD7-A1F2-444010171420}" destId="{6FFA9D69-3AF2-4CA0-9046-D51C85B9586C}" srcOrd="3" destOrd="0" presId="urn:microsoft.com/office/officeart/2005/8/layout/matrix3"/>
    <dgm:cxn modelId="{470A187F-10B3-46F1-9EEF-A4B10BE5DEED}" type="presParOf" srcId="{0247CBF6-70D8-4FD7-A1F2-444010171420}" destId="{9B422BFD-8D18-4E2E-BA30-A377DA565D2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E15EA-3AF6-45F9-9DC3-6926F13982F9}" type="doc">
      <dgm:prSet loTypeId="urn:microsoft.com/office/officeart/2005/8/layout/radial5" loCatId="cycle" qsTypeId="urn:microsoft.com/office/officeart/2005/8/quickstyle/3d1" qsCatId="3D" csTypeId="urn:microsoft.com/office/officeart/2005/8/colors/accent0_3" csCatId="mainScheme" phldr="1"/>
      <dgm:spPr/>
      <dgm:t>
        <a:bodyPr/>
        <a:lstStyle/>
        <a:p>
          <a:endParaRPr lang="cs-CZ"/>
        </a:p>
      </dgm:t>
    </dgm:pt>
    <dgm:pt modelId="{80EAB448-6C8A-4AD3-A17E-BC81FC738763}">
      <dgm:prSet phldrT="[Text]"/>
      <dgm:spPr/>
      <dgm:t>
        <a:bodyPr/>
        <a:lstStyle/>
        <a:p>
          <a:r>
            <a:rPr lang="cs-CZ" dirty="0"/>
            <a:t>RIVALITA V ODVĚTVÍ</a:t>
          </a:r>
        </a:p>
      </dgm:t>
    </dgm:pt>
    <dgm:pt modelId="{873E00E6-7992-41B1-9ABA-86B1C7537B3C}" type="parTrans" cxnId="{D7EB45B2-0266-484C-9858-C318BFB13000}">
      <dgm:prSet/>
      <dgm:spPr/>
      <dgm:t>
        <a:bodyPr/>
        <a:lstStyle/>
        <a:p>
          <a:endParaRPr lang="cs-CZ"/>
        </a:p>
      </dgm:t>
    </dgm:pt>
    <dgm:pt modelId="{DAC310AA-20EA-491C-95AE-17D4ACBEB962}" type="sibTrans" cxnId="{D7EB45B2-0266-484C-9858-C318BFB13000}">
      <dgm:prSet/>
      <dgm:spPr/>
      <dgm:t>
        <a:bodyPr/>
        <a:lstStyle/>
        <a:p>
          <a:endParaRPr lang="cs-CZ"/>
        </a:p>
      </dgm:t>
    </dgm:pt>
    <dgm:pt modelId="{7E392336-E9F6-4FF2-A6B0-69F02CC83690}">
      <dgm:prSet phldrT="[Text]"/>
      <dgm:spPr/>
      <dgm:t>
        <a:bodyPr/>
        <a:lstStyle/>
        <a:p>
          <a:r>
            <a:rPr lang="cs-CZ" dirty="0"/>
            <a:t>KONKURENTI</a:t>
          </a:r>
        </a:p>
      </dgm:t>
    </dgm:pt>
    <dgm:pt modelId="{579190FF-F36E-4692-8A01-5AE445BC6973}" type="parTrans" cxnId="{5125A675-EA99-4963-8F55-9F0F3CACB0ED}">
      <dgm:prSet/>
      <dgm:spPr/>
      <dgm:t>
        <a:bodyPr/>
        <a:lstStyle/>
        <a:p>
          <a:endParaRPr lang="cs-CZ"/>
        </a:p>
      </dgm:t>
    </dgm:pt>
    <dgm:pt modelId="{955EC7D8-93EB-43C7-9D81-235ADCF9342F}" type="sibTrans" cxnId="{5125A675-EA99-4963-8F55-9F0F3CACB0ED}">
      <dgm:prSet/>
      <dgm:spPr/>
      <dgm:t>
        <a:bodyPr/>
        <a:lstStyle/>
        <a:p>
          <a:endParaRPr lang="cs-CZ"/>
        </a:p>
      </dgm:t>
    </dgm:pt>
    <dgm:pt modelId="{166D1E56-5A10-4A6C-882F-0609B9B6E389}">
      <dgm:prSet phldrT="[Text]"/>
      <dgm:spPr/>
      <dgm:t>
        <a:bodyPr/>
        <a:lstStyle/>
        <a:p>
          <a:r>
            <a:rPr lang="cs-CZ" dirty="0"/>
            <a:t>ODBĚRATELÉ</a:t>
          </a:r>
        </a:p>
      </dgm:t>
    </dgm:pt>
    <dgm:pt modelId="{7355D7B3-55B0-4B93-9213-7FAB2D79E3E0}" type="parTrans" cxnId="{DADCD8E9-CF0A-486D-991F-4AC27CE67DDA}">
      <dgm:prSet/>
      <dgm:spPr/>
      <dgm:t>
        <a:bodyPr/>
        <a:lstStyle/>
        <a:p>
          <a:endParaRPr lang="cs-CZ"/>
        </a:p>
      </dgm:t>
    </dgm:pt>
    <dgm:pt modelId="{292A2368-2BF0-4A99-9B23-6F49EF4B79BC}" type="sibTrans" cxnId="{DADCD8E9-CF0A-486D-991F-4AC27CE67DDA}">
      <dgm:prSet/>
      <dgm:spPr/>
      <dgm:t>
        <a:bodyPr/>
        <a:lstStyle/>
        <a:p>
          <a:endParaRPr lang="cs-CZ"/>
        </a:p>
      </dgm:t>
    </dgm:pt>
    <dgm:pt modelId="{ABCBCBD7-4931-4C85-9195-8805975D1FE5}">
      <dgm:prSet phldrT="[Text]"/>
      <dgm:spPr/>
      <dgm:t>
        <a:bodyPr/>
        <a:lstStyle/>
        <a:p>
          <a:r>
            <a:rPr lang="cs-CZ" dirty="0"/>
            <a:t>SUBSTITUTY</a:t>
          </a:r>
        </a:p>
      </dgm:t>
    </dgm:pt>
    <dgm:pt modelId="{046C112D-F80C-44F9-BA4D-5FEEEDB79746}" type="parTrans" cxnId="{8BB52175-663E-487A-A977-5B1DD598FCE1}">
      <dgm:prSet/>
      <dgm:spPr/>
      <dgm:t>
        <a:bodyPr/>
        <a:lstStyle/>
        <a:p>
          <a:endParaRPr lang="cs-CZ"/>
        </a:p>
      </dgm:t>
    </dgm:pt>
    <dgm:pt modelId="{C2D72264-DB55-4219-93D6-49F2E12041F0}" type="sibTrans" cxnId="{8BB52175-663E-487A-A977-5B1DD598FCE1}">
      <dgm:prSet/>
      <dgm:spPr/>
      <dgm:t>
        <a:bodyPr/>
        <a:lstStyle/>
        <a:p>
          <a:endParaRPr lang="cs-CZ"/>
        </a:p>
      </dgm:t>
    </dgm:pt>
    <dgm:pt modelId="{C1E7C57D-3F78-40EE-98DA-B7E6414C1F1F}">
      <dgm:prSet phldrT="[Text]"/>
      <dgm:spPr/>
      <dgm:t>
        <a:bodyPr/>
        <a:lstStyle/>
        <a:p>
          <a:r>
            <a:rPr lang="cs-CZ" dirty="0"/>
            <a:t>DODAVATELÉ</a:t>
          </a:r>
        </a:p>
      </dgm:t>
    </dgm:pt>
    <dgm:pt modelId="{DAA8C9C4-9EAD-4ED7-9370-E956B967358B}" type="parTrans" cxnId="{1AAFEA54-55C1-4E17-898D-58647DCE621A}">
      <dgm:prSet/>
      <dgm:spPr/>
      <dgm:t>
        <a:bodyPr/>
        <a:lstStyle/>
        <a:p>
          <a:endParaRPr lang="cs-CZ"/>
        </a:p>
      </dgm:t>
    </dgm:pt>
    <dgm:pt modelId="{6ED94147-6BC9-48E3-B6AF-9A8B6D3A8662}" type="sibTrans" cxnId="{1AAFEA54-55C1-4E17-898D-58647DCE621A}">
      <dgm:prSet/>
      <dgm:spPr/>
      <dgm:t>
        <a:bodyPr/>
        <a:lstStyle/>
        <a:p>
          <a:endParaRPr lang="cs-CZ"/>
        </a:p>
      </dgm:t>
    </dgm:pt>
    <dgm:pt modelId="{DE6CD769-1B4C-4E9C-9342-958E06FD88AD}" type="pres">
      <dgm:prSet presAssocID="{F71E15EA-3AF6-45F9-9DC3-6926F13982F9}" presName="Name0" presStyleCnt="0">
        <dgm:presLayoutVars>
          <dgm:chMax val="1"/>
          <dgm:dir/>
          <dgm:animLvl val="ctr"/>
          <dgm:resizeHandles val="exact"/>
        </dgm:presLayoutVars>
      </dgm:prSet>
      <dgm:spPr/>
    </dgm:pt>
    <dgm:pt modelId="{6038E337-031D-40A6-ADDC-6E6AEB78B106}" type="pres">
      <dgm:prSet presAssocID="{80EAB448-6C8A-4AD3-A17E-BC81FC738763}" presName="centerShape" presStyleLbl="node0" presStyleIdx="0" presStyleCnt="1"/>
      <dgm:spPr/>
    </dgm:pt>
    <dgm:pt modelId="{DA74A140-B44D-4A41-8DB5-1A61EE4D4EC7}" type="pres">
      <dgm:prSet presAssocID="{579190FF-F36E-4692-8A01-5AE445BC6973}" presName="parTrans" presStyleLbl="sibTrans2D1" presStyleIdx="0" presStyleCnt="4" custAng="10800000" custLinFactNeighborX="0"/>
      <dgm:spPr/>
    </dgm:pt>
    <dgm:pt modelId="{5485F66F-F8A6-4EE3-A2CD-B37A8B12BF21}" type="pres">
      <dgm:prSet presAssocID="{579190FF-F36E-4692-8A01-5AE445BC6973}" presName="connectorText" presStyleLbl="sibTrans2D1" presStyleIdx="0" presStyleCnt="4"/>
      <dgm:spPr/>
    </dgm:pt>
    <dgm:pt modelId="{533B87E9-181C-4A85-A4A0-F18D04EA4102}" type="pres">
      <dgm:prSet presAssocID="{7E392336-E9F6-4FF2-A6B0-69F02CC83690}" presName="node" presStyleLbl="node1" presStyleIdx="0" presStyleCnt="4">
        <dgm:presLayoutVars>
          <dgm:bulletEnabled val="1"/>
        </dgm:presLayoutVars>
      </dgm:prSet>
      <dgm:spPr/>
    </dgm:pt>
    <dgm:pt modelId="{2A48C890-02E8-47F4-A958-9D314AB9713B}" type="pres">
      <dgm:prSet presAssocID="{7355D7B3-55B0-4B93-9213-7FAB2D79E3E0}" presName="parTrans" presStyleLbl="sibTrans2D1" presStyleIdx="1" presStyleCnt="4" custAng="10800000" custLinFactNeighborX="0"/>
      <dgm:spPr/>
    </dgm:pt>
    <dgm:pt modelId="{3B8D85B4-3A54-457E-A20C-330D79516C05}" type="pres">
      <dgm:prSet presAssocID="{7355D7B3-55B0-4B93-9213-7FAB2D79E3E0}" presName="connectorText" presStyleLbl="sibTrans2D1" presStyleIdx="1" presStyleCnt="4"/>
      <dgm:spPr/>
    </dgm:pt>
    <dgm:pt modelId="{924525ED-FFE9-4837-BFF2-F09F01FE437E}" type="pres">
      <dgm:prSet presAssocID="{166D1E56-5A10-4A6C-882F-0609B9B6E389}" presName="node" presStyleLbl="node1" presStyleIdx="1" presStyleCnt="4">
        <dgm:presLayoutVars>
          <dgm:bulletEnabled val="1"/>
        </dgm:presLayoutVars>
      </dgm:prSet>
      <dgm:spPr/>
    </dgm:pt>
    <dgm:pt modelId="{57B62CDC-5039-409C-8B33-2B94AC0EA8A4}" type="pres">
      <dgm:prSet presAssocID="{046C112D-F80C-44F9-BA4D-5FEEEDB79746}" presName="parTrans" presStyleLbl="sibTrans2D1" presStyleIdx="2" presStyleCnt="4" custAng="10800000" custLinFactNeighborY="0"/>
      <dgm:spPr/>
    </dgm:pt>
    <dgm:pt modelId="{5A438D55-9A60-4F1A-990C-E8B02A6F2E23}" type="pres">
      <dgm:prSet presAssocID="{046C112D-F80C-44F9-BA4D-5FEEEDB79746}" presName="connectorText" presStyleLbl="sibTrans2D1" presStyleIdx="2" presStyleCnt="4"/>
      <dgm:spPr/>
    </dgm:pt>
    <dgm:pt modelId="{B4300D93-40CF-4EC9-BA1E-478C82DCC8CF}" type="pres">
      <dgm:prSet presAssocID="{ABCBCBD7-4931-4C85-9195-8805975D1FE5}" presName="node" presStyleLbl="node1" presStyleIdx="2" presStyleCnt="4">
        <dgm:presLayoutVars>
          <dgm:bulletEnabled val="1"/>
        </dgm:presLayoutVars>
      </dgm:prSet>
      <dgm:spPr/>
    </dgm:pt>
    <dgm:pt modelId="{9BDF2612-421C-4736-AFA5-EFB184E2609E}" type="pres">
      <dgm:prSet presAssocID="{DAA8C9C4-9EAD-4ED7-9370-E956B967358B}" presName="parTrans" presStyleLbl="sibTrans2D1" presStyleIdx="3" presStyleCnt="4" custAng="10800000" custLinFactNeighborX="5886" custLinFactNeighborY="0"/>
      <dgm:spPr/>
    </dgm:pt>
    <dgm:pt modelId="{788C6915-20BC-4678-908B-E3BC9B184280}" type="pres">
      <dgm:prSet presAssocID="{DAA8C9C4-9EAD-4ED7-9370-E956B967358B}" presName="connectorText" presStyleLbl="sibTrans2D1" presStyleIdx="3" presStyleCnt="4"/>
      <dgm:spPr/>
    </dgm:pt>
    <dgm:pt modelId="{FB6F4F11-886C-48BD-BAAC-80322921D96F}" type="pres">
      <dgm:prSet presAssocID="{C1E7C57D-3F78-40EE-98DA-B7E6414C1F1F}" presName="node" presStyleLbl="node1" presStyleIdx="3" presStyleCnt="4">
        <dgm:presLayoutVars>
          <dgm:bulletEnabled val="1"/>
        </dgm:presLayoutVars>
      </dgm:prSet>
      <dgm:spPr/>
    </dgm:pt>
  </dgm:ptLst>
  <dgm:cxnLst>
    <dgm:cxn modelId="{66683C1F-A5AF-4975-A7A0-D871D3449B8E}" type="presOf" srcId="{579190FF-F36E-4692-8A01-5AE445BC6973}" destId="{DA74A140-B44D-4A41-8DB5-1A61EE4D4EC7}" srcOrd="0" destOrd="0" presId="urn:microsoft.com/office/officeart/2005/8/layout/radial5"/>
    <dgm:cxn modelId="{7371EA20-BAFE-41B0-B826-FB9B1FCCB855}" type="presOf" srcId="{166D1E56-5A10-4A6C-882F-0609B9B6E389}" destId="{924525ED-FFE9-4837-BFF2-F09F01FE437E}" srcOrd="0" destOrd="0" presId="urn:microsoft.com/office/officeart/2005/8/layout/radial5"/>
    <dgm:cxn modelId="{472B6D36-A6D7-4D23-B416-BCD3D83D4793}" type="presOf" srcId="{7355D7B3-55B0-4B93-9213-7FAB2D79E3E0}" destId="{3B8D85B4-3A54-457E-A20C-330D79516C05}" srcOrd="1" destOrd="0" presId="urn:microsoft.com/office/officeart/2005/8/layout/radial5"/>
    <dgm:cxn modelId="{0643D03D-0344-474D-9DE5-942DFBF9A2EA}" type="presOf" srcId="{80EAB448-6C8A-4AD3-A17E-BC81FC738763}" destId="{6038E337-031D-40A6-ADDC-6E6AEB78B106}" srcOrd="0" destOrd="0" presId="urn:microsoft.com/office/officeart/2005/8/layout/radial5"/>
    <dgm:cxn modelId="{B72B1467-48C9-4556-9B6E-F680CFB077E6}" type="presOf" srcId="{ABCBCBD7-4931-4C85-9195-8805975D1FE5}" destId="{B4300D93-40CF-4EC9-BA1E-478C82DCC8CF}" srcOrd="0" destOrd="0" presId="urn:microsoft.com/office/officeart/2005/8/layout/radial5"/>
    <dgm:cxn modelId="{1AAFEA54-55C1-4E17-898D-58647DCE621A}" srcId="{80EAB448-6C8A-4AD3-A17E-BC81FC738763}" destId="{C1E7C57D-3F78-40EE-98DA-B7E6414C1F1F}" srcOrd="3" destOrd="0" parTransId="{DAA8C9C4-9EAD-4ED7-9370-E956B967358B}" sibTransId="{6ED94147-6BC9-48E3-B6AF-9A8B6D3A8662}"/>
    <dgm:cxn modelId="{8BB52175-663E-487A-A977-5B1DD598FCE1}" srcId="{80EAB448-6C8A-4AD3-A17E-BC81FC738763}" destId="{ABCBCBD7-4931-4C85-9195-8805975D1FE5}" srcOrd="2" destOrd="0" parTransId="{046C112D-F80C-44F9-BA4D-5FEEEDB79746}" sibTransId="{C2D72264-DB55-4219-93D6-49F2E12041F0}"/>
    <dgm:cxn modelId="{5125A675-EA99-4963-8F55-9F0F3CACB0ED}" srcId="{80EAB448-6C8A-4AD3-A17E-BC81FC738763}" destId="{7E392336-E9F6-4FF2-A6B0-69F02CC83690}" srcOrd="0" destOrd="0" parTransId="{579190FF-F36E-4692-8A01-5AE445BC6973}" sibTransId="{955EC7D8-93EB-43C7-9D81-235ADCF9342F}"/>
    <dgm:cxn modelId="{77C63579-F18E-4BB0-89F6-5D63BEEC796C}" type="presOf" srcId="{DAA8C9C4-9EAD-4ED7-9370-E956B967358B}" destId="{788C6915-20BC-4678-908B-E3BC9B184280}" srcOrd="1" destOrd="0" presId="urn:microsoft.com/office/officeart/2005/8/layout/radial5"/>
    <dgm:cxn modelId="{96954F81-C327-499A-9809-AD836D15A5F5}" type="presOf" srcId="{7355D7B3-55B0-4B93-9213-7FAB2D79E3E0}" destId="{2A48C890-02E8-47F4-A958-9D314AB9713B}" srcOrd="0" destOrd="0" presId="urn:microsoft.com/office/officeart/2005/8/layout/radial5"/>
    <dgm:cxn modelId="{7737A288-C0A1-4E20-81DC-6FBC41F6DA60}" type="presOf" srcId="{046C112D-F80C-44F9-BA4D-5FEEEDB79746}" destId="{5A438D55-9A60-4F1A-990C-E8B02A6F2E23}" srcOrd="1" destOrd="0" presId="urn:microsoft.com/office/officeart/2005/8/layout/radial5"/>
    <dgm:cxn modelId="{FDD3F68A-937D-48BF-9B8E-51737282DBFA}" type="presOf" srcId="{579190FF-F36E-4692-8A01-5AE445BC6973}" destId="{5485F66F-F8A6-4EE3-A2CD-B37A8B12BF21}" srcOrd="1" destOrd="0" presId="urn:microsoft.com/office/officeart/2005/8/layout/radial5"/>
    <dgm:cxn modelId="{1CC94B91-CD11-466C-9430-3B761B7B15E1}" type="presOf" srcId="{F71E15EA-3AF6-45F9-9DC3-6926F13982F9}" destId="{DE6CD769-1B4C-4E9C-9342-958E06FD88AD}" srcOrd="0" destOrd="0" presId="urn:microsoft.com/office/officeart/2005/8/layout/radial5"/>
    <dgm:cxn modelId="{E7A38698-3AB5-41D6-B1AE-58EF77C23BA9}" type="presOf" srcId="{7E392336-E9F6-4FF2-A6B0-69F02CC83690}" destId="{533B87E9-181C-4A85-A4A0-F18D04EA4102}" srcOrd="0" destOrd="0" presId="urn:microsoft.com/office/officeart/2005/8/layout/radial5"/>
    <dgm:cxn modelId="{D7EB45B2-0266-484C-9858-C318BFB13000}" srcId="{F71E15EA-3AF6-45F9-9DC3-6926F13982F9}" destId="{80EAB448-6C8A-4AD3-A17E-BC81FC738763}" srcOrd="0" destOrd="0" parTransId="{873E00E6-7992-41B1-9ABA-86B1C7537B3C}" sibTransId="{DAC310AA-20EA-491C-95AE-17D4ACBEB962}"/>
    <dgm:cxn modelId="{A3C668D2-A04A-462F-B727-F40FF688E9EE}" type="presOf" srcId="{DAA8C9C4-9EAD-4ED7-9370-E956B967358B}" destId="{9BDF2612-421C-4736-AFA5-EFB184E2609E}" srcOrd="0" destOrd="0" presId="urn:microsoft.com/office/officeart/2005/8/layout/radial5"/>
    <dgm:cxn modelId="{DADCD8E9-CF0A-486D-991F-4AC27CE67DDA}" srcId="{80EAB448-6C8A-4AD3-A17E-BC81FC738763}" destId="{166D1E56-5A10-4A6C-882F-0609B9B6E389}" srcOrd="1" destOrd="0" parTransId="{7355D7B3-55B0-4B93-9213-7FAB2D79E3E0}" sibTransId="{292A2368-2BF0-4A99-9B23-6F49EF4B79BC}"/>
    <dgm:cxn modelId="{9D07AFF8-7C37-4531-BBE3-1B17C13E1F17}" type="presOf" srcId="{046C112D-F80C-44F9-BA4D-5FEEEDB79746}" destId="{57B62CDC-5039-409C-8B33-2B94AC0EA8A4}" srcOrd="0" destOrd="0" presId="urn:microsoft.com/office/officeart/2005/8/layout/radial5"/>
    <dgm:cxn modelId="{5501C0F8-E87F-433D-87C0-6267BA171878}" type="presOf" srcId="{C1E7C57D-3F78-40EE-98DA-B7E6414C1F1F}" destId="{FB6F4F11-886C-48BD-BAAC-80322921D96F}" srcOrd="0" destOrd="0" presId="urn:microsoft.com/office/officeart/2005/8/layout/radial5"/>
    <dgm:cxn modelId="{C6AF59E5-3CDC-4DFF-B327-278379D7D855}" type="presParOf" srcId="{DE6CD769-1B4C-4E9C-9342-958E06FD88AD}" destId="{6038E337-031D-40A6-ADDC-6E6AEB78B106}" srcOrd="0" destOrd="0" presId="urn:microsoft.com/office/officeart/2005/8/layout/radial5"/>
    <dgm:cxn modelId="{CC2B964C-DF17-4BC6-BECA-7EEDE6AAADB9}" type="presParOf" srcId="{DE6CD769-1B4C-4E9C-9342-958E06FD88AD}" destId="{DA74A140-B44D-4A41-8DB5-1A61EE4D4EC7}" srcOrd="1" destOrd="0" presId="urn:microsoft.com/office/officeart/2005/8/layout/radial5"/>
    <dgm:cxn modelId="{34BB2910-C246-4110-B9B5-D6D7C34F2060}" type="presParOf" srcId="{DA74A140-B44D-4A41-8DB5-1A61EE4D4EC7}" destId="{5485F66F-F8A6-4EE3-A2CD-B37A8B12BF21}" srcOrd="0" destOrd="0" presId="urn:microsoft.com/office/officeart/2005/8/layout/radial5"/>
    <dgm:cxn modelId="{2D6FB390-F1FA-43A7-BD80-BB8343BC1BBE}" type="presParOf" srcId="{DE6CD769-1B4C-4E9C-9342-958E06FD88AD}" destId="{533B87E9-181C-4A85-A4A0-F18D04EA4102}" srcOrd="2" destOrd="0" presId="urn:microsoft.com/office/officeart/2005/8/layout/radial5"/>
    <dgm:cxn modelId="{195C163F-0AF4-4894-BB13-17A27851BDCC}" type="presParOf" srcId="{DE6CD769-1B4C-4E9C-9342-958E06FD88AD}" destId="{2A48C890-02E8-47F4-A958-9D314AB9713B}" srcOrd="3" destOrd="0" presId="urn:microsoft.com/office/officeart/2005/8/layout/radial5"/>
    <dgm:cxn modelId="{7A768F41-5AB4-4EE7-BD61-AD35B7457564}" type="presParOf" srcId="{2A48C890-02E8-47F4-A958-9D314AB9713B}" destId="{3B8D85B4-3A54-457E-A20C-330D79516C05}" srcOrd="0" destOrd="0" presId="urn:microsoft.com/office/officeart/2005/8/layout/radial5"/>
    <dgm:cxn modelId="{E05CA76B-8805-48EE-BE95-4454B4460804}" type="presParOf" srcId="{DE6CD769-1B4C-4E9C-9342-958E06FD88AD}" destId="{924525ED-FFE9-4837-BFF2-F09F01FE437E}" srcOrd="4" destOrd="0" presId="urn:microsoft.com/office/officeart/2005/8/layout/radial5"/>
    <dgm:cxn modelId="{38AD2301-9861-4334-9DF4-0F1529E76724}" type="presParOf" srcId="{DE6CD769-1B4C-4E9C-9342-958E06FD88AD}" destId="{57B62CDC-5039-409C-8B33-2B94AC0EA8A4}" srcOrd="5" destOrd="0" presId="urn:microsoft.com/office/officeart/2005/8/layout/radial5"/>
    <dgm:cxn modelId="{3AAA4419-BBC1-4264-819D-1CABB18A3E0B}" type="presParOf" srcId="{57B62CDC-5039-409C-8B33-2B94AC0EA8A4}" destId="{5A438D55-9A60-4F1A-990C-E8B02A6F2E23}" srcOrd="0" destOrd="0" presId="urn:microsoft.com/office/officeart/2005/8/layout/radial5"/>
    <dgm:cxn modelId="{C27DCEB0-6373-48F3-B342-49DBD3F20AF8}" type="presParOf" srcId="{DE6CD769-1B4C-4E9C-9342-958E06FD88AD}" destId="{B4300D93-40CF-4EC9-BA1E-478C82DCC8CF}" srcOrd="6" destOrd="0" presId="urn:microsoft.com/office/officeart/2005/8/layout/radial5"/>
    <dgm:cxn modelId="{532ABBF6-FDBB-45D2-B2A4-4190E57600E2}" type="presParOf" srcId="{DE6CD769-1B4C-4E9C-9342-958E06FD88AD}" destId="{9BDF2612-421C-4736-AFA5-EFB184E2609E}" srcOrd="7" destOrd="0" presId="urn:microsoft.com/office/officeart/2005/8/layout/radial5"/>
    <dgm:cxn modelId="{FC39B28D-5C93-445D-AE25-370700F273DF}" type="presParOf" srcId="{9BDF2612-421C-4736-AFA5-EFB184E2609E}" destId="{788C6915-20BC-4678-908B-E3BC9B184280}" srcOrd="0" destOrd="0" presId="urn:microsoft.com/office/officeart/2005/8/layout/radial5"/>
    <dgm:cxn modelId="{DFE4C531-D391-48D5-9475-6FA462EAB20B}" type="presParOf" srcId="{DE6CD769-1B4C-4E9C-9342-958E06FD88AD}" destId="{FB6F4F11-886C-48BD-BAAC-80322921D96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CED3C-6F30-47F3-9B66-594261DDA55C}"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759A14A9-AF11-4199-9AAD-1DB4B76FDF5A}">
      <dgm:prSet phldrT="[Text]"/>
      <dgm:spPr>
        <a:ln>
          <a:solidFill>
            <a:schemeClr val="bg1"/>
          </a:solidFill>
        </a:ln>
      </dgm:spPr>
      <dgm:t>
        <a:bodyPr/>
        <a:lstStyle/>
        <a:p>
          <a:r>
            <a:rPr lang="cs-CZ" dirty="0"/>
            <a:t>+</a:t>
          </a:r>
        </a:p>
      </dgm:t>
    </dgm:pt>
    <dgm:pt modelId="{C03C5191-FDDF-4C4F-84E8-3949B54C817A}" type="parTrans" cxnId="{E3050CE9-6A10-4894-9395-436E4B9EC5EB}">
      <dgm:prSet/>
      <dgm:spPr/>
      <dgm:t>
        <a:bodyPr/>
        <a:lstStyle/>
        <a:p>
          <a:endParaRPr lang="cs-CZ"/>
        </a:p>
      </dgm:t>
    </dgm:pt>
    <dgm:pt modelId="{782F8AB7-54DA-4CAE-9A20-0C0BB2ECA2DB}" type="sibTrans" cxnId="{E3050CE9-6A10-4894-9395-436E4B9EC5EB}">
      <dgm:prSet/>
      <dgm:spPr/>
      <dgm:t>
        <a:bodyPr/>
        <a:lstStyle/>
        <a:p>
          <a:endParaRPr lang="cs-CZ"/>
        </a:p>
      </dgm:t>
    </dgm:pt>
    <dgm:pt modelId="{0E7F9644-1C2E-427F-9802-6D40E9A36B42}">
      <dgm:prSet phldrT="[Text]"/>
      <dgm:spPr/>
      <dgm:t>
        <a:bodyPr/>
        <a:lstStyle/>
        <a:p>
          <a:pPr>
            <a:buFontTx/>
            <a:buNone/>
          </a:pPr>
          <a:r>
            <a:rPr lang="cs-CZ" dirty="0"/>
            <a:t>přímé náklady</a:t>
          </a:r>
        </a:p>
      </dgm:t>
    </dgm:pt>
    <dgm:pt modelId="{6CAE1DF1-5DA0-4DFB-B390-8F9F7504025E}" type="parTrans" cxnId="{82453D88-99CF-4272-AEF5-803226004FBC}">
      <dgm:prSet/>
      <dgm:spPr/>
      <dgm:t>
        <a:bodyPr/>
        <a:lstStyle/>
        <a:p>
          <a:endParaRPr lang="cs-CZ"/>
        </a:p>
      </dgm:t>
    </dgm:pt>
    <dgm:pt modelId="{D6E4FDF5-E7A2-41A5-82D5-D81BF422401B}" type="sibTrans" cxnId="{82453D88-99CF-4272-AEF5-803226004FBC}">
      <dgm:prSet/>
      <dgm:spPr/>
      <dgm:t>
        <a:bodyPr/>
        <a:lstStyle/>
        <a:p>
          <a:endParaRPr lang="cs-CZ"/>
        </a:p>
      </dgm:t>
    </dgm:pt>
    <dgm:pt modelId="{D734EA5A-0811-4D58-A668-C2856472F076}">
      <dgm:prSet phldrT="[Text]"/>
      <dgm:spPr>
        <a:ln>
          <a:solidFill>
            <a:schemeClr val="bg1"/>
          </a:solidFill>
        </a:ln>
      </dgm:spPr>
      <dgm:t>
        <a:bodyPr/>
        <a:lstStyle/>
        <a:p>
          <a:r>
            <a:rPr lang="cs-CZ" dirty="0"/>
            <a:t>+</a:t>
          </a:r>
        </a:p>
      </dgm:t>
    </dgm:pt>
    <dgm:pt modelId="{98862234-40A0-4E61-AC1B-19AA49BB511E}" type="parTrans" cxnId="{D7F05C3B-955F-49FB-B0AA-71344ABA0B21}">
      <dgm:prSet/>
      <dgm:spPr/>
      <dgm:t>
        <a:bodyPr/>
        <a:lstStyle/>
        <a:p>
          <a:endParaRPr lang="cs-CZ"/>
        </a:p>
      </dgm:t>
    </dgm:pt>
    <dgm:pt modelId="{25A6BEDB-B8ED-4C6E-9ABF-887B7BE76102}" type="sibTrans" cxnId="{D7F05C3B-955F-49FB-B0AA-71344ABA0B21}">
      <dgm:prSet/>
      <dgm:spPr/>
      <dgm:t>
        <a:bodyPr/>
        <a:lstStyle/>
        <a:p>
          <a:endParaRPr lang="cs-CZ"/>
        </a:p>
      </dgm:t>
    </dgm:pt>
    <dgm:pt modelId="{47F031AF-C32D-4782-8511-EEE7E47D9A55}">
      <dgm:prSet phldrT="[Text]"/>
      <dgm:spPr/>
      <dgm:t>
        <a:bodyPr/>
        <a:lstStyle/>
        <a:p>
          <a:pPr>
            <a:buFontTx/>
            <a:buNone/>
          </a:pPr>
          <a:r>
            <a:rPr lang="cs-CZ" dirty="0"/>
            <a:t>režijní náklady</a:t>
          </a:r>
        </a:p>
      </dgm:t>
    </dgm:pt>
    <dgm:pt modelId="{105879FF-83C4-4F78-AB9A-569A35A60E2C}" type="parTrans" cxnId="{8A495C44-F1AE-4245-857F-4FAFD6A82A0F}">
      <dgm:prSet/>
      <dgm:spPr/>
      <dgm:t>
        <a:bodyPr/>
        <a:lstStyle/>
        <a:p>
          <a:endParaRPr lang="cs-CZ"/>
        </a:p>
      </dgm:t>
    </dgm:pt>
    <dgm:pt modelId="{1D92A199-0331-4F23-B242-9D1BD8F47FAE}" type="sibTrans" cxnId="{8A495C44-F1AE-4245-857F-4FAFD6A82A0F}">
      <dgm:prSet/>
      <dgm:spPr/>
      <dgm:t>
        <a:bodyPr/>
        <a:lstStyle/>
        <a:p>
          <a:endParaRPr lang="cs-CZ"/>
        </a:p>
      </dgm:t>
    </dgm:pt>
    <dgm:pt modelId="{DAD71A47-4B11-4300-B56A-42F7B8DC7468}">
      <dgm:prSet phldrT="[Text]"/>
      <dgm:spPr>
        <a:ln>
          <a:solidFill>
            <a:schemeClr val="bg1"/>
          </a:solidFill>
        </a:ln>
      </dgm:spPr>
      <dgm:t>
        <a:bodyPr/>
        <a:lstStyle/>
        <a:p>
          <a:r>
            <a:rPr lang="cs-CZ" dirty="0"/>
            <a:t>=</a:t>
          </a:r>
        </a:p>
      </dgm:t>
    </dgm:pt>
    <dgm:pt modelId="{8C19C32D-0ADF-4DFB-8524-80FE69E811E8}" type="parTrans" cxnId="{B679DD12-3FAE-40C1-AA44-0E93CD3D4539}">
      <dgm:prSet/>
      <dgm:spPr/>
      <dgm:t>
        <a:bodyPr/>
        <a:lstStyle/>
        <a:p>
          <a:endParaRPr lang="cs-CZ"/>
        </a:p>
      </dgm:t>
    </dgm:pt>
    <dgm:pt modelId="{2BE98915-BDD9-4A65-9C3C-AF4CCEB624E3}" type="sibTrans" cxnId="{B679DD12-3FAE-40C1-AA44-0E93CD3D4539}">
      <dgm:prSet/>
      <dgm:spPr/>
      <dgm:t>
        <a:bodyPr/>
        <a:lstStyle/>
        <a:p>
          <a:endParaRPr lang="cs-CZ"/>
        </a:p>
      </dgm:t>
    </dgm:pt>
    <dgm:pt modelId="{8966B32F-E782-4F3C-8DCA-981471554D69}">
      <dgm:prSet phldrT="[Text]"/>
      <dgm:spPr/>
      <dgm:t>
        <a:bodyPr/>
        <a:lstStyle/>
        <a:p>
          <a:pPr>
            <a:buFontTx/>
            <a:buNone/>
          </a:pPr>
          <a:r>
            <a:rPr lang="cs-CZ" b="1" dirty="0"/>
            <a:t>vlastní náklady</a:t>
          </a:r>
        </a:p>
      </dgm:t>
    </dgm:pt>
    <dgm:pt modelId="{E3799856-1FEE-48DF-B906-DA3D02E3C0FE}" type="parTrans" cxnId="{92824859-6056-435F-A436-F626A05EBE90}">
      <dgm:prSet/>
      <dgm:spPr/>
      <dgm:t>
        <a:bodyPr/>
        <a:lstStyle/>
        <a:p>
          <a:endParaRPr lang="cs-CZ"/>
        </a:p>
      </dgm:t>
    </dgm:pt>
    <dgm:pt modelId="{2466CE11-6DAB-4805-950C-5C6357C6E96E}" type="sibTrans" cxnId="{92824859-6056-435F-A436-F626A05EBE90}">
      <dgm:prSet/>
      <dgm:spPr/>
      <dgm:t>
        <a:bodyPr/>
        <a:lstStyle/>
        <a:p>
          <a:endParaRPr lang="cs-CZ"/>
        </a:p>
      </dgm:t>
    </dgm:pt>
    <dgm:pt modelId="{AE10AC37-E84F-42FC-B548-2FD2B7D9E913}">
      <dgm:prSet phldrT="[Text]"/>
      <dgm:spPr>
        <a:ln>
          <a:solidFill>
            <a:schemeClr val="bg1"/>
          </a:solidFill>
        </a:ln>
      </dgm:spPr>
      <dgm:t>
        <a:bodyPr/>
        <a:lstStyle/>
        <a:p>
          <a:r>
            <a:rPr lang="cs-CZ" dirty="0"/>
            <a:t>=</a:t>
          </a:r>
        </a:p>
      </dgm:t>
    </dgm:pt>
    <dgm:pt modelId="{6203D553-B898-4264-9FA8-AF7618430782}" type="parTrans" cxnId="{17B1EB86-1366-47FC-BC6A-0492A39D9A52}">
      <dgm:prSet/>
      <dgm:spPr/>
      <dgm:t>
        <a:bodyPr/>
        <a:lstStyle/>
        <a:p>
          <a:endParaRPr lang="cs-CZ"/>
        </a:p>
      </dgm:t>
    </dgm:pt>
    <dgm:pt modelId="{4AFC3B5B-2730-4DD9-9C57-E0E728FB83A3}" type="sibTrans" cxnId="{17B1EB86-1366-47FC-BC6A-0492A39D9A52}">
      <dgm:prSet/>
      <dgm:spPr/>
      <dgm:t>
        <a:bodyPr/>
        <a:lstStyle/>
        <a:p>
          <a:endParaRPr lang="cs-CZ"/>
        </a:p>
      </dgm:t>
    </dgm:pt>
    <dgm:pt modelId="{21C30F3E-0912-4EC3-8C94-125CD71DE7DB}">
      <dgm:prSet phldrT="[Text]"/>
      <dgm:spPr>
        <a:ln>
          <a:solidFill>
            <a:schemeClr val="bg1"/>
          </a:solidFill>
        </a:ln>
      </dgm:spPr>
      <dgm:t>
        <a:bodyPr/>
        <a:lstStyle/>
        <a:p>
          <a:r>
            <a:rPr lang="cs-CZ" dirty="0"/>
            <a:t>+</a:t>
          </a:r>
        </a:p>
      </dgm:t>
    </dgm:pt>
    <dgm:pt modelId="{391D405D-E297-489E-BBFD-EE55B56E651B}" type="parTrans" cxnId="{5A136E7D-9D05-4C36-B9E2-B6137E226B0A}">
      <dgm:prSet/>
      <dgm:spPr/>
      <dgm:t>
        <a:bodyPr/>
        <a:lstStyle/>
        <a:p>
          <a:endParaRPr lang="cs-CZ"/>
        </a:p>
      </dgm:t>
    </dgm:pt>
    <dgm:pt modelId="{3C8D02DC-6CFE-4F20-ABAD-7BBDBB65B507}" type="sibTrans" cxnId="{5A136E7D-9D05-4C36-B9E2-B6137E226B0A}">
      <dgm:prSet/>
      <dgm:spPr/>
      <dgm:t>
        <a:bodyPr/>
        <a:lstStyle/>
        <a:p>
          <a:endParaRPr lang="cs-CZ"/>
        </a:p>
      </dgm:t>
    </dgm:pt>
    <dgm:pt modelId="{FC6BDCC2-CA00-4385-8154-872884D9E882}">
      <dgm:prSet/>
      <dgm:spPr/>
      <dgm:t>
        <a:bodyPr/>
        <a:lstStyle/>
        <a:p>
          <a:pPr>
            <a:buFontTx/>
            <a:buNone/>
          </a:pPr>
          <a:r>
            <a:rPr lang="cs-CZ" dirty="0"/>
            <a:t>zisková přirážka</a:t>
          </a:r>
        </a:p>
      </dgm:t>
    </dgm:pt>
    <dgm:pt modelId="{A88CE950-E454-4B11-9CEC-A7CDB4664920}" type="parTrans" cxnId="{3DBD8400-7675-44BB-8B3A-A2E63CDB6FF5}">
      <dgm:prSet/>
      <dgm:spPr/>
      <dgm:t>
        <a:bodyPr/>
        <a:lstStyle/>
        <a:p>
          <a:endParaRPr lang="cs-CZ"/>
        </a:p>
      </dgm:t>
    </dgm:pt>
    <dgm:pt modelId="{95A3EDBC-AA28-4E71-B6BC-A4C926D2E992}" type="sibTrans" cxnId="{3DBD8400-7675-44BB-8B3A-A2E63CDB6FF5}">
      <dgm:prSet/>
      <dgm:spPr/>
      <dgm:t>
        <a:bodyPr/>
        <a:lstStyle/>
        <a:p>
          <a:endParaRPr lang="cs-CZ"/>
        </a:p>
      </dgm:t>
    </dgm:pt>
    <dgm:pt modelId="{1CE03066-5796-4FE9-8112-78276AD0D99E}">
      <dgm:prSet/>
      <dgm:spPr/>
      <dgm:t>
        <a:bodyPr/>
        <a:lstStyle/>
        <a:p>
          <a:pPr>
            <a:buFontTx/>
            <a:buNone/>
          </a:pPr>
          <a:r>
            <a:rPr lang="cs-CZ" b="1" dirty="0"/>
            <a:t>cena</a:t>
          </a:r>
        </a:p>
      </dgm:t>
    </dgm:pt>
    <dgm:pt modelId="{6BCF602D-96A8-48D8-8C0B-16904315856D}" type="parTrans" cxnId="{98B9F88F-7D06-4D00-A88B-91C4D043A439}">
      <dgm:prSet/>
      <dgm:spPr/>
      <dgm:t>
        <a:bodyPr/>
        <a:lstStyle/>
        <a:p>
          <a:endParaRPr lang="cs-CZ"/>
        </a:p>
      </dgm:t>
    </dgm:pt>
    <dgm:pt modelId="{24054F38-0940-4666-BCD0-BC984CDD726A}" type="sibTrans" cxnId="{98B9F88F-7D06-4D00-A88B-91C4D043A439}">
      <dgm:prSet/>
      <dgm:spPr/>
      <dgm:t>
        <a:bodyPr/>
        <a:lstStyle/>
        <a:p>
          <a:endParaRPr lang="cs-CZ"/>
        </a:p>
      </dgm:t>
    </dgm:pt>
    <dgm:pt modelId="{3222C743-2299-4896-9A31-3DB8915A5A8A}" type="pres">
      <dgm:prSet presAssocID="{ED8CED3C-6F30-47F3-9B66-594261DDA55C}" presName="linearFlow" presStyleCnt="0">
        <dgm:presLayoutVars>
          <dgm:dir/>
          <dgm:animLvl val="lvl"/>
          <dgm:resizeHandles val="exact"/>
        </dgm:presLayoutVars>
      </dgm:prSet>
      <dgm:spPr/>
    </dgm:pt>
    <dgm:pt modelId="{D74FDEB2-D9AD-4373-AC09-9C78F378AE55}" type="pres">
      <dgm:prSet presAssocID="{759A14A9-AF11-4199-9AAD-1DB4B76FDF5A}" presName="composite" presStyleCnt="0"/>
      <dgm:spPr/>
    </dgm:pt>
    <dgm:pt modelId="{A8775ADF-4BB2-4482-9AE9-5D97B72FE360}" type="pres">
      <dgm:prSet presAssocID="{759A14A9-AF11-4199-9AAD-1DB4B76FDF5A}" presName="parentText" presStyleLbl="alignNode1" presStyleIdx="0" presStyleCnt="5" custLinFactNeighborY="72991">
        <dgm:presLayoutVars>
          <dgm:chMax val="1"/>
          <dgm:bulletEnabled val="1"/>
        </dgm:presLayoutVars>
      </dgm:prSet>
      <dgm:spPr/>
    </dgm:pt>
    <dgm:pt modelId="{968B2215-D48B-483B-834F-E1412047FD7C}" type="pres">
      <dgm:prSet presAssocID="{759A14A9-AF11-4199-9AAD-1DB4B76FDF5A}" presName="descendantText" presStyleLbl="alignAcc1" presStyleIdx="0" presStyleCnt="5" custLinFactY="7410" custLinFactNeighborX="-128" custLinFactNeighborY="100000">
        <dgm:presLayoutVars>
          <dgm:bulletEnabled val="1"/>
        </dgm:presLayoutVars>
      </dgm:prSet>
      <dgm:spPr/>
    </dgm:pt>
    <dgm:pt modelId="{202D5B69-B790-4EFB-A0CA-2E824778774B}" type="pres">
      <dgm:prSet presAssocID="{782F8AB7-54DA-4CAE-9A20-0C0BB2ECA2DB}" presName="sp" presStyleCnt="0"/>
      <dgm:spPr/>
    </dgm:pt>
    <dgm:pt modelId="{D669A24B-D8FF-4FB1-8DDC-8C05836B5152}" type="pres">
      <dgm:prSet presAssocID="{D734EA5A-0811-4D58-A668-C2856472F076}" presName="composite" presStyleCnt="0"/>
      <dgm:spPr/>
    </dgm:pt>
    <dgm:pt modelId="{8FA41538-016A-4249-AFF0-F67182C0E135}" type="pres">
      <dgm:prSet presAssocID="{D734EA5A-0811-4D58-A668-C2856472F076}" presName="parentText" presStyleLbl="alignNode1" presStyleIdx="1" presStyleCnt="5" custLinFactNeighborY="49983">
        <dgm:presLayoutVars>
          <dgm:chMax val="1"/>
          <dgm:bulletEnabled val="1"/>
        </dgm:presLayoutVars>
      </dgm:prSet>
      <dgm:spPr/>
    </dgm:pt>
    <dgm:pt modelId="{83E502E1-7DEE-45D2-90F2-B93EF425A58C}" type="pres">
      <dgm:prSet presAssocID="{D734EA5A-0811-4D58-A668-C2856472F076}" presName="descendantText" presStyleLbl="alignAcc1" presStyleIdx="1" presStyleCnt="5" custLinFactNeighborY="70415">
        <dgm:presLayoutVars>
          <dgm:bulletEnabled val="1"/>
        </dgm:presLayoutVars>
      </dgm:prSet>
      <dgm:spPr/>
    </dgm:pt>
    <dgm:pt modelId="{5B91E1E5-DAEE-47E8-8BC7-FAB44FB434C4}" type="pres">
      <dgm:prSet presAssocID="{25A6BEDB-B8ED-4C6E-9ABF-887B7BE76102}" presName="sp" presStyleCnt="0"/>
      <dgm:spPr/>
    </dgm:pt>
    <dgm:pt modelId="{800B16EE-FA37-4521-A8CB-D0D1B6AFBFF6}" type="pres">
      <dgm:prSet presAssocID="{DAD71A47-4B11-4300-B56A-42F7B8DC7468}" presName="composite" presStyleCnt="0"/>
      <dgm:spPr/>
    </dgm:pt>
    <dgm:pt modelId="{0FACAC35-9E1B-4E03-AE50-3532B6691E37}" type="pres">
      <dgm:prSet presAssocID="{DAD71A47-4B11-4300-B56A-42F7B8DC7468}" presName="parentText" presStyleLbl="alignNode1" presStyleIdx="2" presStyleCnt="5" custLinFactNeighborY="21421">
        <dgm:presLayoutVars>
          <dgm:chMax val="1"/>
          <dgm:bulletEnabled val="1"/>
        </dgm:presLayoutVars>
      </dgm:prSet>
      <dgm:spPr/>
    </dgm:pt>
    <dgm:pt modelId="{A34AFAA7-0E9B-4854-A4A6-BD2FD8DDA9B7}" type="pres">
      <dgm:prSet presAssocID="{DAD71A47-4B11-4300-B56A-42F7B8DC7468}" presName="descendantText" presStyleLbl="alignAcc1" presStyleIdx="2" presStyleCnt="5" custLinFactNeighborX="511" custLinFactNeighborY="29980">
        <dgm:presLayoutVars>
          <dgm:bulletEnabled val="1"/>
        </dgm:presLayoutVars>
      </dgm:prSet>
      <dgm:spPr/>
    </dgm:pt>
    <dgm:pt modelId="{1496F4B7-B57E-452D-AB21-8748A078AA08}" type="pres">
      <dgm:prSet presAssocID="{2BE98915-BDD9-4A65-9C3C-AF4CCEB624E3}" presName="sp" presStyleCnt="0"/>
      <dgm:spPr/>
    </dgm:pt>
    <dgm:pt modelId="{B937C338-A521-47DE-B4EC-B1AD7F785693}" type="pres">
      <dgm:prSet presAssocID="{21C30F3E-0912-4EC3-8C94-125CD71DE7DB}" presName="composite" presStyleCnt="0"/>
      <dgm:spPr/>
    </dgm:pt>
    <dgm:pt modelId="{E6FAAC51-79E4-40C1-8874-B7DCD2BA0D2C}" type="pres">
      <dgm:prSet presAssocID="{21C30F3E-0912-4EC3-8C94-125CD71DE7DB}" presName="parentText" presStyleLbl="alignNode1" presStyleIdx="3" presStyleCnt="5" custLinFactNeighborY="0">
        <dgm:presLayoutVars>
          <dgm:chMax val="1"/>
          <dgm:bulletEnabled val="1"/>
        </dgm:presLayoutVars>
      </dgm:prSet>
      <dgm:spPr/>
    </dgm:pt>
    <dgm:pt modelId="{B58ED33A-9928-4823-AD80-6023606EDD98}" type="pres">
      <dgm:prSet presAssocID="{21C30F3E-0912-4EC3-8C94-125CD71DE7DB}" presName="descendantText" presStyleLbl="alignAcc1" presStyleIdx="3" presStyleCnt="5">
        <dgm:presLayoutVars>
          <dgm:bulletEnabled val="1"/>
        </dgm:presLayoutVars>
      </dgm:prSet>
      <dgm:spPr/>
    </dgm:pt>
    <dgm:pt modelId="{E14D4C3C-1DCB-45DB-85D8-7A1FE54BD64C}" type="pres">
      <dgm:prSet presAssocID="{3C8D02DC-6CFE-4F20-ABAD-7BBDBB65B507}" presName="sp" presStyleCnt="0"/>
      <dgm:spPr/>
    </dgm:pt>
    <dgm:pt modelId="{D88C7542-E7CD-4738-B7B6-F024A6E3F786}" type="pres">
      <dgm:prSet presAssocID="{AE10AC37-E84F-42FC-B548-2FD2B7D9E913}" presName="composite" presStyleCnt="0"/>
      <dgm:spPr/>
    </dgm:pt>
    <dgm:pt modelId="{C3362487-D27E-4256-8F4B-E1C54A8B2AF9}" type="pres">
      <dgm:prSet presAssocID="{AE10AC37-E84F-42FC-B548-2FD2B7D9E913}" presName="parentText" presStyleLbl="alignNode1" presStyleIdx="4" presStyleCnt="5" custLinFactNeighborY="-22214">
        <dgm:presLayoutVars>
          <dgm:chMax val="1"/>
          <dgm:bulletEnabled val="1"/>
        </dgm:presLayoutVars>
      </dgm:prSet>
      <dgm:spPr/>
    </dgm:pt>
    <dgm:pt modelId="{99201F2A-9A79-4CCB-92AE-5C08D2F7CB83}" type="pres">
      <dgm:prSet presAssocID="{AE10AC37-E84F-42FC-B548-2FD2B7D9E913}" presName="descendantText" presStyleLbl="alignAcc1" presStyleIdx="4" presStyleCnt="5" custLinFactNeighborX="-117" custLinFactNeighborY="-30514">
        <dgm:presLayoutVars>
          <dgm:bulletEnabled val="1"/>
        </dgm:presLayoutVars>
      </dgm:prSet>
      <dgm:spPr/>
    </dgm:pt>
  </dgm:ptLst>
  <dgm:cxnLst>
    <dgm:cxn modelId="{3DBD8400-7675-44BB-8B3A-A2E63CDB6FF5}" srcId="{21C30F3E-0912-4EC3-8C94-125CD71DE7DB}" destId="{FC6BDCC2-CA00-4385-8154-872884D9E882}" srcOrd="0" destOrd="0" parTransId="{A88CE950-E454-4B11-9CEC-A7CDB4664920}" sibTransId="{95A3EDBC-AA28-4E71-B6BC-A4C926D2E992}"/>
    <dgm:cxn modelId="{B679DD12-3FAE-40C1-AA44-0E93CD3D4539}" srcId="{ED8CED3C-6F30-47F3-9B66-594261DDA55C}" destId="{DAD71A47-4B11-4300-B56A-42F7B8DC7468}" srcOrd="2" destOrd="0" parTransId="{8C19C32D-0ADF-4DFB-8524-80FE69E811E8}" sibTransId="{2BE98915-BDD9-4A65-9C3C-AF4CCEB624E3}"/>
    <dgm:cxn modelId="{5EAB771F-171A-4F24-BD9D-998AF98EE9AC}" type="presOf" srcId="{ED8CED3C-6F30-47F3-9B66-594261DDA55C}" destId="{3222C743-2299-4896-9A31-3DB8915A5A8A}" srcOrd="0" destOrd="0" presId="urn:microsoft.com/office/officeart/2005/8/layout/chevron2"/>
    <dgm:cxn modelId="{D7F05C3B-955F-49FB-B0AA-71344ABA0B21}" srcId="{ED8CED3C-6F30-47F3-9B66-594261DDA55C}" destId="{D734EA5A-0811-4D58-A668-C2856472F076}" srcOrd="1" destOrd="0" parTransId="{98862234-40A0-4E61-AC1B-19AA49BB511E}" sibTransId="{25A6BEDB-B8ED-4C6E-9ABF-887B7BE76102}"/>
    <dgm:cxn modelId="{E30B685C-7F6B-42C4-A762-6D438F917D19}" type="presOf" srcId="{47F031AF-C32D-4782-8511-EEE7E47D9A55}" destId="{83E502E1-7DEE-45D2-90F2-B93EF425A58C}" srcOrd="0" destOrd="0" presId="urn:microsoft.com/office/officeart/2005/8/layout/chevron2"/>
    <dgm:cxn modelId="{8A495C44-F1AE-4245-857F-4FAFD6A82A0F}" srcId="{D734EA5A-0811-4D58-A668-C2856472F076}" destId="{47F031AF-C32D-4782-8511-EEE7E47D9A55}" srcOrd="0" destOrd="0" parTransId="{105879FF-83C4-4F78-AB9A-569A35A60E2C}" sibTransId="{1D92A199-0331-4F23-B242-9D1BD8F47FAE}"/>
    <dgm:cxn modelId="{2093F265-2BE2-4780-92FD-32C166B13171}" type="presOf" srcId="{1CE03066-5796-4FE9-8112-78276AD0D99E}" destId="{99201F2A-9A79-4CCB-92AE-5C08D2F7CB83}" srcOrd="0" destOrd="0" presId="urn:microsoft.com/office/officeart/2005/8/layout/chevron2"/>
    <dgm:cxn modelId="{ED724D6D-25D0-4403-AE7B-CD6C986BEE21}" type="presOf" srcId="{8966B32F-E782-4F3C-8DCA-981471554D69}" destId="{A34AFAA7-0E9B-4854-A4A6-BD2FD8DDA9B7}" srcOrd="0" destOrd="0" presId="urn:microsoft.com/office/officeart/2005/8/layout/chevron2"/>
    <dgm:cxn modelId="{340BA46D-94CD-4536-89B9-5986DD097491}" type="presOf" srcId="{DAD71A47-4B11-4300-B56A-42F7B8DC7468}" destId="{0FACAC35-9E1B-4E03-AE50-3532B6691E37}" srcOrd="0" destOrd="0" presId="urn:microsoft.com/office/officeart/2005/8/layout/chevron2"/>
    <dgm:cxn modelId="{D5DAA476-57C3-4E84-A059-7AC520259529}" type="presOf" srcId="{D734EA5A-0811-4D58-A668-C2856472F076}" destId="{8FA41538-016A-4249-AFF0-F67182C0E135}" srcOrd="0" destOrd="0" presId="urn:microsoft.com/office/officeart/2005/8/layout/chevron2"/>
    <dgm:cxn modelId="{92824859-6056-435F-A436-F626A05EBE90}" srcId="{DAD71A47-4B11-4300-B56A-42F7B8DC7468}" destId="{8966B32F-E782-4F3C-8DCA-981471554D69}" srcOrd="0" destOrd="0" parTransId="{E3799856-1FEE-48DF-B906-DA3D02E3C0FE}" sibTransId="{2466CE11-6DAB-4805-950C-5C6357C6E96E}"/>
    <dgm:cxn modelId="{5A136E7D-9D05-4C36-B9E2-B6137E226B0A}" srcId="{ED8CED3C-6F30-47F3-9B66-594261DDA55C}" destId="{21C30F3E-0912-4EC3-8C94-125CD71DE7DB}" srcOrd="3" destOrd="0" parTransId="{391D405D-E297-489E-BBFD-EE55B56E651B}" sibTransId="{3C8D02DC-6CFE-4F20-ABAD-7BBDBB65B507}"/>
    <dgm:cxn modelId="{17B1EB86-1366-47FC-BC6A-0492A39D9A52}" srcId="{ED8CED3C-6F30-47F3-9B66-594261DDA55C}" destId="{AE10AC37-E84F-42FC-B548-2FD2B7D9E913}" srcOrd="4" destOrd="0" parTransId="{6203D553-B898-4264-9FA8-AF7618430782}" sibTransId="{4AFC3B5B-2730-4DD9-9C57-E0E728FB83A3}"/>
    <dgm:cxn modelId="{82453D88-99CF-4272-AEF5-803226004FBC}" srcId="{759A14A9-AF11-4199-9AAD-1DB4B76FDF5A}" destId="{0E7F9644-1C2E-427F-9802-6D40E9A36B42}" srcOrd="0" destOrd="0" parTransId="{6CAE1DF1-5DA0-4DFB-B390-8F9F7504025E}" sibTransId="{D6E4FDF5-E7A2-41A5-82D5-D81BF422401B}"/>
    <dgm:cxn modelId="{0AAA9F8C-69F3-4A8A-9CE1-E4BE8977CA60}" type="presOf" srcId="{0E7F9644-1C2E-427F-9802-6D40E9A36B42}" destId="{968B2215-D48B-483B-834F-E1412047FD7C}" srcOrd="0" destOrd="0" presId="urn:microsoft.com/office/officeart/2005/8/layout/chevron2"/>
    <dgm:cxn modelId="{98B9F88F-7D06-4D00-A88B-91C4D043A439}" srcId="{AE10AC37-E84F-42FC-B548-2FD2B7D9E913}" destId="{1CE03066-5796-4FE9-8112-78276AD0D99E}" srcOrd="0" destOrd="0" parTransId="{6BCF602D-96A8-48D8-8C0B-16904315856D}" sibTransId="{24054F38-0940-4666-BCD0-BC984CDD726A}"/>
    <dgm:cxn modelId="{C9B14BA4-109A-4D5C-A6F8-4EBA4B35F0B0}" type="presOf" srcId="{AE10AC37-E84F-42FC-B548-2FD2B7D9E913}" destId="{C3362487-D27E-4256-8F4B-E1C54A8B2AF9}" srcOrd="0" destOrd="0" presId="urn:microsoft.com/office/officeart/2005/8/layout/chevron2"/>
    <dgm:cxn modelId="{624CFCCA-B3D8-43FD-BE67-057BBFC42966}" type="presOf" srcId="{21C30F3E-0912-4EC3-8C94-125CD71DE7DB}" destId="{E6FAAC51-79E4-40C1-8874-B7DCD2BA0D2C}" srcOrd="0" destOrd="0" presId="urn:microsoft.com/office/officeart/2005/8/layout/chevron2"/>
    <dgm:cxn modelId="{18741BCE-8146-446B-8CD2-6FB3022A8150}" type="presOf" srcId="{759A14A9-AF11-4199-9AAD-1DB4B76FDF5A}" destId="{A8775ADF-4BB2-4482-9AE9-5D97B72FE360}" srcOrd="0" destOrd="0" presId="urn:microsoft.com/office/officeart/2005/8/layout/chevron2"/>
    <dgm:cxn modelId="{F346B5DD-AC67-4032-BA49-89C08601E9BF}" type="presOf" srcId="{FC6BDCC2-CA00-4385-8154-872884D9E882}" destId="{B58ED33A-9928-4823-AD80-6023606EDD98}" srcOrd="0" destOrd="0" presId="urn:microsoft.com/office/officeart/2005/8/layout/chevron2"/>
    <dgm:cxn modelId="{E3050CE9-6A10-4894-9395-436E4B9EC5EB}" srcId="{ED8CED3C-6F30-47F3-9B66-594261DDA55C}" destId="{759A14A9-AF11-4199-9AAD-1DB4B76FDF5A}" srcOrd="0" destOrd="0" parTransId="{C03C5191-FDDF-4C4F-84E8-3949B54C817A}" sibTransId="{782F8AB7-54DA-4CAE-9A20-0C0BB2ECA2DB}"/>
    <dgm:cxn modelId="{0EC7049E-D62A-448C-B8FF-F9D453F1F424}" type="presParOf" srcId="{3222C743-2299-4896-9A31-3DB8915A5A8A}" destId="{D74FDEB2-D9AD-4373-AC09-9C78F378AE55}" srcOrd="0" destOrd="0" presId="urn:microsoft.com/office/officeart/2005/8/layout/chevron2"/>
    <dgm:cxn modelId="{31781BE9-6076-4B39-91A1-490F1A19F973}" type="presParOf" srcId="{D74FDEB2-D9AD-4373-AC09-9C78F378AE55}" destId="{A8775ADF-4BB2-4482-9AE9-5D97B72FE360}" srcOrd="0" destOrd="0" presId="urn:microsoft.com/office/officeart/2005/8/layout/chevron2"/>
    <dgm:cxn modelId="{ADCD4C6C-5044-4E0E-B47A-2D29D0E5AE05}" type="presParOf" srcId="{D74FDEB2-D9AD-4373-AC09-9C78F378AE55}" destId="{968B2215-D48B-483B-834F-E1412047FD7C}" srcOrd="1" destOrd="0" presId="urn:microsoft.com/office/officeart/2005/8/layout/chevron2"/>
    <dgm:cxn modelId="{75BFDDB8-8899-4DA5-8DE2-3470805AF812}" type="presParOf" srcId="{3222C743-2299-4896-9A31-3DB8915A5A8A}" destId="{202D5B69-B790-4EFB-A0CA-2E824778774B}" srcOrd="1" destOrd="0" presId="urn:microsoft.com/office/officeart/2005/8/layout/chevron2"/>
    <dgm:cxn modelId="{B9B14B04-DC57-44E9-89A1-36846E290678}" type="presParOf" srcId="{3222C743-2299-4896-9A31-3DB8915A5A8A}" destId="{D669A24B-D8FF-4FB1-8DDC-8C05836B5152}" srcOrd="2" destOrd="0" presId="urn:microsoft.com/office/officeart/2005/8/layout/chevron2"/>
    <dgm:cxn modelId="{AF9B6643-81AF-47E1-97B4-BD4BEC26C2C6}" type="presParOf" srcId="{D669A24B-D8FF-4FB1-8DDC-8C05836B5152}" destId="{8FA41538-016A-4249-AFF0-F67182C0E135}" srcOrd="0" destOrd="0" presId="urn:microsoft.com/office/officeart/2005/8/layout/chevron2"/>
    <dgm:cxn modelId="{87E492D2-9CFA-48ED-8381-4DCBB09D5797}" type="presParOf" srcId="{D669A24B-D8FF-4FB1-8DDC-8C05836B5152}" destId="{83E502E1-7DEE-45D2-90F2-B93EF425A58C}" srcOrd="1" destOrd="0" presId="urn:microsoft.com/office/officeart/2005/8/layout/chevron2"/>
    <dgm:cxn modelId="{E2007C8F-D893-49C2-ADEF-1E7DF1491835}" type="presParOf" srcId="{3222C743-2299-4896-9A31-3DB8915A5A8A}" destId="{5B91E1E5-DAEE-47E8-8BC7-FAB44FB434C4}" srcOrd="3" destOrd="0" presId="urn:microsoft.com/office/officeart/2005/8/layout/chevron2"/>
    <dgm:cxn modelId="{B53AE37F-7662-4C31-B5B3-EDA192EBAB5E}" type="presParOf" srcId="{3222C743-2299-4896-9A31-3DB8915A5A8A}" destId="{800B16EE-FA37-4521-A8CB-D0D1B6AFBFF6}" srcOrd="4" destOrd="0" presId="urn:microsoft.com/office/officeart/2005/8/layout/chevron2"/>
    <dgm:cxn modelId="{F7AC91BC-F9EC-495A-93B0-98A099F99B6B}" type="presParOf" srcId="{800B16EE-FA37-4521-A8CB-D0D1B6AFBFF6}" destId="{0FACAC35-9E1B-4E03-AE50-3532B6691E37}" srcOrd="0" destOrd="0" presId="urn:microsoft.com/office/officeart/2005/8/layout/chevron2"/>
    <dgm:cxn modelId="{E0184ECE-59BD-4970-A354-A60492F3CAC3}" type="presParOf" srcId="{800B16EE-FA37-4521-A8CB-D0D1B6AFBFF6}" destId="{A34AFAA7-0E9B-4854-A4A6-BD2FD8DDA9B7}" srcOrd="1" destOrd="0" presId="urn:microsoft.com/office/officeart/2005/8/layout/chevron2"/>
    <dgm:cxn modelId="{EB0816A2-E1F5-4B2E-9911-EBCFB1B62FB8}" type="presParOf" srcId="{3222C743-2299-4896-9A31-3DB8915A5A8A}" destId="{1496F4B7-B57E-452D-AB21-8748A078AA08}" srcOrd="5" destOrd="0" presId="urn:microsoft.com/office/officeart/2005/8/layout/chevron2"/>
    <dgm:cxn modelId="{EACA5D74-2DAA-4E41-BD36-1A8D7D6A717A}" type="presParOf" srcId="{3222C743-2299-4896-9A31-3DB8915A5A8A}" destId="{B937C338-A521-47DE-B4EC-B1AD7F785693}" srcOrd="6" destOrd="0" presId="urn:microsoft.com/office/officeart/2005/8/layout/chevron2"/>
    <dgm:cxn modelId="{2D2D46A9-38FE-45CD-9BD1-C17C39B52640}" type="presParOf" srcId="{B937C338-A521-47DE-B4EC-B1AD7F785693}" destId="{E6FAAC51-79E4-40C1-8874-B7DCD2BA0D2C}" srcOrd="0" destOrd="0" presId="urn:microsoft.com/office/officeart/2005/8/layout/chevron2"/>
    <dgm:cxn modelId="{AD4DCFE5-067B-4518-BB77-A42551DEF6DC}" type="presParOf" srcId="{B937C338-A521-47DE-B4EC-B1AD7F785693}" destId="{B58ED33A-9928-4823-AD80-6023606EDD98}" srcOrd="1" destOrd="0" presId="urn:microsoft.com/office/officeart/2005/8/layout/chevron2"/>
    <dgm:cxn modelId="{06504239-0746-4893-9166-F9DC484AB19A}" type="presParOf" srcId="{3222C743-2299-4896-9A31-3DB8915A5A8A}" destId="{E14D4C3C-1DCB-45DB-85D8-7A1FE54BD64C}" srcOrd="7" destOrd="0" presId="urn:microsoft.com/office/officeart/2005/8/layout/chevron2"/>
    <dgm:cxn modelId="{F84527C5-294D-4C1E-B1F2-4791658C0FD8}" type="presParOf" srcId="{3222C743-2299-4896-9A31-3DB8915A5A8A}" destId="{D88C7542-E7CD-4738-B7B6-F024A6E3F786}" srcOrd="8" destOrd="0" presId="urn:microsoft.com/office/officeart/2005/8/layout/chevron2"/>
    <dgm:cxn modelId="{ECEB7DE9-55CB-488F-A68B-4083BD7DBE74}" type="presParOf" srcId="{D88C7542-E7CD-4738-B7B6-F024A6E3F786}" destId="{C3362487-D27E-4256-8F4B-E1C54A8B2AF9}" srcOrd="0" destOrd="0" presId="urn:microsoft.com/office/officeart/2005/8/layout/chevron2"/>
    <dgm:cxn modelId="{F08A1B19-FA08-4D07-87DB-1BAA741A1588}" type="presParOf" srcId="{D88C7542-E7CD-4738-B7B6-F024A6E3F786}" destId="{99201F2A-9A79-4CCB-92AE-5C08D2F7CB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8E352-666B-40C1-8B1A-D0D472E6B40B}"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cs-CZ"/>
        </a:p>
      </dgm:t>
    </dgm:pt>
    <dgm:pt modelId="{1E6A8CB8-6B1B-4323-8A4B-4A586E200140}">
      <dgm:prSet phldrT="[Text]"/>
      <dgm:spPr/>
      <dgm:t>
        <a:bodyPr/>
        <a:lstStyle/>
        <a:p>
          <a:r>
            <a:rPr lang="cs-CZ" dirty="0"/>
            <a:t>NÁKLADY</a:t>
          </a:r>
        </a:p>
      </dgm:t>
    </dgm:pt>
    <dgm:pt modelId="{4E9FEB72-9775-4365-9D11-BB773C118738}" type="parTrans" cxnId="{11FE0B0C-DDE2-49B6-BAB6-BA19182A1A3A}">
      <dgm:prSet/>
      <dgm:spPr/>
      <dgm:t>
        <a:bodyPr/>
        <a:lstStyle/>
        <a:p>
          <a:endParaRPr lang="cs-CZ"/>
        </a:p>
      </dgm:t>
    </dgm:pt>
    <dgm:pt modelId="{802E7B15-0117-4005-8692-E9A0E22313B4}" type="sibTrans" cxnId="{11FE0B0C-DDE2-49B6-BAB6-BA19182A1A3A}">
      <dgm:prSet/>
      <dgm:spPr/>
      <dgm:t>
        <a:bodyPr/>
        <a:lstStyle/>
        <a:p>
          <a:endParaRPr lang="cs-CZ"/>
        </a:p>
      </dgm:t>
    </dgm:pt>
    <dgm:pt modelId="{6CA6F94E-CB01-4AF1-99EB-E07232E59860}">
      <dgm:prSet phldrT="[Text]"/>
      <dgm:spPr/>
      <dgm:t>
        <a:bodyPr/>
        <a:lstStyle/>
        <a:p>
          <a:r>
            <a:rPr lang="cs-CZ" dirty="0"/>
            <a:t>ZISK</a:t>
          </a:r>
        </a:p>
      </dgm:t>
    </dgm:pt>
    <dgm:pt modelId="{FC3B63C3-B52A-494A-A73D-9358E3D7B8A2}" type="parTrans" cxnId="{87AF72BE-CA3D-4B5B-A78F-A05002942AAE}">
      <dgm:prSet/>
      <dgm:spPr/>
      <dgm:t>
        <a:bodyPr/>
        <a:lstStyle/>
        <a:p>
          <a:endParaRPr lang="cs-CZ"/>
        </a:p>
      </dgm:t>
    </dgm:pt>
    <dgm:pt modelId="{480BD823-1B8C-4EFE-BDE0-6CD8A67367E6}" type="sibTrans" cxnId="{87AF72BE-CA3D-4B5B-A78F-A05002942AAE}">
      <dgm:prSet/>
      <dgm:spPr/>
      <dgm:t>
        <a:bodyPr/>
        <a:lstStyle/>
        <a:p>
          <a:endParaRPr lang="cs-CZ"/>
        </a:p>
      </dgm:t>
    </dgm:pt>
    <dgm:pt modelId="{8F90AA79-EE98-496A-8416-B7C839885104}">
      <dgm:prSet phldrT="[Text]"/>
      <dgm:spPr/>
      <dgm:t>
        <a:bodyPr/>
        <a:lstStyle/>
        <a:p>
          <a:r>
            <a:rPr lang="cs-CZ" dirty="0"/>
            <a:t>CENA</a:t>
          </a:r>
        </a:p>
      </dgm:t>
    </dgm:pt>
    <dgm:pt modelId="{FEE14A09-13DC-4F82-BA95-3C4F13B63F2A}" type="parTrans" cxnId="{18BA4702-B8B5-43C0-93C2-67E690023793}">
      <dgm:prSet/>
      <dgm:spPr/>
      <dgm:t>
        <a:bodyPr/>
        <a:lstStyle/>
        <a:p>
          <a:endParaRPr lang="cs-CZ"/>
        </a:p>
      </dgm:t>
    </dgm:pt>
    <dgm:pt modelId="{46B070A4-E7D4-42E2-87FE-AA04A02B653C}" type="sibTrans" cxnId="{18BA4702-B8B5-43C0-93C2-67E690023793}">
      <dgm:prSet/>
      <dgm:spPr/>
      <dgm:t>
        <a:bodyPr/>
        <a:lstStyle/>
        <a:p>
          <a:endParaRPr lang="cs-CZ"/>
        </a:p>
      </dgm:t>
    </dgm:pt>
    <dgm:pt modelId="{3BC8933A-6FD4-4C7D-BA1F-16DE7FC9BD20}" type="pres">
      <dgm:prSet presAssocID="{CE88E352-666B-40C1-8B1A-D0D472E6B40B}" presName="Name0" presStyleCnt="0">
        <dgm:presLayoutVars>
          <dgm:dir/>
          <dgm:animLvl val="lvl"/>
          <dgm:resizeHandles val="exact"/>
        </dgm:presLayoutVars>
      </dgm:prSet>
      <dgm:spPr/>
    </dgm:pt>
    <dgm:pt modelId="{F22DE8CC-D3E0-4627-B954-F896C0DCB862}" type="pres">
      <dgm:prSet presAssocID="{1E6A8CB8-6B1B-4323-8A4B-4A586E200140}" presName="parTxOnly" presStyleLbl="node1" presStyleIdx="0" presStyleCnt="3" custScaleX="67637" custScaleY="78914">
        <dgm:presLayoutVars>
          <dgm:chMax val="0"/>
          <dgm:chPref val="0"/>
          <dgm:bulletEnabled val="1"/>
        </dgm:presLayoutVars>
      </dgm:prSet>
      <dgm:spPr/>
    </dgm:pt>
    <dgm:pt modelId="{3141863D-2EEC-4D7B-A3DC-93271E63E029}" type="pres">
      <dgm:prSet presAssocID="{802E7B15-0117-4005-8692-E9A0E22313B4}" presName="parTxOnlySpace" presStyleCnt="0"/>
      <dgm:spPr/>
    </dgm:pt>
    <dgm:pt modelId="{55AB3596-B74B-46C4-90D6-4C040C7210FE}" type="pres">
      <dgm:prSet presAssocID="{6CA6F94E-CB01-4AF1-99EB-E07232E59860}" presName="parTxOnly" presStyleLbl="node1" presStyleIdx="1" presStyleCnt="3" custScaleX="65366" custScaleY="79624">
        <dgm:presLayoutVars>
          <dgm:chMax val="0"/>
          <dgm:chPref val="0"/>
          <dgm:bulletEnabled val="1"/>
        </dgm:presLayoutVars>
      </dgm:prSet>
      <dgm:spPr/>
    </dgm:pt>
    <dgm:pt modelId="{A4B5789C-3B84-4C8F-8016-BF5B7ECF8933}" type="pres">
      <dgm:prSet presAssocID="{480BD823-1B8C-4EFE-BDE0-6CD8A67367E6}" presName="parTxOnlySpace" presStyleCnt="0"/>
      <dgm:spPr/>
    </dgm:pt>
    <dgm:pt modelId="{36F5FFA1-821A-46B8-A97F-2A13346A293A}" type="pres">
      <dgm:prSet presAssocID="{8F90AA79-EE98-496A-8416-B7C839885104}" presName="parTxOnly" presStyleLbl="node1" presStyleIdx="2" presStyleCnt="3" custScaleX="57927" custScaleY="82826">
        <dgm:presLayoutVars>
          <dgm:chMax val="0"/>
          <dgm:chPref val="0"/>
          <dgm:bulletEnabled val="1"/>
        </dgm:presLayoutVars>
      </dgm:prSet>
      <dgm:spPr/>
    </dgm:pt>
  </dgm:ptLst>
  <dgm:cxnLst>
    <dgm:cxn modelId="{18BA4702-B8B5-43C0-93C2-67E690023793}" srcId="{CE88E352-666B-40C1-8B1A-D0D472E6B40B}" destId="{8F90AA79-EE98-496A-8416-B7C839885104}" srcOrd="2" destOrd="0" parTransId="{FEE14A09-13DC-4F82-BA95-3C4F13B63F2A}" sibTransId="{46B070A4-E7D4-42E2-87FE-AA04A02B653C}"/>
    <dgm:cxn modelId="{11FE0B0C-DDE2-49B6-BAB6-BA19182A1A3A}" srcId="{CE88E352-666B-40C1-8B1A-D0D472E6B40B}" destId="{1E6A8CB8-6B1B-4323-8A4B-4A586E200140}" srcOrd="0" destOrd="0" parTransId="{4E9FEB72-9775-4365-9D11-BB773C118738}" sibTransId="{802E7B15-0117-4005-8692-E9A0E22313B4}"/>
    <dgm:cxn modelId="{AD7E682B-ACC6-491B-9F51-5E38017FD767}" type="presOf" srcId="{CE88E352-666B-40C1-8B1A-D0D472E6B40B}" destId="{3BC8933A-6FD4-4C7D-BA1F-16DE7FC9BD20}" srcOrd="0" destOrd="0" presId="urn:microsoft.com/office/officeart/2005/8/layout/chevron1"/>
    <dgm:cxn modelId="{09997A76-748C-4612-826D-5A45892C3813}" type="presOf" srcId="{1E6A8CB8-6B1B-4323-8A4B-4A586E200140}" destId="{F22DE8CC-D3E0-4627-B954-F896C0DCB862}" srcOrd="0" destOrd="0" presId="urn:microsoft.com/office/officeart/2005/8/layout/chevron1"/>
    <dgm:cxn modelId="{86944391-E5BC-44B2-B2CE-8C9DD5F77354}" type="presOf" srcId="{6CA6F94E-CB01-4AF1-99EB-E07232E59860}" destId="{55AB3596-B74B-46C4-90D6-4C040C7210FE}" srcOrd="0" destOrd="0" presId="urn:microsoft.com/office/officeart/2005/8/layout/chevron1"/>
    <dgm:cxn modelId="{87AF72BE-CA3D-4B5B-A78F-A05002942AAE}" srcId="{CE88E352-666B-40C1-8B1A-D0D472E6B40B}" destId="{6CA6F94E-CB01-4AF1-99EB-E07232E59860}" srcOrd="1" destOrd="0" parTransId="{FC3B63C3-B52A-494A-A73D-9358E3D7B8A2}" sibTransId="{480BD823-1B8C-4EFE-BDE0-6CD8A67367E6}"/>
    <dgm:cxn modelId="{0AF005F3-8DA7-49AB-8A8C-B6EB899B75F2}" type="presOf" srcId="{8F90AA79-EE98-496A-8416-B7C839885104}" destId="{36F5FFA1-821A-46B8-A97F-2A13346A293A}" srcOrd="0" destOrd="0" presId="urn:microsoft.com/office/officeart/2005/8/layout/chevron1"/>
    <dgm:cxn modelId="{91CD1BD0-B09E-4C9F-BF30-EED3C7006CD6}" type="presParOf" srcId="{3BC8933A-6FD4-4C7D-BA1F-16DE7FC9BD20}" destId="{F22DE8CC-D3E0-4627-B954-F896C0DCB862}" srcOrd="0" destOrd="0" presId="urn:microsoft.com/office/officeart/2005/8/layout/chevron1"/>
    <dgm:cxn modelId="{2E9A7A63-3817-42C6-A9DC-25C90740B622}" type="presParOf" srcId="{3BC8933A-6FD4-4C7D-BA1F-16DE7FC9BD20}" destId="{3141863D-2EEC-4D7B-A3DC-93271E63E029}" srcOrd="1" destOrd="0" presId="urn:microsoft.com/office/officeart/2005/8/layout/chevron1"/>
    <dgm:cxn modelId="{A865FAF4-B061-4EC8-BE6A-029011E12EF4}" type="presParOf" srcId="{3BC8933A-6FD4-4C7D-BA1F-16DE7FC9BD20}" destId="{55AB3596-B74B-46C4-90D6-4C040C7210FE}" srcOrd="2" destOrd="0" presId="urn:microsoft.com/office/officeart/2005/8/layout/chevron1"/>
    <dgm:cxn modelId="{754606B0-159C-45E6-860A-4C73C99A1D12}" type="presParOf" srcId="{3BC8933A-6FD4-4C7D-BA1F-16DE7FC9BD20}" destId="{A4B5789C-3B84-4C8F-8016-BF5B7ECF8933}" srcOrd="3" destOrd="0" presId="urn:microsoft.com/office/officeart/2005/8/layout/chevron1"/>
    <dgm:cxn modelId="{7F84129D-0325-485A-B523-DA7253D088A5}" type="presParOf" srcId="{3BC8933A-6FD4-4C7D-BA1F-16DE7FC9BD20}" destId="{36F5FFA1-821A-46B8-A97F-2A13346A293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8E352-666B-40C1-8B1A-D0D472E6B40B}"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cs-CZ"/>
        </a:p>
      </dgm:t>
    </dgm:pt>
    <dgm:pt modelId="{1E6A8CB8-6B1B-4323-8A4B-4A586E200140}">
      <dgm:prSet phldrT="[Text]" custT="1"/>
      <dgm:spPr/>
      <dgm:t>
        <a:bodyPr/>
        <a:lstStyle/>
        <a:p>
          <a:r>
            <a:rPr lang="cs-CZ" sz="3500" dirty="0"/>
            <a:t>CENA</a:t>
          </a:r>
        </a:p>
      </dgm:t>
    </dgm:pt>
    <dgm:pt modelId="{4E9FEB72-9775-4365-9D11-BB773C118738}" type="parTrans" cxnId="{11FE0B0C-DDE2-49B6-BAB6-BA19182A1A3A}">
      <dgm:prSet/>
      <dgm:spPr/>
      <dgm:t>
        <a:bodyPr/>
        <a:lstStyle/>
        <a:p>
          <a:endParaRPr lang="cs-CZ"/>
        </a:p>
      </dgm:t>
    </dgm:pt>
    <dgm:pt modelId="{802E7B15-0117-4005-8692-E9A0E22313B4}" type="sibTrans" cxnId="{11FE0B0C-DDE2-49B6-BAB6-BA19182A1A3A}">
      <dgm:prSet/>
      <dgm:spPr/>
      <dgm:t>
        <a:bodyPr/>
        <a:lstStyle/>
        <a:p>
          <a:endParaRPr lang="cs-CZ"/>
        </a:p>
      </dgm:t>
    </dgm:pt>
    <dgm:pt modelId="{6CA6F94E-CB01-4AF1-99EB-E07232E59860}">
      <dgm:prSet phldrT="[Text]" custT="1"/>
      <dgm:spPr/>
      <dgm:t>
        <a:bodyPr/>
        <a:lstStyle/>
        <a:p>
          <a:r>
            <a:rPr lang="cs-CZ" sz="3500" dirty="0"/>
            <a:t>ZISK</a:t>
          </a:r>
        </a:p>
      </dgm:t>
    </dgm:pt>
    <dgm:pt modelId="{FC3B63C3-B52A-494A-A73D-9358E3D7B8A2}" type="parTrans" cxnId="{87AF72BE-CA3D-4B5B-A78F-A05002942AAE}">
      <dgm:prSet/>
      <dgm:spPr/>
      <dgm:t>
        <a:bodyPr/>
        <a:lstStyle/>
        <a:p>
          <a:endParaRPr lang="cs-CZ"/>
        </a:p>
      </dgm:t>
    </dgm:pt>
    <dgm:pt modelId="{480BD823-1B8C-4EFE-BDE0-6CD8A67367E6}" type="sibTrans" cxnId="{87AF72BE-CA3D-4B5B-A78F-A05002942AAE}">
      <dgm:prSet/>
      <dgm:spPr/>
      <dgm:t>
        <a:bodyPr/>
        <a:lstStyle/>
        <a:p>
          <a:endParaRPr lang="cs-CZ"/>
        </a:p>
      </dgm:t>
    </dgm:pt>
    <dgm:pt modelId="{8F90AA79-EE98-496A-8416-B7C839885104}">
      <dgm:prSet phldrT="[Text]" custT="1"/>
      <dgm:spPr/>
      <dgm:t>
        <a:bodyPr/>
        <a:lstStyle/>
        <a:p>
          <a:r>
            <a:rPr lang="cs-CZ" sz="3000" dirty="0"/>
            <a:t>POVOLENÉ NÁKLADY</a:t>
          </a:r>
        </a:p>
      </dgm:t>
    </dgm:pt>
    <dgm:pt modelId="{FEE14A09-13DC-4F82-BA95-3C4F13B63F2A}" type="parTrans" cxnId="{18BA4702-B8B5-43C0-93C2-67E690023793}">
      <dgm:prSet/>
      <dgm:spPr/>
      <dgm:t>
        <a:bodyPr/>
        <a:lstStyle/>
        <a:p>
          <a:endParaRPr lang="cs-CZ"/>
        </a:p>
      </dgm:t>
    </dgm:pt>
    <dgm:pt modelId="{46B070A4-E7D4-42E2-87FE-AA04A02B653C}" type="sibTrans" cxnId="{18BA4702-B8B5-43C0-93C2-67E690023793}">
      <dgm:prSet/>
      <dgm:spPr/>
      <dgm:t>
        <a:bodyPr/>
        <a:lstStyle/>
        <a:p>
          <a:endParaRPr lang="cs-CZ"/>
        </a:p>
      </dgm:t>
    </dgm:pt>
    <dgm:pt modelId="{3BC8933A-6FD4-4C7D-BA1F-16DE7FC9BD20}" type="pres">
      <dgm:prSet presAssocID="{CE88E352-666B-40C1-8B1A-D0D472E6B40B}" presName="Name0" presStyleCnt="0">
        <dgm:presLayoutVars>
          <dgm:dir/>
          <dgm:animLvl val="lvl"/>
          <dgm:resizeHandles val="exact"/>
        </dgm:presLayoutVars>
      </dgm:prSet>
      <dgm:spPr/>
    </dgm:pt>
    <dgm:pt modelId="{F22DE8CC-D3E0-4627-B954-F896C0DCB862}" type="pres">
      <dgm:prSet presAssocID="{1E6A8CB8-6B1B-4323-8A4B-4A586E200140}" presName="parTxOnly" presStyleLbl="node1" presStyleIdx="0" presStyleCnt="3" custScaleX="67637" custScaleY="78914">
        <dgm:presLayoutVars>
          <dgm:chMax val="0"/>
          <dgm:chPref val="0"/>
          <dgm:bulletEnabled val="1"/>
        </dgm:presLayoutVars>
      </dgm:prSet>
      <dgm:spPr/>
    </dgm:pt>
    <dgm:pt modelId="{3141863D-2EEC-4D7B-A3DC-93271E63E029}" type="pres">
      <dgm:prSet presAssocID="{802E7B15-0117-4005-8692-E9A0E22313B4}" presName="parTxOnlySpace" presStyleCnt="0"/>
      <dgm:spPr/>
    </dgm:pt>
    <dgm:pt modelId="{55AB3596-B74B-46C4-90D6-4C040C7210FE}" type="pres">
      <dgm:prSet presAssocID="{6CA6F94E-CB01-4AF1-99EB-E07232E59860}" presName="parTxOnly" presStyleLbl="node1" presStyleIdx="1" presStyleCnt="3" custScaleX="65366" custScaleY="79624" custLinFactNeighborX="8704" custLinFactNeighborY="435">
        <dgm:presLayoutVars>
          <dgm:chMax val="0"/>
          <dgm:chPref val="0"/>
          <dgm:bulletEnabled val="1"/>
        </dgm:presLayoutVars>
      </dgm:prSet>
      <dgm:spPr/>
    </dgm:pt>
    <dgm:pt modelId="{A4B5789C-3B84-4C8F-8016-BF5B7ECF8933}" type="pres">
      <dgm:prSet presAssocID="{480BD823-1B8C-4EFE-BDE0-6CD8A67367E6}" presName="parTxOnlySpace" presStyleCnt="0"/>
      <dgm:spPr/>
    </dgm:pt>
    <dgm:pt modelId="{36F5FFA1-821A-46B8-A97F-2A13346A293A}" type="pres">
      <dgm:prSet presAssocID="{8F90AA79-EE98-496A-8416-B7C839885104}" presName="parTxOnly" presStyleLbl="node1" presStyleIdx="2" presStyleCnt="3" custScaleX="65371" custScaleY="82826" custLinFactNeighborX="108" custLinFactNeighborY="-384">
        <dgm:presLayoutVars>
          <dgm:chMax val="0"/>
          <dgm:chPref val="0"/>
          <dgm:bulletEnabled val="1"/>
        </dgm:presLayoutVars>
      </dgm:prSet>
      <dgm:spPr/>
    </dgm:pt>
  </dgm:ptLst>
  <dgm:cxnLst>
    <dgm:cxn modelId="{18BA4702-B8B5-43C0-93C2-67E690023793}" srcId="{CE88E352-666B-40C1-8B1A-D0D472E6B40B}" destId="{8F90AA79-EE98-496A-8416-B7C839885104}" srcOrd="2" destOrd="0" parTransId="{FEE14A09-13DC-4F82-BA95-3C4F13B63F2A}" sibTransId="{46B070A4-E7D4-42E2-87FE-AA04A02B653C}"/>
    <dgm:cxn modelId="{11FE0B0C-DDE2-49B6-BAB6-BA19182A1A3A}" srcId="{CE88E352-666B-40C1-8B1A-D0D472E6B40B}" destId="{1E6A8CB8-6B1B-4323-8A4B-4A586E200140}" srcOrd="0" destOrd="0" parTransId="{4E9FEB72-9775-4365-9D11-BB773C118738}" sibTransId="{802E7B15-0117-4005-8692-E9A0E22313B4}"/>
    <dgm:cxn modelId="{AD7E682B-ACC6-491B-9F51-5E38017FD767}" type="presOf" srcId="{CE88E352-666B-40C1-8B1A-D0D472E6B40B}" destId="{3BC8933A-6FD4-4C7D-BA1F-16DE7FC9BD20}" srcOrd="0" destOrd="0" presId="urn:microsoft.com/office/officeart/2005/8/layout/chevron1"/>
    <dgm:cxn modelId="{09997A76-748C-4612-826D-5A45892C3813}" type="presOf" srcId="{1E6A8CB8-6B1B-4323-8A4B-4A586E200140}" destId="{F22DE8CC-D3E0-4627-B954-F896C0DCB862}" srcOrd="0" destOrd="0" presId="urn:microsoft.com/office/officeart/2005/8/layout/chevron1"/>
    <dgm:cxn modelId="{86944391-E5BC-44B2-B2CE-8C9DD5F77354}" type="presOf" srcId="{6CA6F94E-CB01-4AF1-99EB-E07232E59860}" destId="{55AB3596-B74B-46C4-90D6-4C040C7210FE}" srcOrd="0" destOrd="0" presId="urn:microsoft.com/office/officeart/2005/8/layout/chevron1"/>
    <dgm:cxn modelId="{87AF72BE-CA3D-4B5B-A78F-A05002942AAE}" srcId="{CE88E352-666B-40C1-8B1A-D0D472E6B40B}" destId="{6CA6F94E-CB01-4AF1-99EB-E07232E59860}" srcOrd="1" destOrd="0" parTransId="{FC3B63C3-B52A-494A-A73D-9358E3D7B8A2}" sibTransId="{480BD823-1B8C-4EFE-BDE0-6CD8A67367E6}"/>
    <dgm:cxn modelId="{0AF005F3-8DA7-49AB-8A8C-B6EB899B75F2}" type="presOf" srcId="{8F90AA79-EE98-496A-8416-B7C839885104}" destId="{36F5FFA1-821A-46B8-A97F-2A13346A293A}" srcOrd="0" destOrd="0" presId="urn:microsoft.com/office/officeart/2005/8/layout/chevron1"/>
    <dgm:cxn modelId="{91CD1BD0-B09E-4C9F-BF30-EED3C7006CD6}" type="presParOf" srcId="{3BC8933A-6FD4-4C7D-BA1F-16DE7FC9BD20}" destId="{F22DE8CC-D3E0-4627-B954-F896C0DCB862}" srcOrd="0" destOrd="0" presId="urn:microsoft.com/office/officeart/2005/8/layout/chevron1"/>
    <dgm:cxn modelId="{2E9A7A63-3817-42C6-A9DC-25C90740B622}" type="presParOf" srcId="{3BC8933A-6FD4-4C7D-BA1F-16DE7FC9BD20}" destId="{3141863D-2EEC-4D7B-A3DC-93271E63E029}" srcOrd="1" destOrd="0" presId="urn:microsoft.com/office/officeart/2005/8/layout/chevron1"/>
    <dgm:cxn modelId="{A865FAF4-B061-4EC8-BE6A-029011E12EF4}" type="presParOf" srcId="{3BC8933A-6FD4-4C7D-BA1F-16DE7FC9BD20}" destId="{55AB3596-B74B-46C4-90D6-4C040C7210FE}" srcOrd="2" destOrd="0" presId="urn:microsoft.com/office/officeart/2005/8/layout/chevron1"/>
    <dgm:cxn modelId="{754606B0-159C-45E6-860A-4C73C99A1D12}" type="presParOf" srcId="{3BC8933A-6FD4-4C7D-BA1F-16DE7FC9BD20}" destId="{A4B5789C-3B84-4C8F-8016-BF5B7ECF8933}" srcOrd="3" destOrd="0" presId="urn:microsoft.com/office/officeart/2005/8/layout/chevron1"/>
    <dgm:cxn modelId="{7F84129D-0325-485A-B523-DA7253D088A5}" type="presParOf" srcId="{3BC8933A-6FD4-4C7D-BA1F-16DE7FC9BD20}" destId="{36F5FFA1-821A-46B8-A97F-2A13346A293A}"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3F662-CDA9-431E-8C80-7B3678CAF110}">
      <dsp:nvSpPr>
        <dsp:cNvPr id="0" name=""/>
        <dsp:cNvSpPr/>
      </dsp:nvSpPr>
      <dsp:spPr>
        <a:xfrm>
          <a:off x="3174746" y="0"/>
          <a:ext cx="6656294" cy="6656294"/>
        </a:xfrm>
        <a:prstGeom prst="diamond">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9225108-85B8-43D7-9707-BF666698861C}">
      <dsp:nvSpPr>
        <dsp:cNvPr id="0" name=""/>
        <dsp:cNvSpPr/>
      </dsp:nvSpPr>
      <dsp:spPr>
        <a:xfrm>
          <a:off x="3807093" y="632347"/>
          <a:ext cx="2595954" cy="2595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t>POLITICKO-PRÁVNÍ FAKTORY</a:t>
          </a:r>
        </a:p>
        <a:p>
          <a:pPr marL="0" lvl="0" indent="0" algn="l" defTabSz="800100">
            <a:lnSpc>
              <a:spcPct val="90000"/>
            </a:lnSpc>
            <a:spcBef>
              <a:spcPct val="0"/>
            </a:spcBef>
            <a:spcAft>
              <a:spcPct val="35000"/>
            </a:spcAft>
            <a:buNone/>
          </a:pPr>
          <a:r>
            <a:rPr lang="cs-CZ" sz="1400" kern="1200" dirty="0"/>
            <a:t>- Politická struktura a stabilita</a:t>
          </a:r>
        </a:p>
        <a:p>
          <a:pPr marL="0" lvl="0" indent="0" algn="l" defTabSz="800100">
            <a:lnSpc>
              <a:spcPct val="90000"/>
            </a:lnSpc>
            <a:spcBef>
              <a:spcPct val="0"/>
            </a:spcBef>
            <a:spcAft>
              <a:spcPct val="35000"/>
            </a:spcAft>
            <a:buNone/>
          </a:pPr>
          <a:r>
            <a:rPr lang="cs-CZ" sz="1400" kern="1200" dirty="0"/>
            <a:t>- Existence vlivných politických skupin</a:t>
          </a:r>
        </a:p>
        <a:p>
          <a:pPr marL="0" lvl="0" indent="0" algn="l" defTabSz="800100">
            <a:lnSpc>
              <a:spcPct val="90000"/>
            </a:lnSpc>
            <a:spcBef>
              <a:spcPct val="0"/>
            </a:spcBef>
            <a:spcAft>
              <a:spcPct val="35000"/>
            </a:spcAft>
            <a:buNone/>
          </a:pPr>
          <a:r>
            <a:rPr lang="cs-CZ" sz="1400" kern="1200" dirty="0"/>
            <a:t>- Zákonná úprava podnikání</a:t>
          </a:r>
        </a:p>
        <a:p>
          <a:pPr marL="0" lvl="0" indent="0" algn="l" defTabSz="800100">
            <a:lnSpc>
              <a:spcPct val="90000"/>
            </a:lnSpc>
            <a:spcBef>
              <a:spcPct val="0"/>
            </a:spcBef>
            <a:spcAft>
              <a:spcPct val="35000"/>
            </a:spcAft>
            <a:buNone/>
          </a:pPr>
          <a:r>
            <a:rPr lang="cs-CZ" sz="1400" kern="1200" dirty="0"/>
            <a:t>- Zákony ochrany spotřebitele</a:t>
          </a:r>
        </a:p>
        <a:p>
          <a:pPr marL="0" lvl="0" indent="0" algn="l" defTabSz="800100">
            <a:lnSpc>
              <a:spcPct val="90000"/>
            </a:lnSpc>
            <a:spcBef>
              <a:spcPct val="0"/>
            </a:spcBef>
            <a:spcAft>
              <a:spcPct val="35000"/>
            </a:spcAft>
            <a:buNone/>
          </a:pPr>
          <a:r>
            <a:rPr lang="cs-CZ" sz="1400" kern="1200" dirty="0"/>
            <a:t>- Existence norem</a:t>
          </a:r>
        </a:p>
      </dsp:txBody>
      <dsp:txXfrm>
        <a:off x="3933817" y="759071"/>
        <a:ext cx="2342506" cy="2342506"/>
      </dsp:txXfrm>
    </dsp:sp>
    <dsp:sp modelId="{126F9CBD-E04C-47F2-9143-435E8265C5F7}">
      <dsp:nvSpPr>
        <dsp:cNvPr id="0" name=""/>
        <dsp:cNvSpPr/>
      </dsp:nvSpPr>
      <dsp:spPr>
        <a:xfrm>
          <a:off x="6602737" y="632347"/>
          <a:ext cx="2595954" cy="2595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t>EKONOMICKÉ FAKTORY</a:t>
          </a:r>
        </a:p>
        <a:p>
          <a:pPr marL="0" lvl="0" indent="0" algn="l" defTabSz="800100">
            <a:lnSpc>
              <a:spcPct val="90000"/>
            </a:lnSpc>
            <a:spcBef>
              <a:spcPct val="0"/>
            </a:spcBef>
            <a:spcAft>
              <a:spcPct val="35000"/>
            </a:spcAft>
            <a:buNone/>
          </a:pPr>
          <a:r>
            <a:rPr lang="cs-CZ" sz="1400" b="0" kern="1200" dirty="0"/>
            <a:t>- Hospodářský cyklus</a:t>
          </a:r>
        </a:p>
        <a:p>
          <a:pPr marL="0" lvl="0" indent="0" algn="l" defTabSz="800100">
            <a:lnSpc>
              <a:spcPct val="90000"/>
            </a:lnSpc>
            <a:spcBef>
              <a:spcPct val="0"/>
            </a:spcBef>
            <a:spcAft>
              <a:spcPct val="35000"/>
            </a:spcAft>
            <a:buNone/>
          </a:pPr>
          <a:r>
            <a:rPr lang="cs-CZ" sz="1400" b="0" kern="1200" dirty="0"/>
            <a:t>- Míra ekonomického růstu</a:t>
          </a:r>
        </a:p>
        <a:p>
          <a:pPr marL="0" lvl="0" indent="0" algn="l" defTabSz="800100">
            <a:lnSpc>
              <a:spcPct val="90000"/>
            </a:lnSpc>
            <a:spcBef>
              <a:spcPct val="0"/>
            </a:spcBef>
            <a:spcAft>
              <a:spcPct val="35000"/>
            </a:spcAft>
            <a:buNone/>
          </a:pPr>
          <a:r>
            <a:rPr lang="cs-CZ" sz="1400" b="0" kern="1200" dirty="0"/>
            <a:t>- Fiskální politika státu</a:t>
          </a:r>
        </a:p>
        <a:p>
          <a:pPr marL="0" lvl="0" indent="0" algn="l" defTabSz="800100">
            <a:lnSpc>
              <a:spcPct val="90000"/>
            </a:lnSpc>
            <a:spcBef>
              <a:spcPct val="0"/>
            </a:spcBef>
            <a:spcAft>
              <a:spcPct val="35000"/>
            </a:spcAft>
            <a:buNone/>
          </a:pPr>
          <a:r>
            <a:rPr lang="cs-CZ" sz="1400" b="0" kern="1200" dirty="0"/>
            <a:t>- Monetární politika státu</a:t>
          </a:r>
        </a:p>
        <a:p>
          <a:pPr marL="0" lvl="0" indent="0" algn="l" defTabSz="800100">
            <a:lnSpc>
              <a:spcPct val="90000"/>
            </a:lnSpc>
            <a:spcBef>
              <a:spcPct val="0"/>
            </a:spcBef>
            <a:spcAft>
              <a:spcPct val="35000"/>
            </a:spcAft>
            <a:buNone/>
          </a:pPr>
          <a:r>
            <a:rPr lang="cs-CZ" sz="1400" b="0" kern="1200" dirty="0"/>
            <a:t>- Ceny výrobních faktorů</a:t>
          </a:r>
        </a:p>
        <a:p>
          <a:pPr marL="0" lvl="0" indent="0" algn="l" defTabSz="800100">
            <a:lnSpc>
              <a:spcPct val="90000"/>
            </a:lnSpc>
            <a:spcBef>
              <a:spcPct val="0"/>
            </a:spcBef>
            <a:spcAft>
              <a:spcPct val="35000"/>
            </a:spcAft>
            <a:buNone/>
          </a:pPr>
          <a:r>
            <a:rPr lang="cs-CZ" sz="1400" b="0" kern="1200" dirty="0"/>
            <a:t>- Ceny výrobků a služeb</a:t>
          </a:r>
        </a:p>
        <a:p>
          <a:pPr marL="0" lvl="0" indent="0" algn="l" defTabSz="800100">
            <a:lnSpc>
              <a:spcPct val="90000"/>
            </a:lnSpc>
            <a:spcBef>
              <a:spcPct val="0"/>
            </a:spcBef>
            <a:spcAft>
              <a:spcPct val="35000"/>
            </a:spcAft>
            <a:buNone/>
          </a:pPr>
          <a:r>
            <a:rPr lang="cs-CZ" sz="1400" b="0" kern="1200" dirty="0"/>
            <a:t>- Koupěschopnost domácností</a:t>
          </a:r>
        </a:p>
      </dsp:txBody>
      <dsp:txXfrm>
        <a:off x="6729461" y="759071"/>
        <a:ext cx="2342506" cy="2342506"/>
      </dsp:txXfrm>
    </dsp:sp>
    <dsp:sp modelId="{6FFA9D69-3AF2-4CA0-9046-D51C85B9586C}">
      <dsp:nvSpPr>
        <dsp:cNvPr id="0" name=""/>
        <dsp:cNvSpPr/>
      </dsp:nvSpPr>
      <dsp:spPr>
        <a:xfrm>
          <a:off x="3807093" y="3427991"/>
          <a:ext cx="2595954" cy="2595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t>SOCIÁLNÍ, KULTURNÍ A DEMOGRAFICKÉ FAKTORY</a:t>
          </a:r>
        </a:p>
        <a:p>
          <a:pPr marL="0" lvl="0" indent="0" algn="l" defTabSz="800100">
            <a:lnSpc>
              <a:spcPct val="90000"/>
            </a:lnSpc>
            <a:spcBef>
              <a:spcPct val="0"/>
            </a:spcBef>
            <a:spcAft>
              <a:spcPct val="35000"/>
            </a:spcAft>
            <a:buNone/>
          </a:pPr>
          <a:r>
            <a:rPr lang="cs-CZ" sz="1400" kern="1200" dirty="0"/>
            <a:t>- Demografická struktura obyvatelstva</a:t>
          </a:r>
        </a:p>
        <a:p>
          <a:pPr marL="0" lvl="0" indent="0" algn="l" defTabSz="800100">
            <a:lnSpc>
              <a:spcPct val="90000"/>
            </a:lnSpc>
            <a:spcBef>
              <a:spcPct val="0"/>
            </a:spcBef>
            <a:spcAft>
              <a:spcPct val="35000"/>
            </a:spcAft>
            <a:buNone/>
          </a:pPr>
          <a:r>
            <a:rPr lang="cs-CZ" sz="1400" kern="1200" dirty="0"/>
            <a:t>- Spotřebitelské chování</a:t>
          </a:r>
        </a:p>
        <a:p>
          <a:pPr marL="0" lvl="0" indent="0" algn="l" defTabSz="800100">
            <a:lnSpc>
              <a:spcPct val="90000"/>
            </a:lnSpc>
            <a:spcBef>
              <a:spcPct val="0"/>
            </a:spcBef>
            <a:spcAft>
              <a:spcPct val="35000"/>
            </a:spcAft>
            <a:buNone/>
          </a:pPr>
          <a:r>
            <a:rPr lang="cs-CZ" sz="1400" kern="1200" dirty="0"/>
            <a:t>- Úroveň vzdělání</a:t>
          </a:r>
        </a:p>
        <a:p>
          <a:pPr marL="0" lvl="0" indent="0" algn="l" defTabSz="800100">
            <a:lnSpc>
              <a:spcPct val="90000"/>
            </a:lnSpc>
            <a:spcBef>
              <a:spcPct val="0"/>
            </a:spcBef>
            <a:spcAft>
              <a:spcPct val="35000"/>
            </a:spcAft>
            <a:buNone/>
          </a:pPr>
          <a:r>
            <a:rPr lang="cs-CZ" sz="1400" kern="1200" dirty="0"/>
            <a:t>- Životní styl a přístupy</a:t>
          </a:r>
        </a:p>
      </dsp:txBody>
      <dsp:txXfrm>
        <a:off x="3933817" y="3554715"/>
        <a:ext cx="2342506" cy="2342506"/>
      </dsp:txXfrm>
    </dsp:sp>
    <dsp:sp modelId="{9B422BFD-8D18-4E2E-BA30-A377DA565D20}">
      <dsp:nvSpPr>
        <dsp:cNvPr id="0" name=""/>
        <dsp:cNvSpPr/>
      </dsp:nvSpPr>
      <dsp:spPr>
        <a:xfrm>
          <a:off x="6602737" y="3427991"/>
          <a:ext cx="2595954" cy="259595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t>TECHNICKÉ A TECHNOLOGICKÉ FAKTORY</a:t>
          </a:r>
        </a:p>
        <a:p>
          <a:pPr marL="0" lvl="0" indent="0" algn="l" defTabSz="800100">
            <a:lnSpc>
              <a:spcPct val="90000"/>
            </a:lnSpc>
            <a:spcBef>
              <a:spcPct val="0"/>
            </a:spcBef>
            <a:spcAft>
              <a:spcPct val="35000"/>
            </a:spcAft>
            <a:buNone/>
          </a:pPr>
          <a:r>
            <a:rPr lang="cs-CZ" sz="1500" kern="1200" dirty="0"/>
            <a:t>- Technologie v odvětví a ve světě</a:t>
          </a:r>
        </a:p>
        <a:p>
          <a:pPr marL="0" lvl="0" indent="0" algn="l" defTabSz="800100">
            <a:lnSpc>
              <a:spcPct val="90000"/>
            </a:lnSpc>
            <a:spcBef>
              <a:spcPct val="0"/>
            </a:spcBef>
            <a:spcAft>
              <a:spcPct val="35000"/>
            </a:spcAft>
            <a:buNone/>
          </a:pPr>
          <a:r>
            <a:rPr lang="cs-CZ" sz="1500" kern="1200" dirty="0"/>
            <a:t>- Změny životního cyklu výrobku</a:t>
          </a:r>
        </a:p>
        <a:p>
          <a:pPr marL="0" lvl="0" indent="0" algn="l" defTabSz="800100">
            <a:lnSpc>
              <a:spcPct val="90000"/>
            </a:lnSpc>
            <a:spcBef>
              <a:spcPct val="0"/>
            </a:spcBef>
            <a:spcAft>
              <a:spcPct val="35000"/>
            </a:spcAft>
            <a:buNone/>
          </a:pPr>
          <a:r>
            <a:rPr lang="cs-CZ" sz="1500" kern="1200" dirty="0"/>
            <a:t>- Inovace</a:t>
          </a:r>
        </a:p>
      </dsp:txBody>
      <dsp:txXfrm>
        <a:off x="6729461" y="3554715"/>
        <a:ext cx="2342506" cy="2342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8E337-031D-40A6-ADDC-6E6AEB78B106}">
      <dsp:nvSpPr>
        <dsp:cNvPr id="0" name=""/>
        <dsp:cNvSpPr/>
      </dsp:nvSpPr>
      <dsp:spPr>
        <a:xfrm>
          <a:off x="5170627" y="2480693"/>
          <a:ext cx="1767887" cy="17678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cs-CZ" sz="2500" kern="1200" dirty="0"/>
            <a:t>RIVALITA V ODVĚTVÍ</a:t>
          </a:r>
        </a:p>
      </dsp:txBody>
      <dsp:txXfrm>
        <a:off x="5429528" y="2739594"/>
        <a:ext cx="1250085" cy="1250085"/>
      </dsp:txXfrm>
    </dsp:sp>
    <dsp:sp modelId="{DA74A140-B44D-4A41-8DB5-1A61EE4D4EC7}">
      <dsp:nvSpPr>
        <dsp:cNvPr id="0" name=""/>
        <dsp:cNvSpPr/>
      </dsp:nvSpPr>
      <dsp:spPr>
        <a:xfrm rot="5400000">
          <a:off x="5866586" y="1836105"/>
          <a:ext cx="375968" cy="60108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cs-CZ" sz="1700" kern="1200"/>
        </a:p>
      </dsp:txBody>
      <dsp:txXfrm>
        <a:off x="5922981" y="1899926"/>
        <a:ext cx="263178" cy="360649"/>
      </dsp:txXfrm>
    </dsp:sp>
    <dsp:sp modelId="{533B87E9-181C-4A85-A4A0-F18D04EA4102}">
      <dsp:nvSpPr>
        <dsp:cNvPr id="0" name=""/>
        <dsp:cNvSpPr/>
      </dsp:nvSpPr>
      <dsp:spPr>
        <a:xfrm>
          <a:off x="5170627" y="3431"/>
          <a:ext cx="1767887" cy="17678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KONKURENTI</a:t>
          </a:r>
        </a:p>
      </dsp:txBody>
      <dsp:txXfrm>
        <a:off x="5429528" y="262332"/>
        <a:ext cx="1250085" cy="1250085"/>
      </dsp:txXfrm>
    </dsp:sp>
    <dsp:sp modelId="{2A48C890-02E8-47F4-A958-9D314AB9713B}">
      <dsp:nvSpPr>
        <dsp:cNvPr id="0" name=""/>
        <dsp:cNvSpPr/>
      </dsp:nvSpPr>
      <dsp:spPr>
        <a:xfrm rot="10800000">
          <a:off x="7094577" y="3064096"/>
          <a:ext cx="375968" cy="60108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cs-CZ" sz="1700" kern="1200"/>
        </a:p>
      </dsp:txBody>
      <dsp:txXfrm>
        <a:off x="7207367" y="3184312"/>
        <a:ext cx="263178" cy="360649"/>
      </dsp:txXfrm>
    </dsp:sp>
    <dsp:sp modelId="{924525ED-FFE9-4837-BFF2-F09F01FE437E}">
      <dsp:nvSpPr>
        <dsp:cNvPr id="0" name=""/>
        <dsp:cNvSpPr/>
      </dsp:nvSpPr>
      <dsp:spPr>
        <a:xfrm>
          <a:off x="7647888" y="2480693"/>
          <a:ext cx="1767887" cy="17678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ODBĚRATELÉ</a:t>
          </a:r>
        </a:p>
      </dsp:txBody>
      <dsp:txXfrm>
        <a:off x="7906789" y="2739594"/>
        <a:ext cx="1250085" cy="1250085"/>
      </dsp:txXfrm>
    </dsp:sp>
    <dsp:sp modelId="{57B62CDC-5039-409C-8B33-2B94AC0EA8A4}">
      <dsp:nvSpPr>
        <dsp:cNvPr id="0" name=""/>
        <dsp:cNvSpPr/>
      </dsp:nvSpPr>
      <dsp:spPr>
        <a:xfrm rot="16200000">
          <a:off x="5866586" y="4292086"/>
          <a:ext cx="375968" cy="60108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cs-CZ" sz="1700" kern="1200"/>
        </a:p>
      </dsp:txBody>
      <dsp:txXfrm>
        <a:off x="5922981" y="4468697"/>
        <a:ext cx="263178" cy="360649"/>
      </dsp:txXfrm>
    </dsp:sp>
    <dsp:sp modelId="{B4300D93-40CF-4EC9-BA1E-478C82DCC8CF}">
      <dsp:nvSpPr>
        <dsp:cNvPr id="0" name=""/>
        <dsp:cNvSpPr/>
      </dsp:nvSpPr>
      <dsp:spPr>
        <a:xfrm>
          <a:off x="5170627" y="4957954"/>
          <a:ext cx="1767887" cy="17678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SUBSTITUTY</a:t>
          </a:r>
        </a:p>
      </dsp:txBody>
      <dsp:txXfrm>
        <a:off x="5429528" y="5216855"/>
        <a:ext cx="1250085" cy="1250085"/>
      </dsp:txXfrm>
    </dsp:sp>
    <dsp:sp modelId="{9BDF2612-421C-4736-AFA5-EFB184E2609E}">
      <dsp:nvSpPr>
        <dsp:cNvPr id="0" name=""/>
        <dsp:cNvSpPr/>
      </dsp:nvSpPr>
      <dsp:spPr>
        <a:xfrm>
          <a:off x="4660726" y="3064096"/>
          <a:ext cx="375968" cy="60108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cs-CZ" sz="1700" kern="1200"/>
        </a:p>
      </dsp:txBody>
      <dsp:txXfrm rot="10800000">
        <a:off x="4660726" y="3184312"/>
        <a:ext cx="263178" cy="360649"/>
      </dsp:txXfrm>
    </dsp:sp>
    <dsp:sp modelId="{FB6F4F11-886C-48BD-BAAC-80322921D96F}">
      <dsp:nvSpPr>
        <dsp:cNvPr id="0" name=""/>
        <dsp:cNvSpPr/>
      </dsp:nvSpPr>
      <dsp:spPr>
        <a:xfrm>
          <a:off x="2693365" y="2480693"/>
          <a:ext cx="1767887" cy="17678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DODAVATELÉ</a:t>
          </a:r>
        </a:p>
      </dsp:txBody>
      <dsp:txXfrm>
        <a:off x="2952266" y="2739594"/>
        <a:ext cx="1250085" cy="1250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75ADF-4BB2-4482-9AE9-5D97B72FE360}">
      <dsp:nvSpPr>
        <dsp:cNvPr id="0" name=""/>
        <dsp:cNvSpPr/>
      </dsp:nvSpPr>
      <dsp:spPr>
        <a:xfrm rot="5400000">
          <a:off x="-130246" y="764992"/>
          <a:ext cx="868308" cy="607815"/>
        </a:xfrm>
        <a:prstGeom prst="chevron">
          <a:avLst/>
        </a:prstGeom>
        <a:solidFill>
          <a:schemeClr val="dk2">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kern="1200" dirty="0"/>
            <a:t>+</a:t>
          </a:r>
        </a:p>
      </dsp:txBody>
      <dsp:txXfrm rot="-5400000">
        <a:off x="1" y="938654"/>
        <a:ext cx="607815" cy="260493"/>
      </dsp:txXfrm>
    </dsp:sp>
    <dsp:sp modelId="{968B2215-D48B-483B-834F-E1412047FD7C}">
      <dsp:nvSpPr>
        <dsp:cNvPr id="0" name=""/>
        <dsp:cNvSpPr/>
      </dsp:nvSpPr>
      <dsp:spPr>
        <a:xfrm rot="5400000">
          <a:off x="3837726" y="-2631742"/>
          <a:ext cx="564400" cy="704224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cs-CZ" sz="3300" kern="1200" dirty="0"/>
            <a:t>přímé náklady</a:t>
          </a:r>
        </a:p>
      </dsp:txBody>
      <dsp:txXfrm rot="-5400000">
        <a:off x="598802" y="634734"/>
        <a:ext cx="7014697" cy="509296"/>
      </dsp:txXfrm>
    </dsp:sp>
    <dsp:sp modelId="{8FA41538-016A-4249-AFF0-F67182C0E135}">
      <dsp:nvSpPr>
        <dsp:cNvPr id="0" name=""/>
        <dsp:cNvSpPr/>
      </dsp:nvSpPr>
      <dsp:spPr>
        <a:xfrm rot="5400000">
          <a:off x="-130246" y="1313071"/>
          <a:ext cx="868308" cy="607815"/>
        </a:xfrm>
        <a:prstGeom prst="chevron">
          <a:avLst/>
        </a:prstGeom>
        <a:solidFill>
          <a:schemeClr val="dk2">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kern="1200" dirty="0"/>
            <a:t>+</a:t>
          </a:r>
        </a:p>
      </dsp:txBody>
      <dsp:txXfrm rot="-5400000">
        <a:off x="1" y="1486733"/>
        <a:ext cx="607815" cy="260493"/>
      </dsp:txXfrm>
    </dsp:sp>
    <dsp:sp modelId="{83E502E1-7DEE-45D2-90F2-B93EF425A58C}">
      <dsp:nvSpPr>
        <dsp:cNvPr id="0" name=""/>
        <dsp:cNvSpPr/>
      </dsp:nvSpPr>
      <dsp:spPr>
        <a:xfrm rot="5400000">
          <a:off x="3846740" y="-2092683"/>
          <a:ext cx="564400" cy="704224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cs-CZ" sz="3300" kern="1200" dirty="0"/>
            <a:t>režijní náklady</a:t>
          </a:r>
        </a:p>
      </dsp:txBody>
      <dsp:txXfrm rot="-5400000">
        <a:off x="607816" y="1173793"/>
        <a:ext cx="7014697" cy="509296"/>
      </dsp:txXfrm>
    </dsp:sp>
    <dsp:sp modelId="{0FACAC35-9E1B-4E03-AE50-3532B6691E37}">
      <dsp:nvSpPr>
        <dsp:cNvPr id="0" name=""/>
        <dsp:cNvSpPr/>
      </dsp:nvSpPr>
      <dsp:spPr>
        <a:xfrm rot="5400000">
          <a:off x="-130246" y="1812923"/>
          <a:ext cx="868308" cy="607815"/>
        </a:xfrm>
        <a:prstGeom prst="chevron">
          <a:avLst/>
        </a:prstGeom>
        <a:solidFill>
          <a:schemeClr val="dk2">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kern="1200" dirty="0"/>
            <a:t>=</a:t>
          </a:r>
        </a:p>
      </dsp:txBody>
      <dsp:txXfrm rot="-5400000">
        <a:off x="1" y="1986585"/>
        <a:ext cx="607815" cy="260493"/>
      </dsp:txXfrm>
    </dsp:sp>
    <dsp:sp modelId="{A34AFAA7-0E9B-4854-A4A6-BD2FD8DDA9B7}">
      <dsp:nvSpPr>
        <dsp:cNvPr id="0" name=""/>
        <dsp:cNvSpPr/>
      </dsp:nvSpPr>
      <dsp:spPr>
        <a:xfrm rot="5400000">
          <a:off x="3846740" y="-1573039"/>
          <a:ext cx="564400" cy="704224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cs-CZ" sz="3300" b="1" kern="1200" dirty="0"/>
            <a:t>vlastní náklady</a:t>
          </a:r>
        </a:p>
      </dsp:txBody>
      <dsp:txXfrm rot="-5400000">
        <a:off x="607816" y="1693437"/>
        <a:ext cx="7014697" cy="509296"/>
      </dsp:txXfrm>
    </dsp:sp>
    <dsp:sp modelId="{E6FAAC51-79E4-40C1-8874-B7DCD2BA0D2C}">
      <dsp:nvSpPr>
        <dsp:cNvPr id="0" name=""/>
        <dsp:cNvSpPr/>
      </dsp:nvSpPr>
      <dsp:spPr>
        <a:xfrm rot="5400000">
          <a:off x="-130246" y="2374782"/>
          <a:ext cx="868308" cy="607815"/>
        </a:xfrm>
        <a:prstGeom prst="chevron">
          <a:avLst/>
        </a:prstGeom>
        <a:solidFill>
          <a:schemeClr val="dk2">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kern="1200" dirty="0"/>
            <a:t>+</a:t>
          </a:r>
        </a:p>
      </dsp:txBody>
      <dsp:txXfrm rot="-5400000">
        <a:off x="1" y="2548444"/>
        <a:ext cx="607815" cy="260493"/>
      </dsp:txXfrm>
    </dsp:sp>
    <dsp:sp modelId="{B58ED33A-9928-4823-AD80-6023606EDD98}">
      <dsp:nvSpPr>
        <dsp:cNvPr id="0" name=""/>
        <dsp:cNvSpPr/>
      </dsp:nvSpPr>
      <dsp:spPr>
        <a:xfrm rot="5400000">
          <a:off x="3846740" y="-994388"/>
          <a:ext cx="564400" cy="704224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cs-CZ" sz="3300" kern="1200" dirty="0"/>
            <a:t>zisková přirážka</a:t>
          </a:r>
        </a:p>
      </dsp:txBody>
      <dsp:txXfrm rot="-5400000">
        <a:off x="607816" y="2272088"/>
        <a:ext cx="7014697" cy="509296"/>
      </dsp:txXfrm>
    </dsp:sp>
    <dsp:sp modelId="{C3362487-D27E-4256-8F4B-E1C54A8B2AF9}">
      <dsp:nvSpPr>
        <dsp:cNvPr id="0" name=""/>
        <dsp:cNvSpPr/>
      </dsp:nvSpPr>
      <dsp:spPr>
        <a:xfrm rot="5400000">
          <a:off x="-130246" y="2929755"/>
          <a:ext cx="868308" cy="607815"/>
        </a:xfrm>
        <a:prstGeom prst="chevron">
          <a:avLst/>
        </a:prstGeom>
        <a:solidFill>
          <a:schemeClr val="dk2">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kern="1200" dirty="0"/>
            <a:t>=</a:t>
          </a:r>
        </a:p>
      </dsp:txBody>
      <dsp:txXfrm rot="-5400000">
        <a:off x="1" y="3103417"/>
        <a:ext cx="607815" cy="260493"/>
      </dsp:txXfrm>
    </dsp:sp>
    <dsp:sp modelId="{99201F2A-9A79-4CCB-92AE-5C08D2F7CB83}">
      <dsp:nvSpPr>
        <dsp:cNvPr id="0" name=""/>
        <dsp:cNvSpPr/>
      </dsp:nvSpPr>
      <dsp:spPr>
        <a:xfrm rot="5400000">
          <a:off x="3838500" y="-418750"/>
          <a:ext cx="564400" cy="704224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cs-CZ" sz="3300" b="1" kern="1200" dirty="0"/>
            <a:t>cena</a:t>
          </a:r>
        </a:p>
      </dsp:txBody>
      <dsp:txXfrm rot="-5400000">
        <a:off x="599576" y="2847726"/>
        <a:ext cx="7014697" cy="509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E8CC-D3E0-4627-B954-F896C0DCB862}">
      <dsp:nvSpPr>
        <dsp:cNvPr id="0" name=""/>
        <dsp:cNvSpPr/>
      </dsp:nvSpPr>
      <dsp:spPr>
        <a:xfrm>
          <a:off x="639" y="873207"/>
          <a:ext cx="4009832" cy="187135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cs-CZ" sz="3900" kern="1200" dirty="0"/>
            <a:t>NÁKLADY</a:t>
          </a:r>
        </a:p>
      </dsp:txBody>
      <dsp:txXfrm>
        <a:off x="936316" y="873207"/>
        <a:ext cx="2138479" cy="1871353"/>
      </dsp:txXfrm>
    </dsp:sp>
    <dsp:sp modelId="{55AB3596-B74B-46C4-90D6-4C040C7210FE}">
      <dsp:nvSpPr>
        <dsp:cNvPr id="0" name=""/>
        <dsp:cNvSpPr/>
      </dsp:nvSpPr>
      <dsp:spPr>
        <a:xfrm>
          <a:off x="3417626" y="864789"/>
          <a:ext cx="3875197" cy="188819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cs-CZ" sz="3900" kern="1200" dirty="0"/>
            <a:t>ZISK</a:t>
          </a:r>
        </a:p>
      </dsp:txBody>
      <dsp:txXfrm>
        <a:off x="4361721" y="864789"/>
        <a:ext cx="1987007" cy="1888190"/>
      </dsp:txXfrm>
    </dsp:sp>
    <dsp:sp modelId="{36F5FFA1-821A-46B8-A97F-2A13346A293A}">
      <dsp:nvSpPr>
        <dsp:cNvPr id="0" name=""/>
        <dsp:cNvSpPr/>
      </dsp:nvSpPr>
      <dsp:spPr>
        <a:xfrm>
          <a:off x="6699977" y="826823"/>
          <a:ext cx="3434178" cy="1964122"/>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cs-CZ" sz="3900" kern="1200" dirty="0"/>
            <a:t>CENA</a:t>
          </a:r>
        </a:p>
      </dsp:txBody>
      <dsp:txXfrm>
        <a:off x="7682038" y="826823"/>
        <a:ext cx="1470056" cy="1964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E8CC-D3E0-4627-B954-F896C0DCB862}">
      <dsp:nvSpPr>
        <dsp:cNvPr id="0" name=""/>
        <dsp:cNvSpPr/>
      </dsp:nvSpPr>
      <dsp:spPr>
        <a:xfrm>
          <a:off x="667" y="901022"/>
          <a:ext cx="3890632" cy="181572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cs-CZ" sz="3500" kern="1200" dirty="0"/>
            <a:t>CENA</a:t>
          </a:r>
        </a:p>
      </dsp:txBody>
      <dsp:txXfrm>
        <a:off x="908529" y="901022"/>
        <a:ext cx="2074908" cy="1815724"/>
      </dsp:txXfrm>
    </dsp:sp>
    <dsp:sp modelId="{55AB3596-B74B-46C4-90D6-4C040C7210FE}">
      <dsp:nvSpPr>
        <dsp:cNvPr id="0" name=""/>
        <dsp:cNvSpPr/>
      </dsp:nvSpPr>
      <dsp:spPr>
        <a:xfrm>
          <a:off x="3366144" y="902863"/>
          <a:ext cx="3759999" cy="183206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cs-CZ" sz="3500" kern="1200" dirty="0"/>
            <a:t>ZISK</a:t>
          </a:r>
        </a:p>
      </dsp:txBody>
      <dsp:txXfrm>
        <a:off x="4282174" y="902863"/>
        <a:ext cx="1927939" cy="1832060"/>
      </dsp:txXfrm>
    </dsp:sp>
    <dsp:sp modelId="{36F5FFA1-821A-46B8-A97F-2A13346A293A}">
      <dsp:nvSpPr>
        <dsp:cNvPr id="0" name=""/>
        <dsp:cNvSpPr/>
      </dsp:nvSpPr>
      <dsp:spPr>
        <a:xfrm>
          <a:off x="6501475" y="847181"/>
          <a:ext cx="3760286" cy="19057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cs-CZ" sz="3000" kern="1200" dirty="0"/>
            <a:t>POVOLENÉ NÁKLADY</a:t>
          </a:r>
        </a:p>
      </dsp:txBody>
      <dsp:txXfrm>
        <a:off x="7454342" y="847181"/>
        <a:ext cx="1854552" cy="19057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09E89-E32A-4238-B8FF-A72270B65D07}" type="datetimeFigureOut">
              <a:rPr lang="cs-CZ" smtClean="0"/>
              <a:pPr/>
              <a:t>14.11.2022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C013-CF1B-4C96-BA05-5B2A5F0D8440}" type="slidenum">
              <a:rPr lang="cs-CZ" smtClean="0"/>
              <a:pPr/>
              <a:t>‹#›</a:t>
            </a:fld>
            <a:endParaRPr lang="cs-CZ"/>
          </a:p>
        </p:txBody>
      </p:sp>
    </p:spTree>
    <p:extLst>
      <p:ext uri="{BB962C8B-B14F-4D97-AF65-F5344CB8AC3E}">
        <p14:creationId xmlns:p14="http://schemas.microsoft.com/office/powerpoint/2010/main" val="23286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CB8F3D-61EF-41B8-9C1B-E0FA3D4656F0}" type="slidenum">
              <a:rPr lang="cs-CZ" smtClean="0"/>
              <a:pPr/>
              <a:t>1</a:t>
            </a:fld>
            <a:endParaRPr lang="cs-CZ"/>
          </a:p>
        </p:txBody>
      </p:sp>
    </p:spTree>
    <p:extLst>
      <p:ext uri="{BB962C8B-B14F-4D97-AF65-F5344CB8AC3E}">
        <p14:creationId xmlns:p14="http://schemas.microsoft.com/office/powerpoint/2010/main" val="335139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7951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6825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190956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13127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3053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93421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1698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31736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20971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400250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pPr/>
              <a:t>14.11.2022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pPr/>
              <a:t>‹#›</a:t>
            </a:fld>
            <a:endParaRPr lang="cs-CZ"/>
          </a:p>
        </p:txBody>
      </p:sp>
    </p:spTree>
    <p:extLst>
      <p:ext uri="{BB962C8B-B14F-4D97-AF65-F5344CB8AC3E}">
        <p14:creationId xmlns:p14="http://schemas.microsoft.com/office/powerpoint/2010/main" val="25639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F654C-5EEF-4C94-8934-B013D67275DB}" type="datetimeFigureOut">
              <a:rPr lang="cs-CZ" smtClean="0"/>
              <a:pPr/>
              <a:t>14.11.2022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61092-2BB8-434C-A00A-14DB4B89E758}" type="slidenum">
              <a:rPr lang="cs-CZ" smtClean="0"/>
              <a:pPr/>
              <a:t>‹#›</a:t>
            </a:fld>
            <a:endParaRPr lang="cs-CZ"/>
          </a:p>
        </p:txBody>
      </p:sp>
    </p:spTree>
    <p:extLst>
      <p:ext uri="{BB962C8B-B14F-4D97-AF65-F5344CB8AC3E}">
        <p14:creationId xmlns:p14="http://schemas.microsoft.com/office/powerpoint/2010/main" val="742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noChangeAspect="1"/>
          </p:cNvSpPr>
          <p:nvPr/>
        </p:nvSpPr>
        <p:spPr>
          <a:xfrm>
            <a:off x="770551" y="160058"/>
            <a:ext cx="10650897" cy="5272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buFont typeface="Arial" panose="020B0604020202020204" pitchFamily="34" charset="0"/>
              <a:buNone/>
            </a:pP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0"/>
              </a:spcBef>
              <a:buFont typeface="Arial" panose="020B0604020202020204" pitchFamily="34" charset="0"/>
              <a:buNone/>
            </a:pPr>
            <a:r>
              <a:rPr lang="cs-CZ" sz="6500" b="1">
                <a:solidFill>
                  <a:srgbClr val="C00000"/>
                </a:solidFill>
                <a:latin typeface="Open Sans" panose="020B0606030504020204" pitchFamily="34" charset="0"/>
                <a:ea typeface="Open Sans" panose="020B0606030504020204" pitchFamily="34" charset="0"/>
                <a:cs typeface="Open Sans" panose="020B0606030504020204" pitchFamily="34" charset="0"/>
              </a:rPr>
              <a:t>PROFESIONÁLNÍ </a:t>
            </a:r>
            <a:r>
              <a:rPr lang="cs-CZ" sz="6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CONTORLLING METODY A NÁSTROJE CONTROLLINGU </a:t>
            </a:r>
            <a:endParaRPr lang="cs-CZ"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5539225"/>
      </p:ext>
    </p:extLst>
  </p:cSld>
  <p:clrMapOvr>
    <a:masterClrMapping/>
  </p:clrMapOvr>
  <mc:AlternateContent xmlns:mc="http://schemas.openxmlformats.org/markup-compatibility/2006" xmlns:p14="http://schemas.microsoft.com/office/powerpoint/2010/main">
    <mc:Choice Requires="p14">
      <p:transition spd="slow" p14:dur="2000" advTm="27211"/>
    </mc:Choice>
    <mc:Fallback xmlns="">
      <p:transition spd="slow" advTm="272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lnSpcReduction="10000"/>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1. ANALÝZA OKOLÍ</a:t>
            </a:r>
          </a:p>
          <a:p>
            <a:pPr marL="0" indent="0">
              <a:lnSpc>
                <a:spcPct val="100000"/>
              </a:lnSpc>
              <a:buFontTx/>
              <a:buChar char="-"/>
            </a:pPr>
            <a:r>
              <a:rPr lang="cs-CZ" sz="4000" b="1" dirty="0">
                <a:latin typeface="Open Sans" panose="020B0606030504020204" pitchFamily="34" charset="0"/>
                <a:ea typeface="Open Sans" panose="020B0606030504020204" pitchFamily="34" charset="0"/>
                <a:cs typeface="Open Sans" panose="020B0606030504020204" pitchFamily="34" charset="0"/>
              </a:rPr>
              <a:t> </a:t>
            </a:r>
            <a:r>
              <a:rPr lang="cs-CZ" sz="3500" dirty="0">
                <a:latin typeface="Open Sans" panose="020B0606030504020204" pitchFamily="34" charset="0"/>
                <a:ea typeface="Open Sans" panose="020B0606030504020204" pitchFamily="34" charset="0"/>
                <a:cs typeface="Open Sans" panose="020B0606030504020204" pitchFamily="34" charset="0"/>
              </a:rPr>
              <a:t>Cílem je získat významné </a:t>
            </a:r>
            <a:r>
              <a:rPr lang="cs-CZ" sz="3500" b="1" i="1" dirty="0">
                <a:latin typeface="Open Sans" panose="020B0606030504020204" pitchFamily="34" charset="0"/>
                <a:ea typeface="Open Sans" panose="020B0606030504020204" pitchFamily="34" charset="0"/>
                <a:cs typeface="Open Sans" panose="020B0606030504020204" pitchFamily="34" charset="0"/>
              </a:rPr>
              <a:t>informace o okolí podniku </a:t>
            </a:r>
            <a:r>
              <a:rPr lang="cs-CZ" sz="3500" dirty="0">
                <a:latin typeface="Open Sans" panose="020B0606030504020204" pitchFamily="34" charset="0"/>
                <a:ea typeface="Open Sans" panose="020B0606030504020204" pitchFamily="34" charset="0"/>
                <a:cs typeface="Open Sans" panose="020B0606030504020204" pitchFamily="34" charset="0"/>
              </a:rPr>
              <a:t>a jeho změnách a možných dopadech na podnikovou činnost.</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Závěry těchto analýz jsou důležité pro rozvoj podniku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a:rPr>
              <a:t> existují klíčové faktory, které výrazně ovlivňují budoucnost podniku.</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a:rPr>
              <a:t> Klíčové faktory: Technika a technologie, právní a politické podmínky, ekonomické faktory, sociální, </a:t>
            </a:r>
            <a:r>
              <a:rPr lang="cs-CZ" sz="3500" dirty="0" err="1">
                <a:latin typeface="Open Sans" panose="020B0606030504020204" pitchFamily="34" charset="0"/>
                <a:ea typeface="Open Sans" panose="020B0606030504020204" pitchFamily="34" charset="0"/>
                <a:cs typeface="Open Sans" panose="020B0606030504020204" pitchFamily="34" charset="0"/>
                <a:sym typeface="Wingdings"/>
              </a:rPr>
              <a:t>kultrurní</a:t>
            </a:r>
            <a:r>
              <a:rPr lang="cs-CZ" sz="3500" dirty="0">
                <a:latin typeface="Open Sans" panose="020B0606030504020204" pitchFamily="34" charset="0"/>
                <a:ea typeface="Open Sans" panose="020B0606030504020204" pitchFamily="34" charset="0"/>
                <a:cs typeface="Open Sans" panose="020B0606030504020204" pitchFamily="34" charset="0"/>
                <a:sym typeface="Wingdings"/>
              </a:rPr>
              <a:t> a demografické faktory</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a:rPr>
              <a: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a:rPr>
              <a:t>PEST ANALÝZA</a:t>
            </a:r>
            <a:endParaRPr lang="cs-CZ" sz="3500" b="1"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194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4427239"/>
              </p:ext>
            </p:extLst>
          </p:nvPr>
        </p:nvGraphicFramePr>
        <p:xfrm>
          <a:off x="0" y="0"/>
          <a:ext cx="13005786" cy="665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0D0F426-FC4E-4232-A30E-F66B9A7A42AC}"/>
              </a:ext>
            </a:extLst>
          </p:cNvPr>
          <p:cNvSpPr txBox="1"/>
          <p:nvPr/>
        </p:nvSpPr>
        <p:spPr>
          <a:xfrm>
            <a:off x="363984" y="630315"/>
            <a:ext cx="11461072" cy="2785378"/>
          </a:xfrm>
          <a:prstGeom prst="rect">
            <a:avLst/>
          </a:prstGeom>
          <a:noFill/>
        </p:spPr>
        <p:txBody>
          <a:bodyPr wrap="square" rtlCol="0">
            <a:spAutoFit/>
          </a:bodyPr>
          <a:lstStyle/>
          <a:p>
            <a:r>
              <a:rPr lang="cs-CZ" sz="3500" dirty="0"/>
              <a:t>- Cílem PEST analýzy je identifikace makroekonomických faktorů a faktorů jejichž míra působení na podnik je významná. </a:t>
            </a:r>
          </a:p>
          <a:p>
            <a:r>
              <a:rPr lang="cs-CZ" sz="3500" dirty="0"/>
              <a:t>- PEST analýza slouží jako základ odhadu budoucích změn v podniku, ale i jako odhad jejich působení na jiné podniky. </a:t>
            </a:r>
          </a:p>
        </p:txBody>
      </p:sp>
    </p:spTree>
    <p:extLst>
      <p:ext uri="{BB962C8B-B14F-4D97-AF65-F5344CB8AC3E}">
        <p14:creationId xmlns:p14="http://schemas.microsoft.com/office/powerpoint/2010/main" val="200313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2. ANALÝZA ODVĚTVÍ</a:t>
            </a:r>
          </a:p>
          <a:p>
            <a:pPr marL="0" indent="0">
              <a:lnSpc>
                <a:spcPct val="100000"/>
              </a:lnSpc>
              <a:buFontTx/>
              <a:buChar char="-"/>
            </a:pPr>
            <a:r>
              <a:rPr lang="cs-CZ" sz="3500" b="1" dirty="0">
                <a:latin typeface="Open Sans" panose="020B0606030504020204" pitchFamily="34" charset="0"/>
                <a:ea typeface="Open Sans" panose="020B0606030504020204" pitchFamily="34" charset="0"/>
                <a:cs typeface="Open Sans" panose="020B0606030504020204" pitchFamily="34" charset="0"/>
              </a:rPr>
              <a:t> </a:t>
            </a:r>
            <a:r>
              <a:rPr lang="cs-CZ" sz="3500" b="1" i="1" dirty="0">
                <a:latin typeface="Open Sans" panose="020B0606030504020204" pitchFamily="34" charset="0"/>
                <a:ea typeface="Open Sans" panose="020B0606030504020204" pitchFamily="34" charset="0"/>
                <a:cs typeface="Open Sans" panose="020B0606030504020204" pitchFamily="34" charset="0"/>
              </a:rPr>
              <a:t>PORTERŮV MODEL PĚTI SIL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analýza vychází z faktu, že všechna odvětví nemají stejný potenciál zisku  a že společná síla pěti sil určuje intenzitu konkurence, a tím potenciál zisku odvětví</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Cílem modelu je pochopení, které síly v tomto prostředí působí a které je třeba identifikovat z hlediska významnosti pro podnik.</a:t>
            </a: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204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7EC3394-CD2B-4D18-A2A0-F6D220E0B0B5}"/>
              </a:ext>
            </a:extLst>
          </p:cNvPr>
          <p:cNvGraphicFramePr/>
          <p:nvPr>
            <p:extLst>
              <p:ext uri="{D42A27DB-BD31-4B8C-83A1-F6EECF244321}">
                <p14:modId xmlns:p14="http://schemas.microsoft.com/office/powerpoint/2010/main" val="1608791517"/>
              </p:ext>
            </p:extLst>
          </p:nvPr>
        </p:nvGraphicFramePr>
        <p:xfrm>
          <a:off x="0" y="0"/>
          <a:ext cx="12109142" cy="672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55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RIVALITA V ODVĚTVÍ</a:t>
            </a:r>
          </a:p>
          <a:p>
            <a:pPr marL="0" indent="0">
              <a:lnSpc>
                <a:spcPct val="100000"/>
              </a:lnSpc>
              <a:buFontTx/>
              <a:buChar char="-"/>
            </a:pPr>
            <a:r>
              <a:rPr lang="cs-CZ" sz="3500" b="1" dirty="0">
                <a:latin typeface="Open Sans" panose="020B0606030504020204" pitchFamily="34" charset="0"/>
                <a:ea typeface="Open Sans" panose="020B0606030504020204" pitchFamily="34" charset="0"/>
                <a:cs typeface="Open Sans" panose="020B0606030504020204" pitchFamily="34" charset="0"/>
              </a:rPr>
              <a:t> </a:t>
            </a:r>
            <a:r>
              <a:rPr lang="cs-CZ" sz="3500" dirty="0">
                <a:latin typeface="Open Sans" panose="020B0606030504020204" pitchFamily="34" charset="0"/>
                <a:ea typeface="Open Sans" panose="020B0606030504020204" pitchFamily="34" charset="0"/>
                <a:cs typeface="Open Sans" panose="020B0606030504020204" pitchFamily="34" charset="0"/>
              </a:rPr>
              <a:t>Podniky v odvětví jsou vzájemně provázané.</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Růst rivality je způsoben:</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a) růstem počtu a velikosti konkurentů</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b) poklesem míry růstu trhu</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c) narůstající kapitálovou náročností v odvětví</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d) nízkou diferenciaci produktu</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e) narůstajícím počtem zákazníků</a:t>
            </a:r>
          </a:p>
          <a:p>
            <a:pPr marL="0" indent="0">
              <a:lnSpc>
                <a:spcPct val="100000"/>
              </a:lnSpc>
              <a:buNone/>
            </a:pPr>
            <a:endParaRPr lang="cs-CZ" sz="38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42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fontScale="92500" lnSpcReduction="10000"/>
          </a:bodyPr>
          <a:lstStyle/>
          <a:p>
            <a:pPr marL="742950" indent="-742950">
              <a:lnSpc>
                <a:spcPct val="100000"/>
              </a:lnSpc>
              <a:buNone/>
            </a:pPr>
            <a:r>
              <a:rPr lang="cs-CZ" sz="4300" b="1" dirty="0">
                <a:latin typeface="Open Sans" panose="020B0606030504020204" pitchFamily="34" charset="0"/>
                <a:ea typeface="Open Sans" panose="020B0606030504020204" pitchFamily="34" charset="0"/>
                <a:cs typeface="Open Sans" panose="020B0606030504020204" pitchFamily="34" charset="0"/>
              </a:rPr>
              <a:t>KONKURENCE</a:t>
            </a:r>
          </a:p>
          <a:p>
            <a:pPr marL="0" indent="0">
              <a:lnSpc>
                <a:spcPct val="100000"/>
              </a:lnSpc>
              <a:buFontTx/>
              <a:buChar char="-"/>
            </a:pPr>
            <a:r>
              <a:rPr lang="cs-CZ" sz="4000" b="1" dirty="0">
                <a:latin typeface="Open Sans" panose="020B0606030504020204" pitchFamily="34" charset="0"/>
                <a:ea typeface="Open Sans" panose="020B0606030504020204" pitchFamily="34" charset="0"/>
                <a:cs typeface="Open Sans" panose="020B0606030504020204" pitchFamily="34" charset="0"/>
              </a:rPr>
              <a:t> </a:t>
            </a:r>
            <a:r>
              <a:rPr lang="cs-CZ" sz="3800" dirty="0">
                <a:latin typeface="Open Sans" panose="020B0606030504020204" pitchFamily="34" charset="0"/>
                <a:ea typeface="Open Sans" panose="020B0606030504020204" pitchFamily="34" charset="0"/>
                <a:cs typeface="Open Sans" panose="020B0606030504020204" pitchFamily="34" charset="0"/>
              </a:rPr>
              <a:t>Cílem nové potenciální konkurence je vstoupit na trh a získat tak podíly na trhu od stávajících podniků.</a:t>
            </a:r>
          </a:p>
          <a:p>
            <a:pPr marL="0" indent="0">
              <a:lnSpc>
                <a:spcPct val="100000"/>
              </a:lnSpc>
              <a:buFontTx/>
              <a:buChar char="-"/>
            </a:pPr>
            <a:r>
              <a:rPr lang="cs-CZ" sz="3800" i="1" dirty="0">
                <a:latin typeface="Open Sans" panose="020B0606030504020204" pitchFamily="34" charset="0"/>
                <a:ea typeface="Open Sans" panose="020B0606030504020204" pitchFamily="34" charset="0"/>
                <a:cs typeface="Open Sans" panose="020B0606030504020204" pitchFamily="34" charset="0"/>
              </a:rPr>
              <a:t> </a:t>
            </a:r>
            <a:r>
              <a:rPr lang="cs-CZ" sz="3800" dirty="0">
                <a:latin typeface="Open Sans" panose="020B0606030504020204" pitchFamily="34" charset="0"/>
                <a:ea typeface="Open Sans" panose="020B0606030504020204" pitchFamily="34" charset="0"/>
                <a:cs typeface="Open Sans" panose="020B0606030504020204" pitchFamily="34" charset="0"/>
              </a:rPr>
              <a:t>Analýzou konkurence lze odhadnou jaká je pravděpodobnost vstupu do odvětví a jaké bariéry jsou při vstupu na trh.</a:t>
            </a:r>
          </a:p>
          <a:p>
            <a:pPr marL="0" indent="0">
              <a:lnSpc>
                <a:spcPct val="100000"/>
              </a:lnSpc>
              <a:buFontTx/>
              <a:buChar char="-"/>
            </a:pPr>
            <a:r>
              <a:rPr lang="cs-CZ" sz="3800" dirty="0">
                <a:latin typeface="Open Sans" panose="020B0606030504020204" pitchFamily="34" charset="0"/>
                <a:ea typeface="Open Sans" panose="020B0606030504020204" pitchFamily="34" charset="0"/>
                <a:cs typeface="Open Sans" panose="020B0606030504020204" pitchFamily="34" charset="0"/>
              </a:rPr>
              <a:t> Mezi základní bariéry vstupu na trh patří:</a:t>
            </a:r>
          </a:p>
          <a:p>
            <a:pPr marL="0" indent="0">
              <a:lnSpc>
                <a:spcPct val="100000"/>
              </a:lnSpc>
              <a:buNone/>
            </a:pPr>
            <a:r>
              <a:rPr lang="cs-CZ" sz="3800" b="1" i="1" dirty="0">
                <a:latin typeface="Open Sans" panose="020B0606030504020204" pitchFamily="34" charset="0"/>
                <a:ea typeface="Open Sans" panose="020B0606030504020204" pitchFamily="34" charset="0"/>
                <a:cs typeface="Open Sans" panose="020B0606030504020204" pitchFamily="34" charset="0"/>
              </a:rPr>
              <a:t>a) kapitálová náročnost odvětví</a:t>
            </a:r>
          </a:p>
          <a:p>
            <a:pPr marL="0" indent="0">
              <a:lnSpc>
                <a:spcPct val="100000"/>
              </a:lnSpc>
              <a:buNone/>
            </a:pPr>
            <a:r>
              <a:rPr lang="cs-CZ" sz="3800" b="1" i="1" dirty="0">
                <a:latin typeface="Open Sans" panose="020B0606030504020204" pitchFamily="34" charset="0"/>
                <a:ea typeface="Open Sans" panose="020B0606030504020204" pitchFamily="34" charset="0"/>
                <a:cs typeface="Open Sans" panose="020B0606030504020204" pitchFamily="34" charset="0"/>
              </a:rPr>
              <a:t>b) používání technologií a existence know-how</a:t>
            </a:r>
          </a:p>
          <a:p>
            <a:pPr marL="0" indent="0">
              <a:lnSpc>
                <a:spcPct val="100000"/>
              </a:lnSpc>
              <a:buNone/>
            </a:pPr>
            <a:r>
              <a:rPr lang="cs-CZ" sz="3800" b="1" i="1" dirty="0">
                <a:latin typeface="Open Sans" panose="020B0606030504020204" pitchFamily="34" charset="0"/>
                <a:ea typeface="Open Sans" panose="020B0606030504020204" pitchFamily="34" charset="0"/>
                <a:cs typeface="Open Sans" panose="020B0606030504020204" pitchFamily="34" charset="0"/>
              </a:rPr>
              <a:t>c) přístup k distribučním kanálům</a:t>
            </a:r>
          </a:p>
          <a:p>
            <a:pPr marL="0" indent="0">
              <a:lnSpc>
                <a:spcPct val="100000"/>
              </a:lnSpc>
              <a:buNone/>
            </a:pPr>
            <a:r>
              <a:rPr lang="cs-CZ" sz="3800" b="1" i="1" dirty="0">
                <a:latin typeface="Open Sans" panose="020B0606030504020204" pitchFamily="34" charset="0"/>
                <a:ea typeface="Open Sans" panose="020B0606030504020204" pitchFamily="34" charset="0"/>
                <a:cs typeface="Open Sans" panose="020B0606030504020204" pitchFamily="34" charset="0"/>
              </a:rPr>
              <a:t>d) náklady na změnu dodavatele</a:t>
            </a:r>
          </a:p>
        </p:txBody>
      </p:sp>
    </p:spTree>
    <p:extLst>
      <p:ext uri="{BB962C8B-B14F-4D97-AF65-F5344CB8AC3E}">
        <p14:creationId xmlns:p14="http://schemas.microsoft.com/office/powerpoint/2010/main" val="189756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SUBSTITUTY</a:t>
            </a:r>
          </a:p>
          <a:p>
            <a:pPr marL="0" indent="0">
              <a:lnSpc>
                <a:spcPct val="100000"/>
              </a:lnSpc>
              <a:buFontTx/>
              <a:buChar char="-"/>
            </a:pPr>
            <a:r>
              <a:rPr lang="cs-CZ" sz="3500" b="1" dirty="0">
                <a:latin typeface="Open Sans" panose="020B0606030504020204" pitchFamily="34" charset="0"/>
                <a:ea typeface="Open Sans" panose="020B0606030504020204" pitchFamily="34" charset="0"/>
                <a:cs typeface="Open Sans" panose="020B0606030504020204" pitchFamily="34" charset="0"/>
              </a:rPr>
              <a:t> </a:t>
            </a:r>
            <a:r>
              <a:rPr lang="cs-CZ" sz="3500" dirty="0">
                <a:latin typeface="Open Sans" panose="020B0606030504020204" pitchFamily="34" charset="0"/>
                <a:ea typeface="Open Sans" panose="020B0606030504020204" pitchFamily="34" charset="0"/>
                <a:cs typeface="Open Sans" panose="020B0606030504020204" pitchFamily="34" charset="0"/>
              </a:rPr>
              <a:t>Hrozba substitutů je hlavně v ceně, výkonu, funkci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zákazníci začínají uvažovat o přechodu k substitutům.</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Hrozba substitutů je závislá především na:</a:t>
            </a:r>
          </a:p>
          <a:p>
            <a:pPr marL="742950" indent="-7429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ceně substitutů</a:t>
            </a:r>
          </a:p>
          <a:p>
            <a:pPr marL="742950" indent="-7429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diferenciaci substitutů</a:t>
            </a:r>
          </a:p>
          <a:p>
            <a:pPr marL="742950" indent="-7429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nákladech na změnu, tj. náklady přechodu na jiný výrobek</a:t>
            </a:r>
            <a:endParaRPr lang="cs-CZ" sz="3500" b="1"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626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678702" cy="6529653"/>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DODAVATELÉ</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Mohou působit na objem zisku podniku změnami cen, kvality, dodacích lhůt.</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Moc dodavatelů závisí na:</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počtu dodavatelů</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koncentraci dodavatelů</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ohrožení dodavatelů substituty</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významnost zákazníka pro dodavatele</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nákladech přechodu zákazníka k jinému dodavateli</a:t>
            </a:r>
          </a:p>
        </p:txBody>
      </p:sp>
    </p:spTree>
    <p:extLst>
      <p:ext uri="{BB962C8B-B14F-4D97-AF65-F5344CB8AC3E}">
        <p14:creationId xmlns:p14="http://schemas.microsoft.com/office/powerpoint/2010/main" val="8520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5130"/>
            <a:ext cx="11857342" cy="6622870"/>
          </a:xfrm>
        </p:spPr>
        <p:txBody>
          <a:bodyPr>
            <a:normAutofit fontScale="85000" lnSpcReduction="10000"/>
          </a:bodyPr>
          <a:lstStyle/>
          <a:p>
            <a:pPr marL="742950" indent="-742950">
              <a:lnSpc>
                <a:spcPct val="100000"/>
              </a:lnSpc>
              <a:buNone/>
            </a:pPr>
            <a:r>
              <a:rPr lang="cs-CZ" sz="4700" b="1" dirty="0">
                <a:latin typeface="Open Sans" panose="020B0606030504020204" pitchFamily="34" charset="0"/>
                <a:ea typeface="Open Sans" panose="020B0606030504020204" pitchFamily="34" charset="0"/>
                <a:cs typeface="Open Sans" panose="020B0606030504020204" pitchFamily="34" charset="0"/>
              </a:rPr>
              <a:t>ZÁKAZNÍCI</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Tlaky zákazníků se projevují ve snaze získat výrobky za co nejnižší cenu, nejvyšší kvalitu, nejvýhodnější úvěrové podmínky, servis.</a:t>
            </a:r>
          </a:p>
          <a:p>
            <a:pPr marL="0" indent="0">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Síla zákazníků je závislá na:</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koncentraci a velikosti zákazníků</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podílu nákupů</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nákladech přechodu zákazníka k jinému dodavateli</a:t>
            </a:r>
          </a:p>
          <a:p>
            <a:pPr marL="514350" indent="-514350">
              <a:lnSpc>
                <a:spcPct val="100000"/>
              </a:lnSpc>
              <a:buAutoNum type="alphaLcParenR"/>
            </a:pPr>
            <a:r>
              <a:rPr lang="cs-CZ" sz="3500" b="1" i="1" dirty="0">
                <a:latin typeface="Open Sans" panose="020B0606030504020204" pitchFamily="34" charset="0"/>
                <a:ea typeface="Open Sans" panose="020B0606030504020204" pitchFamily="34" charset="0"/>
                <a:cs typeface="Open Sans" panose="020B0606030504020204" pitchFamily="34" charset="0"/>
              </a:rPr>
              <a:t>důležitosti nakupovaného produktu pro zákazníka</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Ze získaných informací lze odvodit cíle a strategie sil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stanovení významu pro podnik  odhadnutí rizika a šancí v odvětví.</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Obecně lze říct, že pokud bude všech pět sil silných  lze očekávat, že výnosnost odvětví bude nízká a naopak.</a:t>
            </a: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57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318311" y="310441"/>
            <a:ext cx="11693175" cy="6480975"/>
          </a:xfrm>
        </p:spPr>
        <p:txBody>
          <a:bodyPr>
            <a:normAutofit fontScale="92500" lnSpcReduction="10000"/>
          </a:bodyPr>
          <a:lstStyle/>
          <a:p>
            <a:pPr marL="0" indent="0">
              <a:lnSpc>
                <a:spcPct val="100000"/>
              </a:lnSpc>
              <a:buNone/>
            </a:pPr>
            <a:r>
              <a:rPr lang="cs-CZ" sz="4300" b="1" dirty="0">
                <a:latin typeface="Open Sans" panose="020B0606030504020204" pitchFamily="34" charset="0"/>
                <a:ea typeface="Open Sans" panose="020B0606030504020204" pitchFamily="34" charset="0"/>
                <a:cs typeface="Open Sans" panose="020B0606030504020204" pitchFamily="34" charset="0"/>
              </a:rPr>
              <a:t>CONTROLLINGOVÝ POSTUP</a:t>
            </a:r>
          </a:p>
          <a:p>
            <a:pPr>
              <a:lnSpc>
                <a:spcPct val="100000"/>
              </a:lnSpc>
              <a:buFontTx/>
              <a:buChar char="-"/>
            </a:pPr>
            <a:r>
              <a:rPr lang="cs-CZ" sz="3500" i="1" dirty="0">
                <a:latin typeface="Open Sans" panose="020B0606030504020204" pitchFamily="34" charset="0"/>
                <a:ea typeface="Open Sans" panose="020B0606030504020204" pitchFamily="34" charset="0"/>
                <a:cs typeface="Open Sans" panose="020B0606030504020204" pitchFamily="34" charset="0"/>
              </a:rPr>
              <a:t>Hlavní úlohou </a:t>
            </a:r>
            <a:r>
              <a:rPr lang="cs-CZ" sz="3500" i="1" dirty="0" err="1">
                <a:latin typeface="Open Sans" panose="020B0606030504020204" pitchFamily="34" charset="0"/>
                <a:ea typeface="Open Sans" panose="020B0606030504020204" pitchFamily="34" charset="0"/>
                <a:cs typeface="Open Sans" panose="020B0606030504020204" pitchFamily="34" charset="0"/>
              </a:rPr>
              <a:t>controllerů</a:t>
            </a:r>
            <a:r>
              <a:rPr lang="cs-CZ" sz="3500" i="1" dirty="0">
                <a:latin typeface="Open Sans" panose="020B0606030504020204" pitchFamily="34" charset="0"/>
                <a:ea typeface="Open Sans" panose="020B0606030504020204" pitchFamily="34" charset="0"/>
                <a:cs typeface="Open Sans" panose="020B0606030504020204" pitchFamily="34" charset="0"/>
              </a:rPr>
              <a:t> je podpora managerů na všech stupních řízení.</a:t>
            </a:r>
            <a:endParaRPr lang="cs-CZ" sz="3500" dirty="0">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00000"/>
              </a:lnSpc>
              <a:buAutoNum type="arabicPeriod"/>
            </a:pPr>
            <a:r>
              <a:rPr lang="cs-CZ" sz="3500" b="1" dirty="0">
                <a:latin typeface="Open Sans" panose="020B0606030504020204" pitchFamily="34" charset="0"/>
                <a:ea typeface="Open Sans" panose="020B0606030504020204" pitchFamily="34" charset="0"/>
                <a:cs typeface="Open Sans" panose="020B0606030504020204" pitchFamily="34" charset="0"/>
              </a:rPr>
              <a:t>PLÁNOVÁNÍ</a:t>
            </a:r>
          </a:p>
          <a:p>
            <a:pPr marL="457200" lvl="1" indent="0">
              <a:lnSpc>
                <a:spcPct val="100000"/>
              </a:lnSpc>
              <a:buNone/>
            </a:pPr>
            <a:r>
              <a:rPr lang="cs-CZ" sz="3100" b="1" dirty="0">
                <a:latin typeface="Open Sans" panose="020B0606030504020204" pitchFamily="34" charset="0"/>
                <a:ea typeface="Open Sans" panose="020B0606030504020204" pitchFamily="34" charset="0"/>
                <a:cs typeface="Open Sans" panose="020B0606030504020204" pitchFamily="34" charset="0"/>
              </a:rPr>
              <a:t>1.1 FÁZE ANALYTICKÁ </a:t>
            </a:r>
            <a:r>
              <a:rPr lang="cs-CZ" sz="3100" dirty="0">
                <a:latin typeface="Open Sans" panose="020B0606030504020204" pitchFamily="34" charset="0"/>
                <a:ea typeface="Open Sans" panose="020B0606030504020204" pitchFamily="34" charset="0"/>
                <a:cs typeface="Open Sans" panose="020B0606030504020204" pitchFamily="34" charset="0"/>
              </a:rPr>
              <a:t>(cílem je získání informací o minulosti a současnosti, údaje odbytové, zásobovací, výkonnost, konkurence, finanční možnosti, technické možnosti, hospodářská situace, údaje jsou základem pro následující fázi)</a:t>
            </a:r>
          </a:p>
          <a:p>
            <a:pPr marL="457200" lvl="1" indent="0">
              <a:lnSpc>
                <a:spcPct val="100000"/>
              </a:lnSpc>
              <a:buNone/>
            </a:pPr>
            <a:r>
              <a:rPr lang="cs-CZ" sz="3100" b="1" dirty="0">
                <a:latin typeface="Open Sans" panose="020B0606030504020204" pitchFamily="34" charset="0"/>
                <a:ea typeface="Open Sans" panose="020B0606030504020204" pitchFamily="34" charset="0"/>
                <a:cs typeface="Open Sans" panose="020B0606030504020204" pitchFamily="34" charset="0"/>
              </a:rPr>
              <a:t>1.2 FÁZE PROGNOSTISKÁ A KONCEPČNÍ </a:t>
            </a:r>
            <a:r>
              <a:rPr lang="cs-CZ" sz="3100" dirty="0">
                <a:latin typeface="Open Sans" panose="020B0606030504020204" pitchFamily="34" charset="0"/>
                <a:ea typeface="Open Sans" panose="020B0606030504020204" pitchFamily="34" charset="0"/>
                <a:cs typeface="Open Sans" panose="020B0606030504020204" pitchFamily="34" charset="0"/>
              </a:rPr>
              <a:t>(cílem je vypracování konkrétního programu k dosažení podnikových cílů, program je závazný a rozhoduje se o jeho realizaci)</a:t>
            </a:r>
          </a:p>
          <a:p>
            <a:pPr marL="514350" indent="-514350">
              <a:lnSpc>
                <a:spcPct val="100000"/>
              </a:lnSpc>
              <a:buAutoNum type="arabicPeriod"/>
            </a:pPr>
            <a:r>
              <a:rPr lang="cs-CZ" sz="3500" b="1" dirty="0">
                <a:latin typeface="Open Sans" panose="020B0606030504020204" pitchFamily="34" charset="0"/>
                <a:ea typeface="Open Sans" panose="020B0606030504020204" pitchFamily="34" charset="0"/>
                <a:cs typeface="Open Sans" panose="020B0606030504020204" pitchFamily="34" charset="0"/>
              </a:rPr>
              <a:t>REALIZACE</a:t>
            </a:r>
          </a:p>
          <a:p>
            <a:pPr marL="514350" indent="-514350">
              <a:lnSpc>
                <a:spcPct val="100000"/>
              </a:lnSpc>
              <a:buAutoNum type="arabicPeriod"/>
            </a:pPr>
            <a:r>
              <a:rPr lang="cs-CZ" sz="3500" b="1" dirty="0">
                <a:latin typeface="Open Sans" panose="020B0606030504020204" pitchFamily="34" charset="0"/>
                <a:ea typeface="Open Sans" panose="020B0606030504020204" pitchFamily="34" charset="0"/>
                <a:cs typeface="Open Sans" panose="020B0606030504020204" pitchFamily="34" charset="0"/>
              </a:rPr>
              <a:t>KONTROLA</a:t>
            </a:r>
          </a:p>
        </p:txBody>
      </p:sp>
    </p:spTree>
    <p:extLst>
      <p:ext uri="{BB962C8B-B14F-4D97-AF65-F5344CB8AC3E}">
        <p14:creationId xmlns:p14="http://schemas.microsoft.com/office/powerpoint/2010/main" val="356449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793102"/>
            <a:ext cx="11857342" cy="6064898"/>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Cílem analýzy konkurence je pochopení a předvídání chování konkurenčních firem.</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S postupujícími fázemi života podniku a cyklu výrobku narůstá význam analýzy konkurence.</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Pro analýzu je postačující srovnání podniku se třemi až pěti konkurenty.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Při konkurenční analýze jsou srovnávány stejné výrobky nebo skupiny výrobků s výrobky konkurentů</a:t>
            </a:r>
          </a:p>
        </p:txBody>
      </p:sp>
    </p:spTree>
    <p:extLst>
      <p:ext uri="{BB962C8B-B14F-4D97-AF65-F5344CB8AC3E}">
        <p14:creationId xmlns:p14="http://schemas.microsoft.com/office/powerpoint/2010/main" val="315303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fontScale="85000" lnSpcReduction="20000"/>
          </a:bodyPr>
          <a:lstStyle/>
          <a:p>
            <a:pPr marL="742950" indent="-742950">
              <a:lnSpc>
                <a:spcPct val="100000"/>
              </a:lnSpc>
              <a:buNone/>
            </a:pPr>
            <a:r>
              <a:rPr lang="cs-CZ" sz="4700" b="1" dirty="0">
                <a:latin typeface="Open Sans" panose="020B0606030504020204" pitchFamily="34" charset="0"/>
                <a:ea typeface="Open Sans" panose="020B0606030504020204" pitchFamily="34" charset="0"/>
                <a:cs typeface="Open Sans" panose="020B0606030504020204" pitchFamily="34" charset="0"/>
              </a:rPr>
              <a:t>3. ANALÝZA SILNÝCH A SLABÝCH </a:t>
            </a:r>
          </a:p>
          <a:p>
            <a:pPr marL="742950" indent="-742950">
              <a:lnSpc>
                <a:spcPct val="100000"/>
              </a:lnSpc>
              <a:buNone/>
            </a:pPr>
            <a:r>
              <a:rPr lang="cs-CZ" sz="4700" b="1" dirty="0">
                <a:latin typeface="Open Sans" panose="020B0606030504020204" pitchFamily="34" charset="0"/>
                <a:ea typeface="Open Sans" panose="020B0606030504020204" pitchFamily="34" charset="0"/>
                <a:cs typeface="Open Sans" panose="020B0606030504020204" pitchFamily="34" charset="0"/>
              </a:rPr>
              <a:t>STRÁNEK</a:t>
            </a:r>
          </a:p>
          <a:p>
            <a:pPr>
              <a:lnSpc>
                <a:spcPct val="100000"/>
              </a:lnSpc>
              <a:buFontTx/>
              <a:buChar char="-"/>
            </a:pPr>
            <a:r>
              <a:rPr lang="cs-CZ" sz="4100" dirty="0">
                <a:latin typeface="Open Sans" panose="020B0606030504020204" pitchFamily="34" charset="0"/>
                <a:ea typeface="Open Sans" panose="020B0606030504020204" pitchFamily="34" charset="0"/>
                <a:cs typeface="Open Sans" panose="020B0606030504020204" pitchFamily="34" charset="0"/>
              </a:rPr>
              <a:t>Analýza představuje základní východisko pro odhalení potenciálů podniku</a:t>
            </a:r>
          </a:p>
          <a:p>
            <a:pPr>
              <a:lnSpc>
                <a:spcPct val="100000"/>
              </a:lnSpc>
              <a:buFontTx/>
              <a:buChar char="-"/>
            </a:pPr>
            <a:r>
              <a:rPr lang="cs-CZ" sz="4100" dirty="0">
                <a:latin typeface="Open Sans" panose="020B0606030504020204" pitchFamily="34" charset="0"/>
                <a:ea typeface="Open Sans" panose="020B0606030504020204" pitchFamily="34" charset="0"/>
                <a:cs typeface="Open Sans" panose="020B0606030504020204" pitchFamily="34" charset="0"/>
              </a:rPr>
              <a:t>Subjektivní názor pracovníků o vlastním podniku.</a:t>
            </a:r>
          </a:p>
          <a:p>
            <a:pPr>
              <a:lnSpc>
                <a:spcPct val="100000"/>
              </a:lnSpc>
              <a:buFontTx/>
              <a:buChar char="-"/>
            </a:pPr>
            <a:r>
              <a:rPr lang="cs-CZ" sz="4100" dirty="0">
                <a:latin typeface="Open Sans" panose="020B0606030504020204" pitchFamily="34" charset="0"/>
                <a:ea typeface="Open Sans" panose="020B0606030504020204" pitchFamily="34" charset="0"/>
                <a:cs typeface="Open Sans" panose="020B0606030504020204" pitchFamily="34" charset="0"/>
              </a:rPr>
              <a:t>Problémem metody je, že řada managerů nevnímá své problémové oblasti.</a:t>
            </a:r>
          </a:p>
          <a:p>
            <a:pPr>
              <a:lnSpc>
                <a:spcPct val="100000"/>
              </a:lnSpc>
              <a:buFontTx/>
              <a:buChar char="-"/>
            </a:pPr>
            <a:r>
              <a:rPr lang="cs-CZ" sz="4100" dirty="0">
                <a:latin typeface="Open Sans" panose="020B0606030504020204" pitchFamily="34" charset="0"/>
                <a:ea typeface="Open Sans" panose="020B0606030504020204" pitchFamily="34" charset="0"/>
                <a:cs typeface="Open Sans" panose="020B0606030504020204" pitchFamily="34" charset="0"/>
              </a:rPr>
              <a:t>Praktické využití analýzy </a:t>
            </a:r>
            <a:r>
              <a:rPr lang="cs-CZ" sz="41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r>
              <a:rPr lang="cs-CZ" sz="4100" dirty="0">
                <a:latin typeface="Open Sans" panose="020B0606030504020204" pitchFamily="34" charset="0"/>
                <a:ea typeface="Open Sans" panose="020B0606030504020204" pitchFamily="34" charset="0"/>
                <a:cs typeface="Open Sans" panose="020B0606030504020204" pitchFamily="34" charset="0"/>
              </a:rPr>
              <a:t> controllingové oddělení připraví katalog kritérií vztahující se k jednotlivým útvarům podniku </a:t>
            </a:r>
            <a:r>
              <a:rPr lang="cs-CZ" sz="41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vypracování dotazníku pro pracovníky  grafické zpracování  sestavení plánu nápravných opatření s konkrétními činnostmi, termíny a odpovědnými osobami</a:t>
            </a:r>
            <a:endParaRPr lang="cs-CZ" sz="4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404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58620"/>
            <a:ext cx="11678702" cy="6606164"/>
          </a:xfrm>
        </p:spPr>
        <p:txBody>
          <a:bodyPr>
            <a:no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Analýza silných a slabých stránek může být </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provedena jako zhodnocení minulých úspěchů a neúspěchů, jejich příčin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základna pro stanovení silných a slabých míst podniku.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Mezi faktory patří:</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 znalost značky</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 blízkost k zákazníkům</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 kvalita výrobku</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d) služby zákazníkům</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e) nákladová výhoda</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f) finanční síla</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g) technologie</a:t>
            </a:r>
          </a:p>
          <a:p>
            <a:pPr marL="0" indent="0">
              <a:lnSpc>
                <a:spcPct val="100000"/>
              </a:lnSpc>
              <a:spcBef>
                <a:spcPts val="0"/>
              </a:spcBef>
              <a:buNone/>
            </a:pPr>
            <a:r>
              <a:rPr lang="cs-CZ" sz="30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h) novační schopnosti</a:t>
            </a:r>
            <a:endParaRPr lang="cs-CZ" sz="3000" b="1"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469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4D84C95D-BFC1-45FE-B739-E8E0C7C49B09}"/>
              </a:ext>
            </a:extLst>
          </p:cNvPr>
          <p:cNvGraphicFramePr>
            <a:graphicFrameLocks noGrp="1"/>
          </p:cNvGraphicFramePr>
          <p:nvPr>
            <p:extLst>
              <p:ext uri="{D42A27DB-BD31-4B8C-83A1-F6EECF244321}">
                <p14:modId xmlns:p14="http://schemas.microsoft.com/office/powerpoint/2010/main" val="3186002652"/>
              </p:ext>
            </p:extLst>
          </p:nvPr>
        </p:nvGraphicFramePr>
        <p:xfrm>
          <a:off x="361302" y="726440"/>
          <a:ext cx="11469396" cy="5943600"/>
        </p:xfrm>
        <a:graphic>
          <a:graphicData uri="http://schemas.openxmlformats.org/drawingml/2006/table">
            <a:tbl>
              <a:tblPr firstRow="1" bandRow="1">
                <a:tableStyleId>{616DA210-FB5B-4158-B5E0-FEB733F419BA}</a:tableStyleId>
              </a:tblPr>
              <a:tblGrid>
                <a:gridCol w="3669004">
                  <a:extLst>
                    <a:ext uri="{9D8B030D-6E8A-4147-A177-3AD203B41FA5}">
                      <a16:colId xmlns:a16="http://schemas.microsoft.com/office/drawing/2014/main" val="221990551"/>
                    </a:ext>
                  </a:extLst>
                </a:gridCol>
                <a:gridCol w="2295330">
                  <a:extLst>
                    <a:ext uri="{9D8B030D-6E8A-4147-A177-3AD203B41FA5}">
                      <a16:colId xmlns:a16="http://schemas.microsoft.com/office/drawing/2014/main" val="3255936636"/>
                    </a:ext>
                  </a:extLst>
                </a:gridCol>
                <a:gridCol w="3564294">
                  <a:extLst>
                    <a:ext uri="{9D8B030D-6E8A-4147-A177-3AD203B41FA5}">
                      <a16:colId xmlns:a16="http://schemas.microsoft.com/office/drawing/2014/main" val="2604684348"/>
                    </a:ext>
                  </a:extLst>
                </a:gridCol>
                <a:gridCol w="1940768">
                  <a:extLst>
                    <a:ext uri="{9D8B030D-6E8A-4147-A177-3AD203B41FA5}">
                      <a16:colId xmlns:a16="http://schemas.microsoft.com/office/drawing/2014/main" val="2294506927"/>
                    </a:ext>
                  </a:extLst>
                </a:gridCol>
              </a:tblGrid>
              <a:tr h="370840">
                <a:tc>
                  <a:txBody>
                    <a:bodyPr/>
                    <a:lstStyle/>
                    <a:p>
                      <a:pPr algn="ctr"/>
                      <a:r>
                        <a:rPr lang="cs-CZ" sz="2400" cap="all" baseline="0" dirty="0"/>
                        <a:t>Kritéria</a:t>
                      </a:r>
                    </a:p>
                  </a:txBody>
                  <a:tcPr>
                    <a:solidFill>
                      <a:srgbClr val="FF0000"/>
                    </a:solidFill>
                  </a:tcPr>
                </a:tc>
                <a:tc>
                  <a:txBody>
                    <a:bodyPr/>
                    <a:lstStyle/>
                    <a:p>
                      <a:pPr algn="ctr"/>
                      <a:r>
                        <a:rPr lang="cs-CZ" sz="2400" cap="all" baseline="0" dirty="0"/>
                        <a:t>Hodnocení</a:t>
                      </a:r>
                    </a:p>
                  </a:txBody>
                  <a:tcPr>
                    <a:solidFill>
                      <a:srgbClr val="FF0000"/>
                    </a:solidFill>
                  </a:tcPr>
                </a:tc>
                <a:tc>
                  <a:txBody>
                    <a:bodyPr/>
                    <a:lstStyle/>
                    <a:p>
                      <a:pPr algn="ctr"/>
                      <a:r>
                        <a:rPr lang="cs-CZ" sz="2400" cap="all" baseline="0" dirty="0"/>
                        <a:t>Kritéria</a:t>
                      </a:r>
                    </a:p>
                  </a:txBody>
                  <a:tcPr>
                    <a:solidFill>
                      <a:srgbClr val="FF0000"/>
                    </a:solidFill>
                  </a:tcPr>
                </a:tc>
                <a:tc>
                  <a:txBody>
                    <a:bodyPr/>
                    <a:lstStyle/>
                    <a:p>
                      <a:pPr algn="ctr"/>
                      <a:r>
                        <a:rPr lang="cs-CZ" sz="2400" cap="all" baseline="0" dirty="0"/>
                        <a:t>Hodnocení</a:t>
                      </a:r>
                    </a:p>
                  </a:txBody>
                  <a:tcPr>
                    <a:solidFill>
                      <a:srgbClr val="FF0000"/>
                    </a:solidFill>
                  </a:tcPr>
                </a:tc>
                <a:extLst>
                  <a:ext uri="{0D108BD9-81ED-4DB2-BD59-A6C34878D82A}">
                    <a16:rowId xmlns:a16="http://schemas.microsoft.com/office/drawing/2014/main" val="2667859210"/>
                  </a:ext>
                </a:extLst>
              </a:tr>
              <a:tr h="370840">
                <a:tc>
                  <a:txBody>
                    <a:bodyPr/>
                    <a:lstStyle/>
                    <a:p>
                      <a:r>
                        <a:rPr lang="cs-CZ" b="1" i="0" dirty="0"/>
                        <a:t>Vedení podniku </a:t>
                      </a:r>
                    </a:p>
                    <a:p>
                      <a:pPr marL="285750" indent="-285750">
                        <a:buFontTx/>
                        <a:buChar char="-"/>
                      </a:pPr>
                      <a:r>
                        <a:rPr lang="cs-CZ" dirty="0"/>
                        <a:t>Styl řízení</a:t>
                      </a:r>
                    </a:p>
                    <a:p>
                      <a:pPr marL="285750" indent="-285750">
                        <a:buFontTx/>
                        <a:buChar char="-"/>
                      </a:pPr>
                      <a:r>
                        <a:rPr lang="cs-CZ" dirty="0"/>
                        <a:t>Stanovení cílů</a:t>
                      </a:r>
                    </a:p>
                    <a:p>
                      <a:pPr marL="285750" indent="-285750">
                        <a:buFontTx/>
                        <a:buChar char="-"/>
                      </a:pPr>
                      <a:r>
                        <a:rPr lang="cs-CZ" dirty="0"/>
                        <a:t>Rozhodovací procesy</a:t>
                      </a:r>
                    </a:p>
                    <a:p>
                      <a:pPr marL="285750" indent="-285750">
                        <a:buFontTx/>
                        <a:buChar char="-"/>
                      </a:pPr>
                      <a:r>
                        <a:rPr lang="cs-CZ" dirty="0"/>
                        <a:t>Dynamika a flexibilita</a:t>
                      </a:r>
                    </a:p>
                    <a:p>
                      <a:pPr marL="285750" indent="-285750">
                        <a:buFontTx/>
                        <a:buChar char="-"/>
                      </a:pPr>
                      <a:r>
                        <a:rPr lang="cs-CZ" dirty="0"/>
                        <a:t>Motivace pracovníků</a:t>
                      </a:r>
                    </a:p>
                    <a:p>
                      <a:pPr marL="285750" indent="-285750">
                        <a:buFontTx/>
                        <a:buChar char="-"/>
                      </a:pPr>
                      <a:r>
                        <a:rPr lang="cs-CZ" dirty="0"/>
                        <a:t>Tvorba podnikového klimatu</a:t>
                      </a:r>
                    </a:p>
                  </a:txBody>
                  <a:tcPr>
                    <a:solidFill>
                      <a:schemeClr val="bg1">
                        <a:lumMod val="50000"/>
                        <a:alpha val="20000"/>
                      </a:schemeClr>
                    </a:solidFill>
                  </a:tcPr>
                </a:tc>
                <a:tc>
                  <a:txBody>
                    <a:bodyPr/>
                    <a:lstStyle/>
                    <a:p>
                      <a:pPr marL="0" indent="0">
                        <a:buFontTx/>
                        <a:buNone/>
                      </a:pPr>
                      <a:endParaRPr lang="cs-CZ" dirty="0"/>
                    </a:p>
                  </a:txBody>
                  <a:tcPr>
                    <a:solidFill>
                      <a:schemeClr val="bg1">
                        <a:lumMod val="50000"/>
                        <a:alpha val="20000"/>
                      </a:schemeClr>
                    </a:solidFill>
                  </a:tcPr>
                </a:tc>
                <a:tc>
                  <a:txBody>
                    <a:bodyPr/>
                    <a:lstStyle/>
                    <a:p>
                      <a:r>
                        <a:rPr lang="cs-CZ" b="1" dirty="0"/>
                        <a:t>Materiálové hospodářství</a:t>
                      </a:r>
                    </a:p>
                    <a:p>
                      <a:pPr marL="285750" indent="-285750">
                        <a:buFontTx/>
                        <a:buChar char="-"/>
                      </a:pPr>
                      <a:r>
                        <a:rPr lang="cs-CZ" dirty="0"/>
                        <a:t>Optimalizace zásob</a:t>
                      </a:r>
                    </a:p>
                    <a:p>
                      <a:pPr marL="285750" indent="-285750">
                        <a:buFontTx/>
                        <a:buChar char="-"/>
                      </a:pPr>
                      <a:r>
                        <a:rPr lang="cs-CZ" dirty="0"/>
                        <a:t>Dodavatelé</a:t>
                      </a:r>
                    </a:p>
                    <a:p>
                      <a:pPr marL="285750" indent="-285750">
                        <a:buFontTx/>
                        <a:buChar char="-"/>
                      </a:pPr>
                      <a:r>
                        <a:rPr lang="cs-CZ" dirty="0"/>
                        <a:t>Skladování</a:t>
                      </a:r>
                    </a:p>
                    <a:p>
                      <a:pPr marL="285750" indent="-285750">
                        <a:buFontTx/>
                        <a:buChar char="-"/>
                      </a:pPr>
                      <a:r>
                        <a:rPr lang="cs-CZ" dirty="0"/>
                        <a:t>Kontrola dodávek</a:t>
                      </a:r>
                    </a:p>
                    <a:p>
                      <a:pPr marL="285750" indent="-285750">
                        <a:buFontTx/>
                        <a:buChar char="-"/>
                      </a:pPr>
                      <a:r>
                        <a:rPr lang="cs-CZ" dirty="0"/>
                        <a:t>Logistika</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1193947993"/>
                  </a:ext>
                </a:extLst>
              </a:tr>
              <a:tr h="370840">
                <a:tc>
                  <a:txBody>
                    <a:bodyPr/>
                    <a:lstStyle/>
                    <a:p>
                      <a:r>
                        <a:rPr lang="cs-CZ" b="1" dirty="0"/>
                        <a:t>Finance</a:t>
                      </a:r>
                    </a:p>
                    <a:p>
                      <a:pPr marL="285750" indent="-285750">
                        <a:buFontTx/>
                        <a:buChar char="-"/>
                      </a:pPr>
                      <a:r>
                        <a:rPr lang="cs-CZ" dirty="0"/>
                        <a:t>Finanční ukazatele a jejich vývoj</a:t>
                      </a:r>
                    </a:p>
                    <a:p>
                      <a:pPr marL="285750" indent="-285750">
                        <a:buFontTx/>
                        <a:buChar char="-"/>
                      </a:pPr>
                      <a:r>
                        <a:rPr lang="cs-CZ" dirty="0"/>
                        <a:t>Finanční plány</a:t>
                      </a:r>
                    </a:p>
                    <a:p>
                      <a:pPr marL="285750" indent="-285750">
                        <a:buFontTx/>
                        <a:buChar char="-"/>
                      </a:pPr>
                      <a:r>
                        <a:rPr lang="cs-CZ" dirty="0"/>
                        <a:t>Investiční hodnocení</a:t>
                      </a:r>
                    </a:p>
                    <a:p>
                      <a:pPr marL="285750" indent="-285750">
                        <a:buFontTx/>
                        <a:buChar char="-"/>
                      </a:pPr>
                      <a:r>
                        <a:rPr lang="cs-CZ" dirty="0"/>
                        <a:t>Obrat</a:t>
                      </a:r>
                    </a:p>
                  </a:txBody>
                  <a:tcPr>
                    <a:solidFill>
                      <a:schemeClr val="bg1">
                        <a:lumMod val="65000"/>
                      </a:schemeClr>
                    </a:solidFill>
                  </a:tcPr>
                </a:tc>
                <a:tc>
                  <a:txBody>
                    <a:bodyPr/>
                    <a:lstStyle/>
                    <a:p>
                      <a:pPr marL="285750" indent="-285750">
                        <a:buFontTx/>
                        <a:buChar char="-"/>
                      </a:pPr>
                      <a:endParaRPr lang="cs-CZ" dirty="0"/>
                    </a:p>
                  </a:txBody>
                  <a:tcPr>
                    <a:solidFill>
                      <a:schemeClr val="bg1">
                        <a:lumMod val="65000"/>
                      </a:schemeClr>
                    </a:solidFill>
                  </a:tcPr>
                </a:tc>
                <a:tc>
                  <a:txBody>
                    <a:bodyPr/>
                    <a:lstStyle/>
                    <a:p>
                      <a:r>
                        <a:rPr lang="cs-CZ" b="1" dirty="0"/>
                        <a:t>Organizace</a:t>
                      </a:r>
                    </a:p>
                    <a:p>
                      <a:pPr marL="285750" indent="-285750">
                        <a:buFontTx/>
                        <a:buChar char="-"/>
                      </a:pPr>
                      <a:r>
                        <a:rPr lang="cs-CZ" dirty="0"/>
                        <a:t>Struktura podniku</a:t>
                      </a:r>
                    </a:p>
                    <a:p>
                      <a:pPr marL="285750" indent="-285750">
                        <a:buFontTx/>
                        <a:buChar char="-"/>
                      </a:pPr>
                      <a:r>
                        <a:rPr lang="cs-CZ" dirty="0"/>
                        <a:t>Organizace procesů</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29632180"/>
                  </a:ext>
                </a:extLst>
              </a:tr>
              <a:tr h="370840">
                <a:tc>
                  <a:txBody>
                    <a:bodyPr/>
                    <a:lstStyle/>
                    <a:p>
                      <a:r>
                        <a:rPr lang="cs-CZ" b="1" dirty="0"/>
                        <a:t>Marketing</a:t>
                      </a:r>
                    </a:p>
                    <a:p>
                      <a:pPr marL="285750" indent="-285750">
                        <a:buFontTx/>
                        <a:buChar char="-"/>
                      </a:pPr>
                      <a:r>
                        <a:rPr lang="cs-CZ" dirty="0"/>
                        <a:t>Sortiment</a:t>
                      </a:r>
                    </a:p>
                    <a:p>
                      <a:pPr marL="285750" indent="-285750">
                        <a:buFontTx/>
                        <a:buChar char="-"/>
                      </a:pPr>
                      <a:r>
                        <a:rPr lang="cs-CZ" dirty="0"/>
                        <a:t>Image</a:t>
                      </a:r>
                    </a:p>
                    <a:p>
                      <a:pPr marL="285750" indent="-285750">
                        <a:buFontTx/>
                        <a:buChar char="-"/>
                      </a:pPr>
                      <a:r>
                        <a:rPr lang="cs-CZ" dirty="0"/>
                        <a:t>Růst trhu</a:t>
                      </a:r>
                    </a:p>
                    <a:p>
                      <a:pPr marL="285750" indent="-285750">
                        <a:buFontTx/>
                        <a:buChar char="-"/>
                      </a:pPr>
                      <a:r>
                        <a:rPr lang="cs-CZ" dirty="0"/>
                        <a:t>Zákazníci</a:t>
                      </a:r>
                    </a:p>
                    <a:p>
                      <a:pPr marL="285750" indent="-285750">
                        <a:buFontTx/>
                        <a:buChar char="-"/>
                      </a:pPr>
                      <a:r>
                        <a:rPr lang="cs-CZ" dirty="0"/>
                        <a:t>Prvky marketingového mixu</a:t>
                      </a:r>
                    </a:p>
                    <a:p>
                      <a:pPr marL="285750" indent="-285750">
                        <a:buFontTx/>
                        <a:buChar char="-"/>
                      </a:pPr>
                      <a:r>
                        <a:rPr lang="cs-CZ" dirty="0"/>
                        <a:t>konkurence</a:t>
                      </a:r>
                    </a:p>
                  </a:txBody>
                  <a:tcPr>
                    <a:solidFill>
                      <a:schemeClr val="bg1">
                        <a:lumMod val="75000"/>
                      </a:schemeClr>
                    </a:solidFill>
                  </a:tcPr>
                </a:tc>
                <a:tc>
                  <a:txBody>
                    <a:bodyPr/>
                    <a:lstStyle/>
                    <a:p>
                      <a:pPr marL="285750" indent="-285750">
                        <a:buFontTx/>
                        <a:buChar char="-"/>
                      </a:pPr>
                      <a:endParaRPr lang="cs-CZ" dirty="0"/>
                    </a:p>
                  </a:txBody>
                  <a:tcPr>
                    <a:solidFill>
                      <a:schemeClr val="bg1">
                        <a:lumMod val="75000"/>
                      </a:schemeClr>
                    </a:solidFill>
                  </a:tcPr>
                </a:tc>
                <a:tc>
                  <a:txBody>
                    <a:bodyPr/>
                    <a:lstStyle/>
                    <a:p>
                      <a:r>
                        <a:rPr lang="cs-CZ" b="1" dirty="0"/>
                        <a:t>Reporting</a:t>
                      </a:r>
                    </a:p>
                    <a:p>
                      <a:pPr marL="285750" indent="-285750">
                        <a:buFontTx/>
                        <a:buChar char="-"/>
                      </a:pPr>
                      <a:r>
                        <a:rPr lang="cs-CZ" dirty="0"/>
                        <a:t>Sledování a vykazování nákladů</a:t>
                      </a:r>
                    </a:p>
                    <a:p>
                      <a:pPr marL="285750" indent="-285750">
                        <a:buFontTx/>
                        <a:buChar char="-"/>
                      </a:pPr>
                      <a:r>
                        <a:rPr lang="cs-CZ" dirty="0"/>
                        <a:t>Sledování a vykazování výnosů</a:t>
                      </a:r>
                    </a:p>
                    <a:p>
                      <a:pPr marL="285750" indent="-285750">
                        <a:buFontTx/>
                        <a:buChar char="-"/>
                      </a:pPr>
                      <a:r>
                        <a:rPr lang="cs-CZ" dirty="0"/>
                        <a:t>Sledování a vykazování zisku</a:t>
                      </a:r>
                    </a:p>
                    <a:p>
                      <a:pPr marL="285750" indent="-285750">
                        <a:buFontTx/>
                        <a:buChar char="-"/>
                      </a:pPr>
                      <a:r>
                        <a:rPr lang="cs-CZ" dirty="0"/>
                        <a:t>Sledování a vykazování projektů</a:t>
                      </a:r>
                    </a:p>
                    <a:p>
                      <a:pPr marL="285750" indent="-285750">
                        <a:buFontTx/>
                        <a:buChar char="-"/>
                      </a:pPr>
                      <a:r>
                        <a:rPr lang="cs-CZ" dirty="0"/>
                        <a:t>Sledování a vykazování procesů</a:t>
                      </a:r>
                    </a:p>
                    <a:p>
                      <a:pPr marL="285750" indent="-285750">
                        <a:buFontTx/>
                        <a:buChar char="-"/>
                      </a:pPr>
                      <a:r>
                        <a:rPr lang="cs-CZ" dirty="0"/>
                        <a:t>Sledování a vykazování financí</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3006085080"/>
                  </a:ext>
                </a:extLst>
              </a:tr>
            </a:tbl>
          </a:graphicData>
        </a:graphic>
      </p:graphicFrame>
      <p:sp>
        <p:nvSpPr>
          <p:cNvPr id="8" name="TextovéPole 7">
            <a:extLst>
              <a:ext uri="{FF2B5EF4-FFF2-40B4-BE49-F238E27FC236}">
                <a16:creationId xmlns:a16="http://schemas.microsoft.com/office/drawing/2014/main" id="{598A3553-68A7-4118-90C9-63FE0F864F8D}"/>
              </a:ext>
            </a:extLst>
          </p:cNvPr>
          <p:cNvSpPr txBox="1"/>
          <p:nvPr/>
        </p:nvSpPr>
        <p:spPr>
          <a:xfrm>
            <a:off x="361302" y="130629"/>
            <a:ext cx="7924282" cy="553998"/>
          </a:xfrm>
          <a:prstGeom prst="rect">
            <a:avLst/>
          </a:prstGeom>
          <a:noFill/>
        </p:spPr>
        <p:txBody>
          <a:bodyPr wrap="square" rtlCol="0">
            <a:spAutoFit/>
          </a:bodyPr>
          <a:lstStyle/>
          <a:p>
            <a:r>
              <a:rPr lang="cs-CZ" sz="3000" b="1" dirty="0"/>
              <a:t>VZOR ANALÝZY SILNÝCH A SLABÝCH STRÁNEK</a:t>
            </a:r>
          </a:p>
        </p:txBody>
      </p:sp>
    </p:spTree>
    <p:extLst>
      <p:ext uri="{BB962C8B-B14F-4D97-AF65-F5344CB8AC3E}">
        <p14:creationId xmlns:p14="http://schemas.microsoft.com/office/powerpoint/2010/main" val="76137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090C222B-9812-4B90-BF12-A5CDA3F42BF7}"/>
              </a:ext>
            </a:extLst>
          </p:cNvPr>
          <p:cNvGraphicFramePr>
            <a:graphicFrameLocks noGrp="1"/>
          </p:cNvGraphicFramePr>
          <p:nvPr>
            <p:extLst>
              <p:ext uri="{D42A27DB-BD31-4B8C-83A1-F6EECF244321}">
                <p14:modId xmlns:p14="http://schemas.microsoft.com/office/powerpoint/2010/main" val="1403165903"/>
              </p:ext>
            </p:extLst>
          </p:nvPr>
        </p:nvGraphicFramePr>
        <p:xfrm>
          <a:off x="819020" y="971592"/>
          <a:ext cx="8128000" cy="4937760"/>
        </p:xfrm>
        <a:graphic>
          <a:graphicData uri="http://schemas.openxmlformats.org/drawingml/2006/table">
            <a:tbl>
              <a:tblPr firstRow="1" bandRow="1">
                <a:tableStyleId>{8799B23B-EC83-4686-B30A-512413B5E67A}</a:tableStyleId>
              </a:tblPr>
              <a:tblGrid>
                <a:gridCol w="4064000">
                  <a:extLst>
                    <a:ext uri="{9D8B030D-6E8A-4147-A177-3AD203B41FA5}">
                      <a16:colId xmlns:a16="http://schemas.microsoft.com/office/drawing/2014/main" val="2569926046"/>
                    </a:ext>
                  </a:extLst>
                </a:gridCol>
                <a:gridCol w="4064000">
                  <a:extLst>
                    <a:ext uri="{9D8B030D-6E8A-4147-A177-3AD203B41FA5}">
                      <a16:colId xmlns:a16="http://schemas.microsoft.com/office/drawing/2014/main" val="4084739903"/>
                    </a:ext>
                  </a:extLst>
                </a:gridCol>
              </a:tblGrid>
              <a:tr h="370840">
                <a:tc gridSpan="2">
                  <a:txBody>
                    <a:bodyPr/>
                    <a:lstStyle/>
                    <a:p>
                      <a:pPr algn="ctr"/>
                      <a:r>
                        <a:rPr lang="cs-CZ" sz="2400" dirty="0"/>
                        <a:t>MINULÉ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cs-CZ" dirty="0"/>
                    </a:p>
                  </a:txBody>
                  <a:tcPr/>
                </a:tc>
                <a:extLst>
                  <a:ext uri="{0D108BD9-81ED-4DB2-BD59-A6C34878D82A}">
                    <a16:rowId xmlns:a16="http://schemas.microsoft.com/office/drawing/2014/main" val="4011269177"/>
                  </a:ext>
                </a:extLst>
              </a:tr>
              <a:tr h="370840">
                <a:tc>
                  <a:txBody>
                    <a:bodyPr/>
                    <a:lstStyle/>
                    <a:p>
                      <a:r>
                        <a:rPr lang="cs-CZ" dirty="0"/>
                        <a:t>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cs-CZ" dirty="0"/>
                        <a:t>Neúspěchy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688601485"/>
                  </a:ext>
                </a:extLst>
              </a:tr>
              <a:tr h="370840">
                <a:tc gridSpan="2">
                  <a:txBody>
                    <a:bodyPr/>
                    <a:lstStyle/>
                    <a:p>
                      <a:pPr algn="ctr"/>
                      <a:r>
                        <a:rPr lang="cs-CZ" sz="2400" b="1" dirty="0"/>
                        <a:t>PŘÍČINY MINULÝCH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cs-CZ" dirty="0"/>
                    </a:p>
                  </a:txBody>
                  <a:tcPr/>
                </a:tc>
                <a:extLst>
                  <a:ext uri="{0D108BD9-81ED-4DB2-BD59-A6C34878D82A}">
                    <a16:rowId xmlns:a16="http://schemas.microsoft.com/office/drawing/2014/main" val="2478478586"/>
                  </a:ext>
                </a:extLst>
              </a:tr>
              <a:tr h="370840">
                <a:tc>
                  <a:txBody>
                    <a:bodyPr/>
                    <a:lstStyle/>
                    <a:p>
                      <a:r>
                        <a:rPr lang="cs-CZ" dirty="0"/>
                        <a:t>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cs-CZ" dirty="0"/>
                        <a:t>Neúspěchy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202541235"/>
                  </a:ext>
                </a:extLst>
              </a:tr>
              <a:tr h="370840">
                <a:tc gridSpan="2">
                  <a:txBody>
                    <a:bodyPr/>
                    <a:lstStyle/>
                    <a:p>
                      <a:pPr algn="ctr"/>
                      <a:r>
                        <a:rPr lang="cs-CZ" sz="2400" b="1" dirty="0"/>
                        <a:t>BUDOUCÍ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cs-CZ" dirty="0"/>
                    </a:p>
                  </a:txBody>
                  <a:tcPr/>
                </a:tc>
                <a:extLst>
                  <a:ext uri="{0D108BD9-81ED-4DB2-BD59-A6C34878D82A}">
                    <a16:rowId xmlns:a16="http://schemas.microsoft.com/office/drawing/2014/main" val="1935498569"/>
                  </a:ext>
                </a:extLst>
              </a:tr>
              <a:tr h="370840">
                <a:tc>
                  <a:txBody>
                    <a:bodyPr/>
                    <a:lstStyle/>
                    <a:p>
                      <a:r>
                        <a:rPr lang="cs-CZ" dirty="0"/>
                        <a:t>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cs-CZ" dirty="0"/>
                        <a:t>Neúspěchy</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p>
                      <a:pPr marL="285750" indent="-285750">
                        <a:buFont typeface="Arial" panose="020B0604020202020204" pitchFamily="34" charset="0"/>
                        <a:buChar char="•"/>
                      </a:pPr>
                      <a:r>
                        <a:rPr lang="cs-CZ"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10918638"/>
                  </a:ext>
                </a:extLst>
              </a:tr>
            </a:tbl>
          </a:graphicData>
        </a:graphic>
      </p:graphicFrame>
      <p:sp>
        <p:nvSpPr>
          <p:cNvPr id="5" name="TextovéPole 4">
            <a:extLst>
              <a:ext uri="{FF2B5EF4-FFF2-40B4-BE49-F238E27FC236}">
                <a16:creationId xmlns:a16="http://schemas.microsoft.com/office/drawing/2014/main" id="{823EFC32-30FD-4C8B-B29A-251EC341AD0F}"/>
              </a:ext>
            </a:extLst>
          </p:cNvPr>
          <p:cNvSpPr txBox="1"/>
          <p:nvPr/>
        </p:nvSpPr>
        <p:spPr>
          <a:xfrm>
            <a:off x="744374" y="270588"/>
            <a:ext cx="9136743" cy="553998"/>
          </a:xfrm>
          <a:prstGeom prst="rect">
            <a:avLst/>
          </a:prstGeom>
          <a:noFill/>
        </p:spPr>
        <p:txBody>
          <a:bodyPr wrap="square" rtlCol="0">
            <a:spAutoFit/>
          </a:bodyPr>
          <a:lstStyle/>
          <a:p>
            <a:r>
              <a:rPr lang="cs-CZ" sz="3000" b="1" dirty="0"/>
              <a:t>VZOR ANALÝZY PRO ÚSPĚCHY A NEÚSPĚCHY PODNIKU</a:t>
            </a:r>
          </a:p>
        </p:txBody>
      </p:sp>
    </p:spTree>
    <p:extLst>
      <p:ext uri="{BB962C8B-B14F-4D97-AF65-F5344CB8AC3E}">
        <p14:creationId xmlns:p14="http://schemas.microsoft.com/office/powerpoint/2010/main" val="418652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lnSpcReduction="10000"/>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4. ANALÝZA POTENCIÁLŮ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Analýza využívá vytypované klíčové faktory úspěchu a porovnává je s profilem vedoucího podniku na trhu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slouží jako referenční měřítko</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Použití sedmi stupňové škály, kritéria vedoucího podniku mají nulovou hodnotu  pokud vlastní podnik disponuje lepšími hodnotami tak má potenciál ve smyslu konkurenční výhody a naopak.</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Prozkoumání vlastního potenciálu  odstranění úzkých míst pro budování silných stránek podniku.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Výstupem analýzy je vyjádření využívaného a využitelného potenciálu.</a:t>
            </a:r>
          </a:p>
        </p:txBody>
      </p:sp>
    </p:spTree>
    <p:extLst>
      <p:ext uri="{BB962C8B-B14F-4D97-AF65-F5344CB8AC3E}">
        <p14:creationId xmlns:p14="http://schemas.microsoft.com/office/powerpoint/2010/main" val="44944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AE42728A-7063-4213-AE6E-49672F69EEF6}"/>
              </a:ext>
            </a:extLst>
          </p:cNvPr>
          <p:cNvGraphicFramePr>
            <a:graphicFrameLocks noGrp="1"/>
          </p:cNvGraphicFramePr>
          <p:nvPr>
            <p:extLst>
              <p:ext uri="{D42A27DB-BD31-4B8C-83A1-F6EECF244321}">
                <p14:modId xmlns:p14="http://schemas.microsoft.com/office/powerpoint/2010/main" val="3154253836"/>
              </p:ext>
            </p:extLst>
          </p:nvPr>
        </p:nvGraphicFramePr>
        <p:xfrm>
          <a:off x="662474" y="719666"/>
          <a:ext cx="10310325" cy="3784635"/>
        </p:xfrm>
        <a:graphic>
          <a:graphicData uri="http://schemas.openxmlformats.org/drawingml/2006/table">
            <a:tbl>
              <a:tblPr firstRow="1" bandRow="1">
                <a:tableStyleId>{C083E6E3-FA7D-4D7B-A595-EF9225AFEA82}</a:tableStyleId>
              </a:tblPr>
              <a:tblGrid>
                <a:gridCol w="3436775">
                  <a:extLst>
                    <a:ext uri="{9D8B030D-6E8A-4147-A177-3AD203B41FA5}">
                      <a16:colId xmlns:a16="http://schemas.microsoft.com/office/drawing/2014/main" val="2428364147"/>
                    </a:ext>
                  </a:extLst>
                </a:gridCol>
                <a:gridCol w="3436775">
                  <a:extLst>
                    <a:ext uri="{9D8B030D-6E8A-4147-A177-3AD203B41FA5}">
                      <a16:colId xmlns:a16="http://schemas.microsoft.com/office/drawing/2014/main" val="2407075823"/>
                    </a:ext>
                  </a:extLst>
                </a:gridCol>
                <a:gridCol w="3436775">
                  <a:extLst>
                    <a:ext uri="{9D8B030D-6E8A-4147-A177-3AD203B41FA5}">
                      <a16:colId xmlns:a16="http://schemas.microsoft.com/office/drawing/2014/main" val="420261884"/>
                    </a:ext>
                  </a:extLst>
                </a:gridCol>
              </a:tblGrid>
              <a:tr h="584235">
                <a:tc>
                  <a:txBody>
                    <a:bodyPr/>
                    <a:lstStyle/>
                    <a:p>
                      <a:pPr algn="ctr"/>
                      <a:r>
                        <a:rPr lang="cs-CZ" sz="2400" dirty="0"/>
                        <a:t>FAKTORY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pPr algn="ctr"/>
                      <a:r>
                        <a:rPr lang="cs-CZ" sz="2400" dirty="0"/>
                        <a:t>VYUŽITELNÝ POTENCIÁL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pPr algn="ctr"/>
                      <a:r>
                        <a:rPr lang="cs-CZ" sz="2400" dirty="0"/>
                        <a:t>VYUŽÍVANÝ POTENCIÁL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extLst>
                  <a:ext uri="{0D108BD9-81ED-4DB2-BD59-A6C34878D82A}">
                    <a16:rowId xmlns:a16="http://schemas.microsoft.com/office/drawing/2014/main" val="2671791545"/>
                  </a:ext>
                </a:extLst>
              </a:tr>
              <a:tr h="370840">
                <a:tc>
                  <a:txBody>
                    <a:bodyPr/>
                    <a:lstStyle/>
                    <a:p>
                      <a:r>
                        <a:rPr lang="cs-CZ" sz="2400" i="1" dirty="0"/>
                        <a:t>Značka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541705"/>
                  </a:ext>
                </a:extLst>
              </a:tr>
              <a:tr h="370840">
                <a:tc>
                  <a:txBody>
                    <a:bodyPr/>
                    <a:lstStyle/>
                    <a:p>
                      <a:r>
                        <a:rPr lang="cs-CZ" sz="2400" i="1" dirty="0"/>
                        <a:t>Kvalita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519298"/>
                  </a:ext>
                </a:extLst>
              </a:tr>
              <a:tr h="370840">
                <a:tc>
                  <a:txBody>
                    <a:bodyPr/>
                    <a:lstStyle/>
                    <a:p>
                      <a:r>
                        <a:rPr lang="cs-CZ" sz="2400" i="1" dirty="0"/>
                        <a:t>Sortiment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102860"/>
                  </a:ext>
                </a:extLst>
              </a:tr>
              <a:tr h="370840">
                <a:tc>
                  <a:txBody>
                    <a:bodyPr/>
                    <a:lstStyle/>
                    <a:p>
                      <a:r>
                        <a:rPr lang="cs-CZ" sz="2400" i="1" dirty="0"/>
                        <a:t>Distribuce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909979"/>
                  </a:ext>
                </a:extLst>
              </a:tr>
              <a:tr h="370840">
                <a:tc>
                  <a:txBody>
                    <a:bodyPr/>
                    <a:lstStyle/>
                    <a:p>
                      <a:r>
                        <a:rPr lang="cs-CZ" sz="2400" i="1" dirty="0"/>
                        <a:t>Servis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369605"/>
                  </a:ext>
                </a:extLst>
              </a:tr>
              <a:tr h="370840">
                <a:tc>
                  <a:txBody>
                    <a:bodyPr/>
                    <a:lstStyle/>
                    <a:p>
                      <a:r>
                        <a:rPr lang="cs-CZ" sz="2400" i="1" dirty="0"/>
                        <a:t>Technologie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238738"/>
                  </a:ext>
                </a:extLst>
              </a:tr>
              <a:tr h="370840">
                <a:tc>
                  <a:txBody>
                    <a:bodyPr/>
                    <a:lstStyle/>
                    <a:p>
                      <a:r>
                        <a:rPr lang="cs-CZ" sz="2400" i="1" dirty="0"/>
                        <a:t>Náklady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159920"/>
                  </a:ext>
                </a:extLst>
              </a:tr>
            </a:tbl>
          </a:graphicData>
        </a:graphic>
      </p:graphicFrame>
    </p:spTree>
    <p:extLst>
      <p:ext uri="{BB962C8B-B14F-4D97-AF65-F5344CB8AC3E}">
        <p14:creationId xmlns:p14="http://schemas.microsoft.com/office/powerpoint/2010/main" val="227103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5. STRATEGICKÁ BILANCE</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 Analytická metoda, která slouží k odhalení aktivních a pasivních závislostí na jednotlivých stakeholderech a následně pak k předvídaní nároků stakeholderů a jejich promítnutí do budoucích cílů podniku a jeho strategie.</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 Aktivní závislost je závislost </a:t>
            </a:r>
            <a:r>
              <a:rPr lang="cs-CZ" sz="3500" dirty="0" err="1">
                <a:latin typeface="Open Sans" panose="020B0606030504020204" pitchFamily="34" charset="0"/>
                <a:ea typeface="Open Sans" panose="020B0606030504020204" pitchFamily="34" charset="0"/>
                <a:cs typeface="Open Sans" panose="020B0606030504020204" pitchFamily="34" charset="0"/>
              </a:rPr>
              <a:t>nárokující</a:t>
            </a:r>
            <a:r>
              <a:rPr lang="cs-CZ" sz="3500" dirty="0">
                <a:latin typeface="Open Sans" panose="020B0606030504020204" pitchFamily="34" charset="0"/>
                <a:ea typeface="Open Sans" panose="020B0606030504020204" pitchFamily="34" charset="0"/>
                <a:cs typeface="Open Sans" panose="020B0606030504020204" pitchFamily="34" charset="0"/>
              </a:rPr>
              <a:t> skupiny na podniku.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Pasivní závislost je závislost podniku na stakeholderovi.</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Podnik vykazuje životaschopnost, pokud se mu podaří držet v rovnováze aktivní a pasivní závislosti.</a:t>
            </a:r>
          </a:p>
        </p:txBody>
      </p:sp>
    </p:spTree>
    <p:extLst>
      <p:ext uri="{BB962C8B-B14F-4D97-AF65-F5344CB8AC3E}">
        <p14:creationId xmlns:p14="http://schemas.microsoft.com/office/powerpoint/2010/main" val="2018589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144000">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K praktické aplikaci metody musíme:</a:t>
            </a:r>
          </a:p>
          <a:p>
            <a:pPr marL="144000">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identifikovat zájmové skupiny </a:t>
            </a:r>
            <a:r>
              <a:rPr lang="cs-CZ" sz="3500" dirty="0">
                <a:latin typeface="Open Sans" panose="020B0606030504020204" pitchFamily="34" charset="0"/>
                <a:ea typeface="Open Sans" panose="020B0606030504020204" pitchFamily="34" charset="0"/>
                <a:cs typeface="Open Sans" panose="020B0606030504020204" pitchFamily="34" charset="0"/>
              </a:rPr>
              <a:t>(investoři, zaměstnanci, dodavatelé, zákazníci)</a:t>
            </a:r>
          </a:p>
          <a:p>
            <a:pPr marL="144000">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přiřadit aktivní a pasivní závislosti a vyjádřit jejich stupeň </a:t>
            </a:r>
            <a:r>
              <a:rPr lang="cs-CZ" sz="3500" dirty="0">
                <a:latin typeface="Open Sans" panose="020B0606030504020204" pitchFamily="34" charset="0"/>
                <a:ea typeface="Open Sans" panose="020B0606030504020204" pitchFamily="34" charset="0"/>
                <a:cs typeface="Open Sans" panose="020B0606030504020204" pitchFamily="34" charset="0"/>
              </a:rPr>
              <a:t>(od 0 do 100 po deseti, kdy 0 % je neexistence závislosti a 100 % </a:t>
            </a:r>
          </a:p>
          <a:p>
            <a:pPr marL="0" indent="0">
              <a:lnSpc>
                <a:spcPct val="100000"/>
              </a:lnSpc>
              <a:spcBef>
                <a:spcPts val="0"/>
              </a:spcBef>
              <a:buNone/>
            </a:pPr>
            <a:r>
              <a:rPr lang="cs-CZ" sz="3500" dirty="0">
                <a:latin typeface="Open Sans" panose="020B0606030504020204" pitchFamily="34" charset="0"/>
                <a:ea typeface="Open Sans" panose="020B0606030504020204" pitchFamily="34" charset="0"/>
                <a:cs typeface="Open Sans" panose="020B0606030504020204" pitchFamily="34" charset="0"/>
              </a:rPr>
              <a:t>je maximální závislost)</a:t>
            </a:r>
          </a:p>
          <a:p>
            <a:pPr marL="144000">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vyčíslení hodnoty </a:t>
            </a:r>
          </a:p>
          <a:p>
            <a:pPr marL="0" indent="0">
              <a:lnSpc>
                <a:spcPct val="100000"/>
              </a:lnSpc>
              <a:spcBef>
                <a:spcPts val="0"/>
              </a:spcBef>
              <a:buNone/>
            </a:pPr>
            <a:r>
              <a:rPr lang="cs-CZ" sz="3500" dirty="0">
                <a:latin typeface="Open Sans" panose="020B0606030504020204" pitchFamily="34" charset="0"/>
                <a:ea typeface="Open Sans" panose="020B0606030504020204" pitchFamily="34" charset="0"/>
                <a:cs typeface="Open Sans" panose="020B0606030504020204" pitchFamily="34" charset="0"/>
              </a:rPr>
              <a:t>(součet hodnoty aktivní </a:t>
            </a:r>
          </a:p>
          <a:p>
            <a:pPr marL="0" indent="0">
              <a:lnSpc>
                <a:spcPct val="100000"/>
              </a:lnSpc>
              <a:spcBef>
                <a:spcPts val="0"/>
              </a:spcBef>
              <a:buNone/>
            </a:pPr>
            <a:r>
              <a:rPr lang="cs-CZ" sz="3500" dirty="0">
                <a:latin typeface="Open Sans" panose="020B0606030504020204" pitchFamily="34" charset="0"/>
                <a:ea typeface="Open Sans" panose="020B0606030504020204" pitchFamily="34" charset="0"/>
                <a:cs typeface="Open Sans" panose="020B0606030504020204" pitchFamily="34" charset="0"/>
              </a:rPr>
              <a:t>a pasivní závislosti)</a:t>
            </a:r>
          </a:p>
          <a:p>
            <a:pPr marL="144000">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určení pořadí</a:t>
            </a:r>
          </a:p>
        </p:txBody>
      </p:sp>
      <p:pic>
        <p:nvPicPr>
          <p:cNvPr id="3" name="Obrázek 2">
            <a:extLst>
              <a:ext uri="{FF2B5EF4-FFF2-40B4-BE49-F238E27FC236}">
                <a16:creationId xmlns:a16="http://schemas.microsoft.com/office/drawing/2014/main" id="{BC719D39-6C2C-4AEF-9BD9-0A31545E30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578" t="24762" r="4728" b="13470"/>
          <a:stretch/>
        </p:blipFill>
        <p:spPr>
          <a:xfrm>
            <a:off x="5523186" y="2948474"/>
            <a:ext cx="6186731" cy="3837125"/>
          </a:xfrm>
          <a:prstGeom prst="rect">
            <a:avLst/>
          </a:prstGeom>
        </p:spPr>
      </p:pic>
    </p:spTree>
    <p:extLst>
      <p:ext uri="{BB962C8B-B14F-4D97-AF65-F5344CB8AC3E}">
        <p14:creationId xmlns:p14="http://schemas.microsoft.com/office/powerpoint/2010/main" val="122808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lnSpcReduction="10000"/>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6. ANALÝZA PORTFOLIA</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Je nástrojem pro určování strategických oblastí a výběru strategií.</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Cílem je soustředit zdroje do oblastí, kde se očekávání na trhu jeví jako příznivé a kde podnik může využít své konkurenční výhody.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Základem pro analýzu portfolia je definování a vytvoření strategických jednotek = jedná se o vymezené skupiny výrobků, která je realizována na přesně definovaném trhu oproti jasně definované konkurenci.</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Doporučuje se seskupení výrobků do skupin podle technických funkcí, technologii a výkonnosti.</a:t>
            </a:r>
          </a:p>
        </p:txBody>
      </p:sp>
    </p:spTree>
    <p:extLst>
      <p:ext uri="{BB962C8B-B14F-4D97-AF65-F5344CB8AC3E}">
        <p14:creationId xmlns:p14="http://schemas.microsoft.com/office/powerpoint/2010/main" val="40363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17490"/>
            <a:ext cx="11844096" cy="6480975"/>
          </a:xfrm>
        </p:spPr>
        <p:txBody>
          <a:bodyPr>
            <a:normAutofit lnSpcReduction="10000"/>
          </a:bodyPr>
          <a:lstStyle/>
          <a:p>
            <a:pPr marL="0" indent="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CONTROLLINGOVÉ METODY A TECHNIKY</a:t>
            </a:r>
          </a:p>
          <a:p>
            <a:pPr marL="514350" indent="-514350">
              <a:lnSpc>
                <a:spcPct val="100000"/>
              </a:lnSpc>
              <a:buAutoNum type="arabicPeriod"/>
            </a:pPr>
            <a:r>
              <a:rPr lang="cs-CZ" sz="3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FÁZE ANALYTICKÁ</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OKOLÍ </a:t>
            </a:r>
            <a:r>
              <a:rPr lang="cs-CZ" sz="3500" dirty="0">
                <a:latin typeface="Open Sans" panose="020B0606030504020204" pitchFamily="34" charset="0"/>
                <a:ea typeface="Open Sans" panose="020B0606030504020204" pitchFamily="34" charset="0"/>
                <a:cs typeface="Open Sans" panose="020B0606030504020204" pitchFamily="34" charset="0"/>
              </a:rPr>
              <a:t>= „MAKROOKOLÍ“ </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PEST ANALÝZA</a:t>
            </a:r>
          </a:p>
          <a:p>
            <a:pPr>
              <a:lnSpc>
                <a:spcPct val="100000"/>
              </a:lnSpc>
              <a:buFont typeface="Wingdings" panose="05000000000000000000" pitchFamily="2" charset="2"/>
              <a:buChar char="q"/>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ANALÝZA ODVĚTVÍ </a:t>
            </a:r>
            <a:r>
              <a:rPr lang="cs-CZ" sz="3500" dirty="0">
                <a:latin typeface="Open Sans" panose="020B0606030504020204" pitchFamily="34" charset="0"/>
                <a:ea typeface="Open Sans" panose="020B0606030504020204" pitchFamily="34" charset="0"/>
                <a:cs typeface="Open Sans" panose="020B0606030504020204" pitchFamily="34" charset="0"/>
              </a:rPr>
              <a:t>= „MIKROOKOLÍ“ </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PORTEROVA ANALÝZA</a:t>
            </a:r>
          </a:p>
          <a:p>
            <a:pPr>
              <a:lnSpc>
                <a:spcPct val="100000"/>
              </a:lnSpc>
              <a:buFont typeface="Wingdings" panose="05000000000000000000" pitchFamily="2" charset="2"/>
              <a:buChar char="q"/>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ANALÝZA PODNIKU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ZÁKLADNÍHO STRATEGICKÉHO POSTAVENÍ PODNIKU </a:t>
            </a:r>
            <a:r>
              <a:rPr lang="cs-CZ" sz="32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200" dirty="0">
                <a:latin typeface="Open Sans" panose="020B0606030504020204" pitchFamily="34" charset="0"/>
                <a:ea typeface="Open Sans" panose="020B0606030504020204" pitchFamily="34" charset="0"/>
                <a:cs typeface="Open Sans" panose="020B0606030504020204" pitchFamily="34" charset="0"/>
              </a:rPr>
              <a:t>SWOT ANALÝZA</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HODNOTOVÉHO ŘETĚZCE</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FUNKČNÍCH OBLASTÍ</a:t>
            </a:r>
          </a:p>
          <a:p>
            <a:pPr marL="457200" lvl="1" indent="0">
              <a:lnSpc>
                <a:spcPct val="100000"/>
              </a:lnSpc>
              <a:buNone/>
            </a:pPr>
            <a:endParaRPr lang="cs-CZ" sz="31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cs-CZ" sz="4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669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Další se výrobky seskupují dle odběratelů.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Po provedené analýze obou segmentací se musí provést přetřídění výrobků.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Skupiny výrobků mají jednoznačně vymezené zákazníky.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Mezi nejčastější portfoliovou matici patří matice </a:t>
            </a:r>
            <a:r>
              <a:rPr lang="cs-CZ" sz="3500" b="1" i="1" dirty="0">
                <a:latin typeface="Open Sans" panose="020B0606030504020204" pitchFamily="34" charset="0"/>
                <a:ea typeface="Open Sans" panose="020B0606030504020204" pitchFamily="34" charset="0"/>
                <a:cs typeface="Open Sans" panose="020B0606030504020204" pitchFamily="34" charset="0"/>
              </a:rPr>
              <a:t>Boston-</a:t>
            </a:r>
            <a:r>
              <a:rPr lang="cs-CZ" sz="3500" b="1" i="1" dirty="0" err="1">
                <a:latin typeface="Open Sans" panose="020B0606030504020204" pitchFamily="34" charset="0"/>
                <a:ea typeface="Open Sans" panose="020B0606030504020204" pitchFamily="34" charset="0"/>
                <a:cs typeface="Open Sans" panose="020B0606030504020204" pitchFamily="34" charset="0"/>
              </a:rPr>
              <a:t>Consulting</a:t>
            </a:r>
            <a:r>
              <a:rPr lang="cs-CZ" sz="3500" b="1" i="1" dirty="0">
                <a:latin typeface="Open Sans" panose="020B0606030504020204" pitchFamily="34" charset="0"/>
                <a:ea typeface="Open Sans" panose="020B0606030504020204" pitchFamily="34" charset="0"/>
                <a:cs typeface="Open Sans" panose="020B0606030504020204" pitchFamily="34" charset="0"/>
              </a:rPr>
              <a:t>-Group </a:t>
            </a:r>
            <a:r>
              <a:rPr lang="cs-CZ" sz="3500" i="1" dirty="0">
                <a:latin typeface="Open Sans" panose="020B0606030504020204" pitchFamily="34" charset="0"/>
                <a:ea typeface="Open Sans" panose="020B0606030504020204" pitchFamily="34" charset="0"/>
                <a:cs typeface="Open Sans" panose="020B0606030504020204" pitchFamily="34" charset="0"/>
              </a:rPr>
              <a:t>(BCG matice).</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Předností matice je redukce složitých situací na dva rozhodující faktory výnosových potenciálů, a to na </a:t>
            </a:r>
            <a:r>
              <a:rPr lang="cs-CZ" sz="3500" b="1" i="1" dirty="0">
                <a:latin typeface="Open Sans" panose="020B0606030504020204" pitchFamily="34" charset="0"/>
                <a:ea typeface="Open Sans" panose="020B0606030504020204" pitchFamily="34" charset="0"/>
                <a:cs typeface="Open Sans" panose="020B0606030504020204" pitchFamily="34" charset="0"/>
              </a:rPr>
              <a:t>relativní podíl </a:t>
            </a:r>
            <a:r>
              <a:rPr lang="cs-CZ" sz="3500" dirty="0">
                <a:latin typeface="Open Sans" panose="020B0606030504020204" pitchFamily="34" charset="0"/>
                <a:ea typeface="Open Sans" panose="020B0606030504020204" pitchFamily="34" charset="0"/>
                <a:cs typeface="Open Sans" panose="020B0606030504020204" pitchFamily="34" charset="0"/>
              </a:rPr>
              <a:t>a </a:t>
            </a:r>
            <a:r>
              <a:rPr lang="cs-CZ" sz="3500" b="1" i="1" dirty="0">
                <a:latin typeface="Open Sans" panose="020B0606030504020204" pitchFamily="34" charset="0"/>
                <a:ea typeface="Open Sans" panose="020B0606030504020204" pitchFamily="34" charset="0"/>
                <a:cs typeface="Open Sans" panose="020B0606030504020204" pitchFamily="34" charset="0"/>
              </a:rPr>
              <a:t>růst trhu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pomocí matice jde jednoduše a srozumitelně pomocí grafu prezentovat strategické rozhodnutí.</a:t>
            </a: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711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615820"/>
            <a:ext cx="11678702" cy="6148964"/>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Základem matice je fakt, že s růstem počtu výrobků klesají jednicové náklady.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Konkurence je na trzích brána jako méně významná.</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i="1" dirty="0">
                <a:latin typeface="Open Sans" panose="020B0606030504020204" pitchFamily="34" charset="0"/>
                <a:ea typeface="Open Sans" panose="020B0606030504020204" pitchFamily="34" charset="0"/>
                <a:cs typeface="Open Sans" panose="020B0606030504020204" pitchFamily="34" charset="0"/>
              </a:rPr>
              <a:t>Relativní tržní podíl </a:t>
            </a:r>
            <a:r>
              <a:rPr lang="cs-CZ" sz="3500" dirty="0">
                <a:latin typeface="Open Sans" panose="020B0606030504020204" pitchFamily="34" charset="0"/>
                <a:ea typeface="Open Sans" panose="020B0606030504020204" pitchFamily="34" charset="0"/>
                <a:cs typeface="Open Sans" panose="020B0606030504020204" pitchFamily="34" charset="0"/>
              </a:rPr>
              <a:t>je určen poměrem vlastního tržního podílu k tržnímu podílu největšího konkurenta v dané oblasti.</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i="1" dirty="0">
                <a:latin typeface="Open Sans" panose="020B0606030504020204" pitchFamily="34" charset="0"/>
                <a:ea typeface="Open Sans" panose="020B0606030504020204" pitchFamily="34" charset="0"/>
                <a:cs typeface="Open Sans" panose="020B0606030504020204" pitchFamily="34" charset="0"/>
              </a:rPr>
              <a:t>Tržní růst </a:t>
            </a:r>
            <a:r>
              <a:rPr lang="cs-CZ" sz="3500" dirty="0">
                <a:latin typeface="Open Sans" panose="020B0606030504020204" pitchFamily="34" charset="0"/>
                <a:ea typeface="Open Sans" panose="020B0606030504020204" pitchFamily="34" charset="0"/>
                <a:cs typeface="Open Sans" panose="020B0606030504020204" pitchFamily="34" charset="0"/>
              </a:rPr>
              <a:t>může být odvozen ze statistických analýz.</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Velikost tržeb, zisku nebo CF se dodatkově vyjadřuje pomocí kružnic.</a:t>
            </a:r>
          </a:p>
        </p:txBody>
      </p:sp>
    </p:spTree>
    <p:extLst>
      <p:ext uri="{BB962C8B-B14F-4D97-AF65-F5344CB8AC3E}">
        <p14:creationId xmlns:p14="http://schemas.microsoft.com/office/powerpoint/2010/main" val="188893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rPr>
              <a:t>ROZDĚLENÍ VÝROBKŮ PODLE POSTAVENÍ </a:t>
            </a:r>
          </a:p>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rPr>
              <a:t>NA TRHU</a:t>
            </a: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Rozdělení je na čtyři kategorie výrobků</a:t>
            </a:r>
          </a:p>
          <a:p>
            <a:pPr>
              <a:lnSpc>
                <a:spcPct val="100000"/>
              </a:lnSpc>
              <a:spcBef>
                <a:spcPts val="0"/>
              </a:spcBef>
              <a:buFontTx/>
              <a:buChar char="-"/>
            </a:pPr>
            <a:r>
              <a:rPr lang="cs-CZ" sz="35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Dojnice</a:t>
            </a:r>
            <a:r>
              <a:rPr lang="cs-CZ" sz="3500" dirty="0">
                <a:latin typeface="Open Sans" panose="020B0606030504020204" pitchFamily="34" charset="0"/>
                <a:ea typeface="Open Sans" panose="020B0606030504020204" pitchFamily="34" charset="0"/>
                <a:cs typeface="Open Sans" panose="020B0606030504020204" pitchFamily="34" charset="0"/>
              </a:rPr>
              <a:t> = výrobky, které mají vysoký tržní podíl, ale jejichž naděje na další růst jsou nízké. Výrobky jsou obvykle považovány za rozhodující pro podnik. Podniky se snaží udržet tyto výrobky na trhu co nejdéle. Podílejí se na vytváření CF podniku a jsou finanční podporou pro jiné výrobky.</a:t>
            </a:r>
          </a:p>
          <a:p>
            <a:pPr>
              <a:lnSpc>
                <a:spcPct val="100000"/>
              </a:lnSpc>
              <a:spcBef>
                <a:spcPts val="0"/>
              </a:spcBef>
              <a:buFontTx/>
              <a:buChar char="-"/>
            </a:pPr>
            <a:r>
              <a:rPr lang="cs-CZ" sz="35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Hvězdy</a:t>
            </a:r>
            <a:r>
              <a:rPr lang="cs-CZ" sz="3500" dirty="0">
                <a:latin typeface="Open Sans" panose="020B0606030504020204" pitchFamily="34" charset="0"/>
                <a:ea typeface="Open Sans" panose="020B0606030504020204" pitchFamily="34" charset="0"/>
                <a:cs typeface="Open Sans" panose="020B0606030504020204" pitchFamily="34" charset="0"/>
              </a:rPr>
              <a:t> = výrobky s vysokým tržním podílem a vysokým očekávaným tempem růstu trhu. Vytvářejí vysoké přebytky CF ale taky vyžadují i jejich vysoko spotřebu.</a:t>
            </a:r>
          </a:p>
        </p:txBody>
      </p:sp>
    </p:spTree>
    <p:extLst>
      <p:ext uri="{BB962C8B-B14F-4D97-AF65-F5344CB8AC3E}">
        <p14:creationId xmlns:p14="http://schemas.microsoft.com/office/powerpoint/2010/main" val="175844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653142"/>
            <a:ext cx="11678702" cy="6111641"/>
          </a:xfrm>
        </p:spPr>
        <p:txBody>
          <a:bodyPr>
            <a:normAutofit lnSpcReduction="10000"/>
          </a:bodyPr>
          <a:lstStyle/>
          <a:p>
            <a:pPr>
              <a:lnSpc>
                <a:spcPct val="100000"/>
              </a:lnSpc>
              <a:spcBef>
                <a:spcPts val="0"/>
              </a:spcBef>
              <a:buFontTx/>
              <a:buChar char="-"/>
            </a:pPr>
            <a:r>
              <a:rPr lang="cs-CZ" sz="35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Otazníky</a:t>
            </a:r>
            <a:r>
              <a:rPr lang="cs-CZ" sz="3500" dirty="0">
                <a:latin typeface="Open Sans" panose="020B0606030504020204" pitchFamily="34" charset="0"/>
                <a:ea typeface="Open Sans" panose="020B0606030504020204" pitchFamily="34" charset="0"/>
                <a:cs typeface="Open Sans" panose="020B0606030504020204" pitchFamily="34" charset="0"/>
              </a:rPr>
              <a:t> = výrobky, které mají otevřenou budoucnost, mají značný růstový potenciál, ale malý tržní podíl aby se staly hvězdami. Přínos pro tvorbu CF je malý protože tyto výrobky mají vysoké náklady. Do hvězd může výrobek přejít tehdy, kdy jsou investice rozšiřující kapacitu těchto výrobků.</a:t>
            </a:r>
          </a:p>
          <a:p>
            <a:pPr>
              <a:lnSpc>
                <a:spcPct val="100000"/>
              </a:lnSpc>
              <a:spcBef>
                <a:spcPts val="0"/>
              </a:spcBef>
              <a:buFontTx/>
              <a:buChar char="-"/>
            </a:pPr>
            <a:r>
              <a:rPr lang="cs-CZ" sz="35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Hladoví psi </a:t>
            </a:r>
            <a:r>
              <a:rPr lang="cs-CZ" sz="3500" dirty="0">
                <a:latin typeface="Open Sans" panose="020B0606030504020204" pitchFamily="34" charset="0"/>
                <a:ea typeface="Open Sans" panose="020B0606030504020204" pitchFamily="34" charset="0"/>
                <a:cs typeface="Open Sans" panose="020B0606030504020204" pitchFamily="34" charset="0"/>
              </a:rPr>
              <a:t>= výrobky, které stagnují nebo klesají, mají nízký tržní podíl a slabou konkurenční schopnost. Jejich kapacita by měla být uvolněna pro hvězdy. Pokud má však podnik kapacitu volnou a kladné psy s kladným CF, tak podnik nemá důvod stahovat tyto výrobky z výrobního programu.</a:t>
            </a:r>
          </a:p>
        </p:txBody>
      </p:sp>
    </p:spTree>
    <p:extLst>
      <p:ext uri="{BB962C8B-B14F-4D97-AF65-F5344CB8AC3E}">
        <p14:creationId xmlns:p14="http://schemas.microsoft.com/office/powerpoint/2010/main" val="32547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E2578E83-7F8D-4B1C-80A5-088C7C9F2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691" y="1502228"/>
            <a:ext cx="5862736" cy="4058817"/>
          </a:xfrm>
          <a:prstGeom prst="rect">
            <a:avLst/>
          </a:prstGeom>
        </p:spPr>
      </p:pic>
      <p:pic>
        <p:nvPicPr>
          <p:cNvPr id="5" name="Obrázek 4">
            <a:extLst>
              <a:ext uri="{FF2B5EF4-FFF2-40B4-BE49-F238E27FC236}">
                <a16:creationId xmlns:a16="http://schemas.microsoft.com/office/drawing/2014/main" id="{000AF095-4EA1-4E7D-AB1B-AC92B829D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80" y="793102"/>
            <a:ext cx="6637189" cy="5067314"/>
          </a:xfrm>
          <a:prstGeom prst="rect">
            <a:avLst/>
          </a:prstGeom>
        </p:spPr>
      </p:pic>
    </p:spTree>
    <p:extLst>
      <p:ext uri="{BB962C8B-B14F-4D97-AF65-F5344CB8AC3E}">
        <p14:creationId xmlns:p14="http://schemas.microsoft.com/office/powerpoint/2010/main" val="3769700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7. ANALÝZA ŽIVOTNÍHO CYKLU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Znalost životního cyklu výrobku a určení fáze je podstatná pro volbu výrobkových skupin.</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Koncepce životního cyklu vychází z faktu, že výrobky mají na trhu omezenou životnost.</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Čtyři fáze:</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1. fáze = zavedení výrobku </a:t>
            </a:r>
            <a:r>
              <a:rPr lang="cs-CZ" sz="3500" dirty="0">
                <a:latin typeface="Open Sans" panose="020B0606030504020204" pitchFamily="34" charset="0"/>
                <a:ea typeface="Open Sans" panose="020B0606030504020204" pitchFamily="34" charset="0"/>
                <a:cs typeface="Open Sans" panose="020B0606030504020204" pitchFamily="34" charset="0"/>
              </a:rPr>
              <a:t>(pomalu narůstající obrat, náklady na jednotku jsou vysoké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výroba je v této fázi obvykle ztrátová, počet konkurentů je malý)</a:t>
            </a: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864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718456"/>
            <a:ext cx="11678702" cy="6046327"/>
          </a:xfrm>
        </p:spPr>
        <p:txBody>
          <a:bodyPr>
            <a:normAutofit/>
          </a:bodyPr>
          <a:lstStyle/>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2. fáze = růst výrobku </a:t>
            </a:r>
            <a:r>
              <a:rPr lang="cs-CZ" sz="3500" dirty="0">
                <a:latin typeface="Open Sans" panose="020B0606030504020204" pitchFamily="34" charset="0"/>
                <a:ea typeface="Open Sans" panose="020B0606030504020204" pitchFamily="34" charset="0"/>
                <a:cs typeface="Open Sans" panose="020B0606030504020204" pitchFamily="34" charset="0"/>
              </a:rPr>
              <a:t>(narůstá obrat díky větší poptávce, náklady na jednotku klesají, jsou nutné investice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rozšiřování trhu. Narůstá zisk a je dosažen a často i překročen bod zvratu.</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3. </a:t>
            </a:r>
            <a:r>
              <a:rPr lang="cs-CZ" sz="3500" b="1" i="1" dirty="0">
                <a:latin typeface="Open Sans" panose="020B0606030504020204" pitchFamily="34" charset="0"/>
                <a:ea typeface="Open Sans" panose="020B0606030504020204" pitchFamily="34" charset="0"/>
                <a:cs typeface="Open Sans" panose="020B0606030504020204" pitchFamily="34" charset="0"/>
              </a:rPr>
              <a:t>fáze = zrání výrobku </a:t>
            </a:r>
            <a:r>
              <a:rPr lang="cs-CZ" sz="3500" dirty="0">
                <a:latin typeface="Open Sans" panose="020B0606030504020204" pitchFamily="34" charset="0"/>
                <a:ea typeface="Open Sans" panose="020B0606030504020204" pitchFamily="34" charset="0"/>
                <a:cs typeface="Open Sans" panose="020B0606030504020204" pitchFamily="34" charset="0"/>
              </a:rPr>
              <a:t>(výrobky dosahují maxima obratu a zisku, konkurence je velmi silná a tlačí ceny, CF dosahuje nejvyšší hodnoty)</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rPr>
              <a:t>4. fáze = ústup výrobku </a:t>
            </a:r>
            <a:r>
              <a:rPr lang="cs-CZ" sz="3500" dirty="0">
                <a:latin typeface="Open Sans" panose="020B0606030504020204" pitchFamily="34" charset="0"/>
                <a:ea typeface="Open Sans" panose="020B0606030504020204" pitchFamily="34" charset="0"/>
                <a:cs typeface="Open Sans" panose="020B0606030504020204" pitchFamily="34" charset="0"/>
              </a:rPr>
              <a:t>(zisk i CF klesají, zákazníci přecházejí k jiným výrobkům, které vytlačují původní výrobky z trhu)</a:t>
            </a:r>
          </a:p>
        </p:txBody>
      </p:sp>
    </p:spTree>
    <p:extLst>
      <p:ext uri="{BB962C8B-B14F-4D97-AF65-F5344CB8AC3E}">
        <p14:creationId xmlns:p14="http://schemas.microsoft.com/office/powerpoint/2010/main" val="2619461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8. SWOT ANALÝZA</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Metoda, která integruje závěry externích i </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interních analýz.</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Založena na silných a slabých stránkách podniku, jeho příležitostí a rizik.</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Maticové zachycení faktorů ovlivňující strategické plánování podniku.</a:t>
            </a:r>
          </a:p>
        </p:txBody>
      </p:sp>
      <p:pic>
        <p:nvPicPr>
          <p:cNvPr id="3" name="Obrázek 2">
            <a:extLst>
              <a:ext uri="{FF2B5EF4-FFF2-40B4-BE49-F238E27FC236}">
                <a16:creationId xmlns:a16="http://schemas.microsoft.com/office/drawing/2014/main" id="{6BC2F1DA-AC18-4488-A71A-F9C8E222AC7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75" b="97959" l="4058" r="96812">
                        <a14:foregroundMark x1="35132" y1="6507" x2="62609" y2="7580"/>
                        <a14:foregroundMark x1="62609" y1="7580" x2="86667" y2="24198"/>
                        <a14:foregroundMark x1="86667" y1="24198" x2="99118" y2="69739"/>
                        <a14:foregroundMark x1="81398" y1="91849" x2="81159" y2="92128"/>
                        <a14:foregroundMark x1="81159" y1="92128" x2="49855" y2="99125"/>
                        <a14:foregroundMark x1="49855" y1="99125" x2="29513" y2="97455"/>
                        <a14:foregroundMark x1="20927" y1="96268" x2="20004" y2="95339"/>
                        <a14:foregroundMark x1="1631" y1="30455" x2="1685" y2="28644"/>
                        <a14:foregroundMark x1="12945" y1="9013" x2="16232" y2="3790"/>
                        <a14:foregroundMark x1="32263" y1="2600" x2="51594" y2="1166"/>
                        <a14:foregroundMark x1="16232" y1="3790" x2="19558" y2="3543"/>
                        <a14:foregroundMark x1="51594" y1="1166" x2="55362" y2="1166"/>
                        <a14:foregroundMark x1="7126" y1="60721" x2="7595" y2="65793"/>
                        <a14:foregroundMark x1="32428" y1="93038" x2="59710" y2="93878"/>
                        <a14:foregroundMark x1="59710" y1="93878" x2="82319" y2="75802"/>
                        <a14:foregroundMark x1="82319" y1="75802" x2="92464" y2="49271"/>
                        <a14:foregroundMark x1="92464" y1="49271" x2="87246" y2="22157"/>
                        <a14:foregroundMark x1="87246" y1="22157" x2="64928" y2="3790"/>
                        <a14:foregroundMark x1="64928" y1="3790" x2="55362" y2="3207"/>
                        <a14:foregroundMark x1="57391" y1="27988" x2="55652" y2="25364"/>
                        <a14:foregroundMark x1="41739" y1="26822" x2="48406" y2="30612"/>
                        <a14:foregroundMark x1="60000" y1="26822" x2="61159" y2="34402"/>
                        <a14:foregroundMark x1="4058" y1="37026" x2="6667" y2="62974"/>
                        <a14:foregroundMark x1="32505" y1="92922" x2="54203" y2="97376"/>
                        <a14:foregroundMark x1="25797" y1="91545" x2="27231" y2="91839"/>
                        <a14:foregroundMark x1="54203" y1="97376" x2="78261" y2="82799"/>
                        <a14:foregroundMark x1="78261" y1="82799" x2="94203" y2="58892"/>
                        <a14:foregroundMark x1="94203" y1="58892" x2="96812" y2="31778"/>
                        <a14:foregroundMark x1="4928" y1="60933" x2="21159" y2="83965"/>
                        <a14:foregroundMark x1="21159" y1="83965" x2="49275" y2="93586"/>
                        <a14:foregroundMark x1="49275" y1="93586" x2="63768" y2="93586"/>
                        <a14:foregroundMark x1="37681" y1="97959" x2="61159" y2="96210"/>
                        <a14:backgroundMark x1="31304" y1="1749" x2="290" y2="27405"/>
                        <a14:backgroundMark x1="3478" y1="30612" x2="2928" y2="37141"/>
                        <a14:backgroundMark x1="1043" y1="66117" x2="14783" y2="98834"/>
                        <a14:backgroundMark x1="98551" y1="69388" x2="82319" y2="92420"/>
                        <a14:backgroundMark x1="82319" y1="92420" x2="82029" y2="92420"/>
                        <a14:backgroundMark x1="20580" y1="96793" x2="29565" y2="97376"/>
                      </a14:backgroundRemoval>
                    </a14:imgEffect>
                  </a14:imgLayer>
                </a14:imgProps>
              </a:ext>
              <a:ext uri="{28A0092B-C50C-407E-A947-70E740481C1C}">
                <a14:useLocalDpi xmlns:a14="http://schemas.microsoft.com/office/drawing/2010/main" val="0"/>
              </a:ext>
            </a:extLst>
          </a:blip>
          <a:stretch>
            <a:fillRect/>
          </a:stretch>
        </p:blipFill>
        <p:spPr>
          <a:xfrm rot="170371">
            <a:off x="9605318" y="694868"/>
            <a:ext cx="1576408" cy="1567270"/>
          </a:xfrm>
          <a:prstGeom prst="rect">
            <a:avLst/>
          </a:prstGeom>
          <a:ln>
            <a:noFill/>
          </a:ln>
          <a:effectLst>
            <a:softEdge rad="112500"/>
          </a:effectLst>
        </p:spPr>
      </p:pic>
    </p:spTree>
    <p:extLst>
      <p:ext uri="{BB962C8B-B14F-4D97-AF65-F5344CB8AC3E}">
        <p14:creationId xmlns:p14="http://schemas.microsoft.com/office/powerpoint/2010/main" val="268720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A39BF8C-61BB-4D7F-814B-ADCA5751E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62" y="742689"/>
            <a:ext cx="6763299" cy="5237844"/>
          </a:xfrm>
          <a:prstGeom prst="rect">
            <a:avLst/>
          </a:prstGeom>
        </p:spPr>
      </p:pic>
      <p:pic>
        <p:nvPicPr>
          <p:cNvPr id="7" name="Obrázek 6">
            <a:extLst>
              <a:ext uri="{FF2B5EF4-FFF2-40B4-BE49-F238E27FC236}">
                <a16:creationId xmlns:a16="http://schemas.microsoft.com/office/drawing/2014/main" id="{A3048705-05EB-4193-BEF8-7C5BC8CC1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360" y="877467"/>
            <a:ext cx="5138154" cy="5078822"/>
          </a:xfrm>
          <a:prstGeom prst="rect">
            <a:avLst/>
          </a:prstGeom>
        </p:spPr>
      </p:pic>
    </p:spTree>
    <p:extLst>
      <p:ext uri="{BB962C8B-B14F-4D97-AF65-F5344CB8AC3E}">
        <p14:creationId xmlns:p14="http://schemas.microsoft.com/office/powerpoint/2010/main" val="77254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74645"/>
            <a:ext cx="11678702" cy="6690139"/>
          </a:xfrm>
        </p:spPr>
        <p:txBody>
          <a:bodyPr>
            <a:normAutofit/>
          </a:bodyPr>
          <a:lstStyle/>
          <a:p>
            <a:pPr marL="0" indent="0">
              <a:lnSpc>
                <a:spcPct val="100000"/>
              </a:lnSpc>
              <a:spcBef>
                <a:spcPts val="0"/>
              </a:spcBef>
              <a:buNone/>
            </a:pPr>
            <a:r>
              <a:rPr lang="cs-CZ" sz="4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METODY OPERATIVNÍHO </a:t>
            </a:r>
          </a:p>
          <a:p>
            <a:pPr marL="0" indent="0">
              <a:lnSpc>
                <a:spcPct val="100000"/>
              </a:lnSpc>
              <a:spcBef>
                <a:spcPts val="0"/>
              </a:spcBef>
              <a:buNone/>
            </a:pPr>
            <a:r>
              <a:rPr lang="cs-CZ" sz="4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CONTORLLINGU</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 Operativní controlling je systém řízení, který zachycuje zpravidla kratší časové úseky, a který při neustálém porovnávání odchylek skutečnosti od žádoucího stavu má možnost zasahovat do průběhu podnikových činností a tím tyto činnosti optimalizovat.</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Operativní controlling je zaměřen především na řízení rentability, likvidity a hospodárnosti podniku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 ovlivňování těchto veličin jsou používány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operativní nástroje</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611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17490"/>
            <a:ext cx="11844096" cy="6480975"/>
          </a:xfrm>
        </p:spPr>
        <p:txBody>
          <a:bodyPr>
            <a:normAutofit/>
          </a:bodyPr>
          <a:lstStyle/>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PRODUKTU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ŽIVOTNÍHO CYKLU VÝROBKU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PORTFOLIA</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PROGRESIVITY VÝROBKŮ</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ANALÝZA STÁŘÍ VÝROBNÍHO PROGRAMU</a:t>
            </a:r>
            <a:endParaRPr lang="cs-CZ" sz="3100" b="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CÍLŮ PODNIKU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ANALÝZA Z HLEDISKA HIERARCHIE CÍLŮ</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ANALÝZA Z HLEDISKA VÝZNÁMŮ CÍLŮ A JEJICH VAZEB</a:t>
            </a:r>
          </a:p>
        </p:txBody>
      </p:sp>
    </p:spTree>
    <p:extLst>
      <p:ext uri="{BB962C8B-B14F-4D97-AF65-F5344CB8AC3E}">
        <p14:creationId xmlns:p14="http://schemas.microsoft.com/office/powerpoint/2010/main" val="341877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0"/>
            <a:ext cx="11678702" cy="6764784"/>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Operativním cílem podniku je dosažení potřebné </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úrovně zisku, sledování a řízení položek nákladů a výnosů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volba vhodné marketingové strategie výrobků.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 oblasti nákladů máme dvě oblasti:</a:t>
            </a:r>
          </a:p>
          <a:p>
            <a:pPr marL="514350" indent="-514350">
              <a:lnSpc>
                <a:spcPct val="100000"/>
              </a:lnSpc>
              <a:buAutoNum type="alphaLcParenR"/>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položky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které položky budou pečlivě sledovány a řízeny a jaká míra pozornosti bude věnována konkrétním nákladovým položkám  </a:t>
            </a:r>
            <a:r>
              <a:rPr lang="cs-CZ" sz="3500" b="1" i="1" dirty="0" err="1">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Paretova</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analýza</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dále by měly být předmětem zkoumání skupiny nákladů a jejich vývoj</a:t>
            </a:r>
          </a:p>
          <a:p>
            <a:pPr>
              <a:lnSpc>
                <a:spcPct val="100000"/>
              </a:lnSpc>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nákladové modely,</a:t>
            </a:r>
          </a:p>
          <a:p>
            <a:pPr>
              <a:lnSpc>
                <a:spcPct val="100000"/>
              </a:lnSpc>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vertikální a horizontální analýza nákladů.</a:t>
            </a:r>
          </a:p>
        </p:txBody>
      </p:sp>
    </p:spTree>
    <p:extLst>
      <p:ext uri="{BB962C8B-B14F-4D97-AF65-F5344CB8AC3E}">
        <p14:creationId xmlns:p14="http://schemas.microsoft.com/office/powerpoint/2010/main" val="2614464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56649" y="191233"/>
            <a:ext cx="11678702" cy="6475534"/>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 způsoby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jakým způsobem budou náklady přiřazovány na nositele nákladů (výrobek-služba-klient)</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a:p>
            <a:pPr>
              <a:lnSpc>
                <a:spcPct val="100000"/>
              </a:lnSpc>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propočet krátkodobého hospodářského výsledku,</a:t>
            </a:r>
          </a:p>
          <a:p>
            <a:pPr>
              <a:lnSpc>
                <a:spcPct val="100000"/>
              </a:lnSpc>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rozhodnutí o podobě kalkulačního systému podniku,</a:t>
            </a:r>
          </a:p>
          <a:p>
            <a:pPr>
              <a:lnSpc>
                <a:spcPct val="100000"/>
              </a:lnSpc>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volba vhodného ukazatelového systému.</a:t>
            </a:r>
          </a:p>
        </p:txBody>
      </p:sp>
    </p:spTree>
    <p:extLst>
      <p:ext uri="{BB962C8B-B14F-4D97-AF65-F5344CB8AC3E}">
        <p14:creationId xmlns:p14="http://schemas.microsoft.com/office/powerpoint/2010/main" val="90384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1. ANALÝZA ABC</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Umožnuje aplikovat hospodárné postupy v řízení řady položek.</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rPr>
              <a:t> Při analýze jsou navzájem srovnávány objemy a hodnoty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relativně malá množství z celkového objemu mohou vytvořit velkou hodnotu  pokud se podnik zabývá řízením malých množství dosahuje velkých efektů.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Výrobky, dodavatelé, zákazníci, skladované zásoby, náklady jsou tříděny do tříd A, B a C.</a:t>
            </a:r>
          </a:p>
        </p:txBody>
      </p:sp>
    </p:spTree>
    <p:extLst>
      <p:ext uri="{BB962C8B-B14F-4D97-AF65-F5344CB8AC3E}">
        <p14:creationId xmlns:p14="http://schemas.microsoft.com/office/powerpoint/2010/main" val="3357197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délník 20">
            <a:extLst>
              <a:ext uri="{FF2B5EF4-FFF2-40B4-BE49-F238E27FC236}">
                <a16:creationId xmlns:a16="http://schemas.microsoft.com/office/drawing/2014/main" id="{44652D42-0ACF-4718-AF18-B9D20654DE47}"/>
              </a:ext>
            </a:extLst>
          </p:cNvPr>
          <p:cNvSpPr/>
          <p:nvPr/>
        </p:nvSpPr>
        <p:spPr>
          <a:xfrm>
            <a:off x="4943056" y="2905640"/>
            <a:ext cx="1580205" cy="335045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ACECD255-1ADF-4593-89F1-19BB298286F4}"/>
              </a:ext>
            </a:extLst>
          </p:cNvPr>
          <p:cNvSpPr/>
          <p:nvPr/>
        </p:nvSpPr>
        <p:spPr>
          <a:xfrm>
            <a:off x="3348433" y="2425712"/>
            <a:ext cx="1580179" cy="200657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68688C6B-2E67-48C3-9288-E7D788D22C8D}"/>
              </a:ext>
            </a:extLst>
          </p:cNvPr>
          <p:cNvSpPr/>
          <p:nvPr/>
        </p:nvSpPr>
        <p:spPr>
          <a:xfrm>
            <a:off x="1782647" y="507791"/>
            <a:ext cx="1580205" cy="3350454"/>
          </a:xfrm>
          <a:prstGeom prst="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se šipkou 4">
            <a:extLst>
              <a:ext uri="{FF2B5EF4-FFF2-40B4-BE49-F238E27FC236}">
                <a16:creationId xmlns:a16="http://schemas.microsoft.com/office/drawing/2014/main" id="{A2BA007C-C2E4-4567-8939-5E3D92B97ED2}"/>
              </a:ext>
            </a:extLst>
          </p:cNvPr>
          <p:cNvCxnSpPr>
            <a:cxnSpLocks/>
          </p:cNvCxnSpPr>
          <p:nvPr/>
        </p:nvCxnSpPr>
        <p:spPr>
          <a:xfrm>
            <a:off x="1775534" y="330249"/>
            <a:ext cx="0" cy="63386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Přímá spojnice se šipkou 6">
            <a:extLst>
              <a:ext uri="{FF2B5EF4-FFF2-40B4-BE49-F238E27FC236}">
                <a16:creationId xmlns:a16="http://schemas.microsoft.com/office/drawing/2014/main" id="{AEA2A99C-CC07-4FED-84EE-397B335F6EBB}"/>
              </a:ext>
            </a:extLst>
          </p:cNvPr>
          <p:cNvCxnSpPr>
            <a:cxnSpLocks/>
          </p:cNvCxnSpPr>
          <p:nvPr/>
        </p:nvCxnSpPr>
        <p:spPr>
          <a:xfrm>
            <a:off x="1313895" y="3429000"/>
            <a:ext cx="792243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ovéPole 7">
            <a:extLst>
              <a:ext uri="{FF2B5EF4-FFF2-40B4-BE49-F238E27FC236}">
                <a16:creationId xmlns:a16="http://schemas.microsoft.com/office/drawing/2014/main" id="{22F79AE4-14E7-4A2C-9420-9DFA56B2640E}"/>
              </a:ext>
            </a:extLst>
          </p:cNvPr>
          <p:cNvSpPr txBox="1"/>
          <p:nvPr/>
        </p:nvSpPr>
        <p:spPr>
          <a:xfrm>
            <a:off x="1260619" y="265442"/>
            <a:ext cx="415498" cy="2138408"/>
          </a:xfrm>
          <a:prstGeom prst="rect">
            <a:avLst/>
          </a:prstGeom>
          <a:noFill/>
        </p:spPr>
        <p:txBody>
          <a:bodyPr vert="vert270" wrap="square" rtlCol="0">
            <a:spAutoFit/>
          </a:bodyPr>
          <a:lstStyle/>
          <a:p>
            <a:r>
              <a:rPr lang="cs-CZ" sz="1500" dirty="0"/>
              <a:t>podíl na celkovém obratu</a:t>
            </a:r>
          </a:p>
        </p:txBody>
      </p:sp>
      <p:sp>
        <p:nvSpPr>
          <p:cNvPr id="9" name="TextovéPole 8">
            <a:extLst>
              <a:ext uri="{FF2B5EF4-FFF2-40B4-BE49-F238E27FC236}">
                <a16:creationId xmlns:a16="http://schemas.microsoft.com/office/drawing/2014/main" id="{1A03CDBA-16A0-4208-8A5D-1758BBA01157}"/>
              </a:ext>
            </a:extLst>
          </p:cNvPr>
          <p:cNvSpPr txBox="1"/>
          <p:nvPr/>
        </p:nvSpPr>
        <p:spPr>
          <a:xfrm>
            <a:off x="1271303" y="4501424"/>
            <a:ext cx="415498" cy="2138408"/>
          </a:xfrm>
          <a:prstGeom prst="rect">
            <a:avLst/>
          </a:prstGeom>
          <a:noFill/>
        </p:spPr>
        <p:txBody>
          <a:bodyPr vert="vert270" wrap="square" rtlCol="0">
            <a:spAutoFit/>
          </a:bodyPr>
          <a:lstStyle/>
          <a:p>
            <a:r>
              <a:rPr lang="cs-CZ" sz="1500" dirty="0"/>
              <a:t>podíl na celkovém počtu</a:t>
            </a:r>
          </a:p>
        </p:txBody>
      </p:sp>
      <p:sp>
        <p:nvSpPr>
          <p:cNvPr id="10" name="TextovéPole 9">
            <a:extLst>
              <a:ext uri="{FF2B5EF4-FFF2-40B4-BE49-F238E27FC236}">
                <a16:creationId xmlns:a16="http://schemas.microsoft.com/office/drawing/2014/main" id="{AB0CADA0-B96F-46D8-AC8E-83036B4FA478}"/>
              </a:ext>
            </a:extLst>
          </p:cNvPr>
          <p:cNvSpPr txBox="1"/>
          <p:nvPr/>
        </p:nvSpPr>
        <p:spPr>
          <a:xfrm>
            <a:off x="7940188" y="3591661"/>
            <a:ext cx="1828800" cy="323165"/>
          </a:xfrm>
          <a:prstGeom prst="rect">
            <a:avLst/>
          </a:prstGeom>
          <a:noFill/>
        </p:spPr>
        <p:txBody>
          <a:bodyPr wrap="square" rtlCol="0">
            <a:spAutoFit/>
          </a:bodyPr>
          <a:lstStyle/>
          <a:p>
            <a:r>
              <a:rPr lang="cs-CZ" sz="1500" dirty="0"/>
              <a:t>zařazení do tříd</a:t>
            </a:r>
          </a:p>
        </p:txBody>
      </p:sp>
      <p:sp>
        <p:nvSpPr>
          <p:cNvPr id="12" name="TextovéPole 11">
            <a:extLst>
              <a:ext uri="{FF2B5EF4-FFF2-40B4-BE49-F238E27FC236}">
                <a16:creationId xmlns:a16="http://schemas.microsoft.com/office/drawing/2014/main" id="{2A2CD3EB-D637-4B07-A6FC-F21A30A4EA86}"/>
              </a:ext>
            </a:extLst>
          </p:cNvPr>
          <p:cNvSpPr txBox="1"/>
          <p:nvPr/>
        </p:nvSpPr>
        <p:spPr>
          <a:xfrm>
            <a:off x="2365011" y="181104"/>
            <a:ext cx="376393" cy="377323"/>
          </a:xfrm>
          <a:prstGeom prst="rect">
            <a:avLst/>
          </a:prstGeom>
          <a:noFill/>
        </p:spPr>
        <p:txBody>
          <a:bodyPr wrap="square" rtlCol="0">
            <a:spAutoFit/>
          </a:bodyPr>
          <a:lstStyle/>
          <a:p>
            <a:r>
              <a:rPr lang="cs-CZ" b="1" dirty="0"/>
              <a:t>A</a:t>
            </a:r>
          </a:p>
        </p:txBody>
      </p:sp>
      <p:sp>
        <p:nvSpPr>
          <p:cNvPr id="13" name="TextovéPole 12">
            <a:extLst>
              <a:ext uri="{FF2B5EF4-FFF2-40B4-BE49-F238E27FC236}">
                <a16:creationId xmlns:a16="http://schemas.microsoft.com/office/drawing/2014/main" id="{E0FB1690-326C-4353-B9C6-3D5185174EEE}"/>
              </a:ext>
            </a:extLst>
          </p:cNvPr>
          <p:cNvSpPr txBox="1"/>
          <p:nvPr/>
        </p:nvSpPr>
        <p:spPr>
          <a:xfrm>
            <a:off x="3810266" y="2764376"/>
            <a:ext cx="671150" cy="369332"/>
          </a:xfrm>
          <a:prstGeom prst="rect">
            <a:avLst/>
          </a:prstGeom>
          <a:noFill/>
        </p:spPr>
        <p:txBody>
          <a:bodyPr wrap="square" rtlCol="0">
            <a:spAutoFit/>
          </a:bodyPr>
          <a:lstStyle/>
          <a:p>
            <a:r>
              <a:rPr lang="cs-CZ" b="1" dirty="0"/>
              <a:t>20 %</a:t>
            </a:r>
          </a:p>
        </p:txBody>
      </p:sp>
      <p:sp>
        <p:nvSpPr>
          <p:cNvPr id="14" name="TextovéPole 13">
            <a:extLst>
              <a:ext uri="{FF2B5EF4-FFF2-40B4-BE49-F238E27FC236}">
                <a16:creationId xmlns:a16="http://schemas.microsoft.com/office/drawing/2014/main" id="{F5204D5D-1054-496E-B20E-CA2173656325}"/>
              </a:ext>
            </a:extLst>
          </p:cNvPr>
          <p:cNvSpPr txBox="1"/>
          <p:nvPr/>
        </p:nvSpPr>
        <p:spPr>
          <a:xfrm>
            <a:off x="2237175" y="3488913"/>
            <a:ext cx="671150" cy="369332"/>
          </a:xfrm>
          <a:prstGeom prst="rect">
            <a:avLst/>
          </a:prstGeom>
          <a:noFill/>
        </p:spPr>
        <p:txBody>
          <a:bodyPr wrap="square" rtlCol="0">
            <a:spAutoFit/>
          </a:bodyPr>
          <a:lstStyle/>
          <a:p>
            <a:pPr algn="ctr"/>
            <a:r>
              <a:rPr lang="cs-CZ" b="1" dirty="0"/>
              <a:t>5 %</a:t>
            </a:r>
          </a:p>
        </p:txBody>
      </p:sp>
      <p:sp>
        <p:nvSpPr>
          <p:cNvPr id="16" name="TextovéPole 15">
            <a:extLst>
              <a:ext uri="{FF2B5EF4-FFF2-40B4-BE49-F238E27FC236}">
                <a16:creationId xmlns:a16="http://schemas.microsoft.com/office/drawing/2014/main" id="{481BC127-11DB-40C4-A900-6E2708472042}"/>
              </a:ext>
            </a:extLst>
          </p:cNvPr>
          <p:cNvSpPr txBox="1"/>
          <p:nvPr/>
        </p:nvSpPr>
        <p:spPr>
          <a:xfrm>
            <a:off x="2237174" y="1714600"/>
            <a:ext cx="765234" cy="369332"/>
          </a:xfrm>
          <a:prstGeom prst="rect">
            <a:avLst/>
          </a:prstGeom>
          <a:noFill/>
        </p:spPr>
        <p:txBody>
          <a:bodyPr wrap="square" rtlCol="0">
            <a:spAutoFit/>
          </a:bodyPr>
          <a:lstStyle/>
          <a:p>
            <a:r>
              <a:rPr lang="cs-CZ" b="1" dirty="0"/>
              <a:t>75 %</a:t>
            </a:r>
          </a:p>
        </p:txBody>
      </p:sp>
      <p:sp>
        <p:nvSpPr>
          <p:cNvPr id="17" name="TextovéPole 16">
            <a:extLst>
              <a:ext uri="{FF2B5EF4-FFF2-40B4-BE49-F238E27FC236}">
                <a16:creationId xmlns:a16="http://schemas.microsoft.com/office/drawing/2014/main" id="{73C45333-0F2D-4AD8-9C20-8C229549F0F3}"/>
              </a:ext>
            </a:extLst>
          </p:cNvPr>
          <p:cNvSpPr txBox="1"/>
          <p:nvPr/>
        </p:nvSpPr>
        <p:spPr>
          <a:xfrm>
            <a:off x="3803153" y="3650254"/>
            <a:ext cx="671150" cy="369332"/>
          </a:xfrm>
          <a:prstGeom prst="rect">
            <a:avLst/>
          </a:prstGeom>
          <a:noFill/>
        </p:spPr>
        <p:txBody>
          <a:bodyPr wrap="square" rtlCol="0">
            <a:spAutoFit/>
          </a:bodyPr>
          <a:lstStyle/>
          <a:p>
            <a:r>
              <a:rPr lang="cs-CZ" b="1" dirty="0"/>
              <a:t>20 %</a:t>
            </a:r>
          </a:p>
        </p:txBody>
      </p:sp>
      <p:sp>
        <p:nvSpPr>
          <p:cNvPr id="23" name="TextovéPole 22">
            <a:extLst>
              <a:ext uri="{FF2B5EF4-FFF2-40B4-BE49-F238E27FC236}">
                <a16:creationId xmlns:a16="http://schemas.microsoft.com/office/drawing/2014/main" id="{5C6E92C6-F175-43DF-AAF6-6F201D52B796}"/>
              </a:ext>
            </a:extLst>
          </p:cNvPr>
          <p:cNvSpPr txBox="1"/>
          <p:nvPr/>
        </p:nvSpPr>
        <p:spPr>
          <a:xfrm>
            <a:off x="5383164" y="3023079"/>
            <a:ext cx="671150" cy="369332"/>
          </a:xfrm>
          <a:prstGeom prst="rect">
            <a:avLst/>
          </a:prstGeom>
          <a:noFill/>
        </p:spPr>
        <p:txBody>
          <a:bodyPr wrap="square" rtlCol="0">
            <a:spAutoFit/>
          </a:bodyPr>
          <a:lstStyle/>
          <a:p>
            <a:pPr algn="ctr"/>
            <a:r>
              <a:rPr lang="cs-CZ" b="1" dirty="0"/>
              <a:t>5 %</a:t>
            </a:r>
          </a:p>
        </p:txBody>
      </p:sp>
      <p:sp>
        <p:nvSpPr>
          <p:cNvPr id="25" name="TextovéPole 24">
            <a:extLst>
              <a:ext uri="{FF2B5EF4-FFF2-40B4-BE49-F238E27FC236}">
                <a16:creationId xmlns:a16="http://schemas.microsoft.com/office/drawing/2014/main" id="{601BE1DE-51B1-40A6-A2E9-7EAFF4D13F01}"/>
              </a:ext>
            </a:extLst>
          </p:cNvPr>
          <p:cNvSpPr txBox="1"/>
          <p:nvPr/>
        </p:nvSpPr>
        <p:spPr>
          <a:xfrm>
            <a:off x="5479003" y="4679621"/>
            <a:ext cx="765234" cy="369332"/>
          </a:xfrm>
          <a:prstGeom prst="rect">
            <a:avLst/>
          </a:prstGeom>
          <a:noFill/>
        </p:spPr>
        <p:txBody>
          <a:bodyPr wrap="square" rtlCol="0">
            <a:spAutoFit/>
          </a:bodyPr>
          <a:lstStyle/>
          <a:p>
            <a:r>
              <a:rPr lang="cs-CZ" b="1" dirty="0"/>
              <a:t>75 %</a:t>
            </a:r>
          </a:p>
        </p:txBody>
      </p:sp>
      <p:sp>
        <p:nvSpPr>
          <p:cNvPr id="27" name="TextovéPole 26">
            <a:extLst>
              <a:ext uri="{FF2B5EF4-FFF2-40B4-BE49-F238E27FC236}">
                <a16:creationId xmlns:a16="http://schemas.microsoft.com/office/drawing/2014/main" id="{77BE95A9-DB79-4CB8-B37C-24266F8B79F9}"/>
              </a:ext>
            </a:extLst>
          </p:cNvPr>
          <p:cNvSpPr txBox="1"/>
          <p:nvPr/>
        </p:nvSpPr>
        <p:spPr>
          <a:xfrm>
            <a:off x="5544961" y="2510022"/>
            <a:ext cx="376393" cy="377323"/>
          </a:xfrm>
          <a:prstGeom prst="rect">
            <a:avLst/>
          </a:prstGeom>
          <a:noFill/>
        </p:spPr>
        <p:txBody>
          <a:bodyPr wrap="square" rtlCol="0">
            <a:spAutoFit/>
          </a:bodyPr>
          <a:lstStyle/>
          <a:p>
            <a:r>
              <a:rPr lang="cs-CZ" b="1" dirty="0"/>
              <a:t>C</a:t>
            </a:r>
          </a:p>
        </p:txBody>
      </p:sp>
      <p:sp>
        <p:nvSpPr>
          <p:cNvPr id="28" name="TextovéPole 27">
            <a:extLst>
              <a:ext uri="{FF2B5EF4-FFF2-40B4-BE49-F238E27FC236}">
                <a16:creationId xmlns:a16="http://schemas.microsoft.com/office/drawing/2014/main" id="{778A6E95-5A89-4279-8368-D153796C2657}"/>
              </a:ext>
            </a:extLst>
          </p:cNvPr>
          <p:cNvSpPr txBox="1"/>
          <p:nvPr/>
        </p:nvSpPr>
        <p:spPr>
          <a:xfrm>
            <a:off x="3957644" y="2022303"/>
            <a:ext cx="376393" cy="377323"/>
          </a:xfrm>
          <a:prstGeom prst="rect">
            <a:avLst/>
          </a:prstGeom>
          <a:noFill/>
        </p:spPr>
        <p:txBody>
          <a:bodyPr wrap="square" rtlCol="0">
            <a:spAutoFit/>
          </a:bodyPr>
          <a:lstStyle/>
          <a:p>
            <a:r>
              <a:rPr lang="cs-CZ" b="1" dirty="0"/>
              <a:t>B</a:t>
            </a:r>
          </a:p>
        </p:txBody>
      </p:sp>
    </p:spTree>
    <p:extLst>
      <p:ext uri="{BB962C8B-B14F-4D97-AF65-F5344CB8AC3E}">
        <p14:creationId xmlns:p14="http://schemas.microsoft.com/office/powerpoint/2010/main" val="2270797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PŘÍKLAD</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rPr>
              <a:t>Podnik vyrábí následující výrobky v určitém množství a ceně.</a:t>
            </a:r>
          </a:p>
          <a:p>
            <a:pPr marL="0" indent="0">
              <a:lnSpc>
                <a:spcPct val="100000"/>
              </a:lnSpc>
              <a:buNone/>
            </a:pPr>
            <a:endParaRPr lang="cs-CZ" sz="35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ulka 2">
            <a:extLst>
              <a:ext uri="{FF2B5EF4-FFF2-40B4-BE49-F238E27FC236}">
                <a16:creationId xmlns:a16="http://schemas.microsoft.com/office/drawing/2014/main" id="{BED25D0A-F867-4BCA-A8A9-775380AD83EC}"/>
              </a:ext>
            </a:extLst>
          </p:cNvPr>
          <p:cNvGraphicFramePr>
            <a:graphicFrameLocks noGrp="1"/>
          </p:cNvGraphicFramePr>
          <p:nvPr>
            <p:extLst>
              <p:ext uri="{D42A27DB-BD31-4B8C-83A1-F6EECF244321}">
                <p14:modId xmlns:p14="http://schemas.microsoft.com/office/powerpoint/2010/main" val="3012482015"/>
              </p:ext>
            </p:extLst>
          </p:nvPr>
        </p:nvGraphicFramePr>
        <p:xfrm>
          <a:off x="353805" y="2591197"/>
          <a:ext cx="9607776" cy="3529906"/>
        </p:xfrm>
        <a:graphic>
          <a:graphicData uri="http://schemas.openxmlformats.org/drawingml/2006/table">
            <a:tbl>
              <a:tblPr firstRow="1" bandRow="1">
                <a:tableStyleId>{F5AB1C69-6EDB-4FF4-983F-18BD219EF322}</a:tableStyleId>
              </a:tblPr>
              <a:tblGrid>
                <a:gridCol w="2401944">
                  <a:extLst>
                    <a:ext uri="{9D8B030D-6E8A-4147-A177-3AD203B41FA5}">
                      <a16:colId xmlns:a16="http://schemas.microsoft.com/office/drawing/2014/main" val="3833529548"/>
                    </a:ext>
                  </a:extLst>
                </a:gridCol>
                <a:gridCol w="2401944">
                  <a:extLst>
                    <a:ext uri="{9D8B030D-6E8A-4147-A177-3AD203B41FA5}">
                      <a16:colId xmlns:a16="http://schemas.microsoft.com/office/drawing/2014/main" val="1184944411"/>
                    </a:ext>
                  </a:extLst>
                </a:gridCol>
                <a:gridCol w="2401944">
                  <a:extLst>
                    <a:ext uri="{9D8B030D-6E8A-4147-A177-3AD203B41FA5}">
                      <a16:colId xmlns:a16="http://schemas.microsoft.com/office/drawing/2014/main" val="3528666824"/>
                    </a:ext>
                  </a:extLst>
                </a:gridCol>
                <a:gridCol w="2401944">
                  <a:extLst>
                    <a:ext uri="{9D8B030D-6E8A-4147-A177-3AD203B41FA5}">
                      <a16:colId xmlns:a16="http://schemas.microsoft.com/office/drawing/2014/main" val="1212292651"/>
                    </a:ext>
                  </a:extLst>
                </a:gridCol>
              </a:tblGrid>
              <a:tr h="533590">
                <a:tc>
                  <a:txBody>
                    <a:bodyPr/>
                    <a:lstStyle/>
                    <a:p>
                      <a:pPr algn="ctr"/>
                      <a:r>
                        <a:rPr lang="cs-CZ" sz="2500" dirty="0">
                          <a:solidFill>
                            <a:schemeClr val="tx1"/>
                          </a:solidFill>
                        </a:rPr>
                        <a:t>VÝROBKY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CENA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MNOŽSTVÍ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TRŽBY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85595051"/>
                  </a:ext>
                </a:extLst>
              </a:tr>
              <a:tr h="499386">
                <a:tc>
                  <a:txBody>
                    <a:bodyPr/>
                    <a:lstStyle/>
                    <a:p>
                      <a:r>
                        <a:rPr lang="cs-CZ" sz="2200" b="1" dirty="0"/>
                        <a:t>Hřebík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7467057"/>
                  </a:ext>
                </a:extLst>
              </a:tr>
              <a:tr h="499386">
                <a:tc>
                  <a:txBody>
                    <a:bodyPr/>
                    <a:lstStyle/>
                    <a:p>
                      <a:r>
                        <a:rPr lang="cs-CZ" sz="2200" b="1" dirty="0"/>
                        <a:t>Ložisko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7761771"/>
                  </a:ext>
                </a:extLst>
              </a:tr>
              <a:tr h="499386">
                <a:tc>
                  <a:txBody>
                    <a:bodyPr/>
                    <a:lstStyle/>
                    <a:p>
                      <a:r>
                        <a:rPr lang="cs-CZ" sz="2200" b="1" dirty="0"/>
                        <a:t>Vrut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4390035"/>
                  </a:ext>
                </a:extLst>
              </a:tr>
              <a:tr h="499386">
                <a:tc>
                  <a:txBody>
                    <a:bodyPr/>
                    <a:lstStyle/>
                    <a:p>
                      <a:r>
                        <a:rPr lang="cs-CZ" sz="2200" b="1" dirty="0"/>
                        <a:t>Matka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86606479"/>
                  </a:ext>
                </a:extLst>
              </a:tr>
              <a:tr h="499386">
                <a:tc>
                  <a:txBody>
                    <a:bodyPr/>
                    <a:lstStyle/>
                    <a:p>
                      <a:r>
                        <a:rPr lang="cs-CZ" sz="2200" b="1" dirty="0"/>
                        <a:t>Šroub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9500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4560986"/>
                  </a:ext>
                </a:extLst>
              </a:tr>
              <a:tr h="499386">
                <a:tc>
                  <a:txBody>
                    <a:bodyPr/>
                    <a:lstStyle/>
                    <a:p>
                      <a:r>
                        <a:rPr lang="cs-CZ" sz="2200" b="1" dirty="0"/>
                        <a:t>Podložka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2200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2200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1656798"/>
                  </a:ext>
                </a:extLst>
              </a:tr>
            </a:tbl>
          </a:graphicData>
        </a:graphic>
      </p:graphicFrame>
    </p:spTree>
    <p:extLst>
      <p:ext uri="{BB962C8B-B14F-4D97-AF65-F5344CB8AC3E}">
        <p14:creationId xmlns:p14="http://schemas.microsoft.com/office/powerpoint/2010/main" val="2222261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2">
            <a:extLst>
              <a:ext uri="{FF2B5EF4-FFF2-40B4-BE49-F238E27FC236}">
                <a16:creationId xmlns:a16="http://schemas.microsoft.com/office/drawing/2014/main" id="{BED25D0A-F867-4BCA-A8A9-775380AD83EC}"/>
              </a:ext>
            </a:extLst>
          </p:cNvPr>
          <p:cNvGraphicFramePr>
            <a:graphicFrameLocks noGrp="1"/>
          </p:cNvGraphicFramePr>
          <p:nvPr>
            <p:extLst>
              <p:ext uri="{D42A27DB-BD31-4B8C-83A1-F6EECF244321}">
                <p14:modId xmlns:p14="http://schemas.microsoft.com/office/powerpoint/2010/main" val="4230576126"/>
              </p:ext>
            </p:extLst>
          </p:nvPr>
        </p:nvGraphicFramePr>
        <p:xfrm>
          <a:off x="343047" y="665578"/>
          <a:ext cx="9607776" cy="3849756"/>
        </p:xfrm>
        <a:graphic>
          <a:graphicData uri="http://schemas.openxmlformats.org/drawingml/2006/table">
            <a:tbl>
              <a:tblPr firstRow="1" bandRow="1">
                <a:tableStyleId>{F5AB1C69-6EDB-4FF4-983F-18BD219EF322}</a:tableStyleId>
              </a:tblPr>
              <a:tblGrid>
                <a:gridCol w="2401944">
                  <a:extLst>
                    <a:ext uri="{9D8B030D-6E8A-4147-A177-3AD203B41FA5}">
                      <a16:colId xmlns:a16="http://schemas.microsoft.com/office/drawing/2014/main" val="3833529548"/>
                    </a:ext>
                  </a:extLst>
                </a:gridCol>
                <a:gridCol w="2401944">
                  <a:extLst>
                    <a:ext uri="{9D8B030D-6E8A-4147-A177-3AD203B41FA5}">
                      <a16:colId xmlns:a16="http://schemas.microsoft.com/office/drawing/2014/main" val="1184944411"/>
                    </a:ext>
                  </a:extLst>
                </a:gridCol>
                <a:gridCol w="2401944">
                  <a:extLst>
                    <a:ext uri="{9D8B030D-6E8A-4147-A177-3AD203B41FA5}">
                      <a16:colId xmlns:a16="http://schemas.microsoft.com/office/drawing/2014/main" val="3528666824"/>
                    </a:ext>
                  </a:extLst>
                </a:gridCol>
                <a:gridCol w="2401944">
                  <a:extLst>
                    <a:ext uri="{9D8B030D-6E8A-4147-A177-3AD203B41FA5}">
                      <a16:colId xmlns:a16="http://schemas.microsoft.com/office/drawing/2014/main" val="1212292651"/>
                    </a:ext>
                  </a:extLst>
                </a:gridCol>
              </a:tblGrid>
              <a:tr h="533590">
                <a:tc>
                  <a:txBody>
                    <a:bodyPr/>
                    <a:lstStyle/>
                    <a:p>
                      <a:pPr algn="ctr"/>
                      <a:r>
                        <a:rPr lang="cs-CZ" sz="2500" dirty="0">
                          <a:solidFill>
                            <a:schemeClr val="tx1"/>
                          </a:solidFill>
                        </a:rPr>
                        <a:t>VÝROBKY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TRŽBY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KUMULACE TRŽEB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cs-CZ" sz="2500" dirty="0">
                          <a:solidFill>
                            <a:schemeClr val="tx1"/>
                          </a:solidFill>
                        </a:rPr>
                        <a:t>KUMULACE 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85595051"/>
                  </a:ext>
                </a:extLst>
              </a:tr>
              <a:tr h="499386">
                <a:tc>
                  <a:txBody>
                    <a:bodyPr/>
                    <a:lstStyle/>
                    <a:p>
                      <a:r>
                        <a:rPr lang="cs-CZ" sz="2200" b="1" dirty="0"/>
                        <a:t>Ložisko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49 %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1560623"/>
                  </a:ext>
                </a:extLst>
              </a:tr>
              <a:tr h="499386">
                <a:tc>
                  <a:txBody>
                    <a:bodyPr/>
                    <a:lstStyle/>
                    <a:p>
                      <a:r>
                        <a:rPr lang="cs-CZ" sz="2200" b="1" dirty="0"/>
                        <a:t>Vrut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40500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66 %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6390354"/>
                  </a:ext>
                </a:extLst>
              </a:tr>
              <a:tr h="499386">
                <a:tc>
                  <a:txBody>
                    <a:bodyPr/>
                    <a:lstStyle/>
                    <a:p>
                      <a:r>
                        <a:rPr lang="cs-CZ" sz="2200" b="1" dirty="0"/>
                        <a:t>Šroub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9500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81 %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6983363"/>
                  </a:ext>
                </a:extLst>
              </a:tr>
              <a:tr h="499386">
                <a:tc>
                  <a:txBody>
                    <a:bodyPr/>
                    <a:lstStyle/>
                    <a:p>
                      <a:r>
                        <a:rPr lang="cs-CZ" sz="2200" b="1" dirty="0"/>
                        <a:t>Hřebík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56000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90 %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3635154"/>
                  </a:ext>
                </a:extLst>
              </a:tr>
              <a:tr h="499386">
                <a:tc>
                  <a:txBody>
                    <a:bodyPr/>
                    <a:lstStyle/>
                    <a:p>
                      <a:r>
                        <a:rPr lang="cs-CZ" sz="2200" b="1" dirty="0"/>
                        <a:t>Matka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59600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96 %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99248116"/>
                  </a:ext>
                </a:extLst>
              </a:tr>
              <a:tr h="499386">
                <a:tc>
                  <a:txBody>
                    <a:bodyPr/>
                    <a:lstStyle/>
                    <a:p>
                      <a:r>
                        <a:rPr lang="cs-CZ" sz="2200" b="1" dirty="0"/>
                        <a:t>Podložka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2200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61800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cs-CZ" sz="2200" dirty="0"/>
                        <a:t>100 %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8522692"/>
                  </a:ext>
                </a:extLst>
              </a:tr>
            </a:tbl>
          </a:graphicData>
        </a:graphic>
      </p:graphicFrame>
    </p:spTree>
    <p:extLst>
      <p:ext uri="{BB962C8B-B14F-4D97-AF65-F5344CB8AC3E}">
        <p14:creationId xmlns:p14="http://schemas.microsoft.com/office/powerpoint/2010/main" val="1268547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FE028F27-5723-4453-9938-9AF6554DA35B}"/>
              </a:ext>
            </a:extLst>
          </p:cNvPr>
          <p:cNvSpPr/>
          <p:nvPr/>
        </p:nvSpPr>
        <p:spPr>
          <a:xfrm>
            <a:off x="2676771" y="1935485"/>
            <a:ext cx="817565" cy="252242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8ED117FB-FFA2-4D8A-AB85-30BA897787FA}"/>
              </a:ext>
            </a:extLst>
          </p:cNvPr>
          <p:cNvSpPr/>
          <p:nvPr/>
        </p:nvSpPr>
        <p:spPr>
          <a:xfrm>
            <a:off x="6717216" y="754380"/>
            <a:ext cx="817565" cy="373262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bdélník 27">
            <a:extLst>
              <a:ext uri="{FF2B5EF4-FFF2-40B4-BE49-F238E27FC236}">
                <a16:creationId xmlns:a16="http://schemas.microsoft.com/office/drawing/2014/main" id="{BF623CCD-124E-448E-B033-B251883BD40A}"/>
              </a:ext>
            </a:extLst>
          </p:cNvPr>
          <p:cNvSpPr/>
          <p:nvPr/>
        </p:nvSpPr>
        <p:spPr>
          <a:xfrm>
            <a:off x="7992476" y="592744"/>
            <a:ext cx="817565" cy="39319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EBB17A65-63EF-41C8-A165-461ABB3CB265}"/>
              </a:ext>
            </a:extLst>
          </p:cNvPr>
          <p:cNvSpPr/>
          <p:nvPr/>
        </p:nvSpPr>
        <p:spPr>
          <a:xfrm>
            <a:off x="1413993" y="2748170"/>
            <a:ext cx="817565" cy="171358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05443097-E8E8-41CE-B0FE-E971A3332C04}"/>
              </a:ext>
            </a:extLst>
          </p:cNvPr>
          <p:cNvSpPr/>
          <p:nvPr/>
        </p:nvSpPr>
        <p:spPr>
          <a:xfrm>
            <a:off x="4030075" y="1325883"/>
            <a:ext cx="817565" cy="316111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0928BAF-AFF8-4CA0-91D4-AD2283B33B16}"/>
              </a:ext>
            </a:extLst>
          </p:cNvPr>
          <p:cNvSpPr/>
          <p:nvPr/>
        </p:nvSpPr>
        <p:spPr>
          <a:xfrm>
            <a:off x="5441956" y="998412"/>
            <a:ext cx="817565" cy="34995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a16="http://schemas.microsoft.com/office/drawing/2014/main" id="{92A09714-445A-47F2-AA55-8082F4B29FA2}"/>
              </a:ext>
            </a:extLst>
          </p:cNvPr>
          <p:cNvCxnSpPr>
            <a:cxnSpLocks/>
          </p:cNvCxnSpPr>
          <p:nvPr/>
        </p:nvCxnSpPr>
        <p:spPr>
          <a:xfrm flipH="1" flipV="1">
            <a:off x="1027354" y="182880"/>
            <a:ext cx="2" cy="45999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Přímá spojnice se šipkou 11">
            <a:extLst>
              <a:ext uri="{FF2B5EF4-FFF2-40B4-BE49-F238E27FC236}">
                <a16:creationId xmlns:a16="http://schemas.microsoft.com/office/drawing/2014/main" id="{4B51ECCD-45D0-4314-ACCE-941ADDF53CDD}"/>
              </a:ext>
            </a:extLst>
          </p:cNvPr>
          <p:cNvCxnSpPr>
            <a:cxnSpLocks/>
          </p:cNvCxnSpPr>
          <p:nvPr/>
        </p:nvCxnSpPr>
        <p:spPr>
          <a:xfrm>
            <a:off x="865990" y="4449350"/>
            <a:ext cx="9628094" cy="75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ovéPole 12">
            <a:extLst>
              <a:ext uri="{FF2B5EF4-FFF2-40B4-BE49-F238E27FC236}">
                <a16:creationId xmlns:a16="http://schemas.microsoft.com/office/drawing/2014/main" id="{E8AC2857-474B-40AE-8AE0-A4D1BB7530F9}"/>
              </a:ext>
            </a:extLst>
          </p:cNvPr>
          <p:cNvSpPr txBox="1"/>
          <p:nvPr/>
        </p:nvSpPr>
        <p:spPr>
          <a:xfrm>
            <a:off x="145032" y="397388"/>
            <a:ext cx="785197" cy="4247317"/>
          </a:xfrm>
          <a:prstGeom prst="rect">
            <a:avLst/>
          </a:prstGeom>
          <a:noFill/>
        </p:spPr>
        <p:txBody>
          <a:bodyPr wrap="square" rtlCol="0">
            <a:spAutoFit/>
          </a:bodyPr>
          <a:lstStyle/>
          <a:p>
            <a:pPr algn="r"/>
            <a:r>
              <a:rPr lang="cs-CZ" dirty="0"/>
              <a:t>100 %</a:t>
            </a:r>
          </a:p>
          <a:p>
            <a:pPr algn="r"/>
            <a:endParaRPr lang="cs-CZ" sz="900" dirty="0"/>
          </a:p>
          <a:p>
            <a:pPr algn="r"/>
            <a:r>
              <a:rPr lang="cs-CZ" dirty="0"/>
              <a:t>90 %</a:t>
            </a:r>
          </a:p>
          <a:p>
            <a:pPr algn="r"/>
            <a:endParaRPr lang="cs-CZ" sz="900" dirty="0"/>
          </a:p>
          <a:p>
            <a:pPr algn="r"/>
            <a:r>
              <a:rPr lang="cs-CZ" dirty="0"/>
              <a:t>80 %</a:t>
            </a:r>
          </a:p>
          <a:p>
            <a:pPr algn="r"/>
            <a:endParaRPr lang="cs-CZ" sz="900" dirty="0"/>
          </a:p>
          <a:p>
            <a:pPr algn="r"/>
            <a:r>
              <a:rPr lang="cs-CZ" dirty="0"/>
              <a:t>70 %</a:t>
            </a:r>
          </a:p>
          <a:p>
            <a:pPr algn="r"/>
            <a:endParaRPr lang="cs-CZ" sz="900" dirty="0"/>
          </a:p>
          <a:p>
            <a:pPr algn="r"/>
            <a:r>
              <a:rPr lang="cs-CZ" dirty="0"/>
              <a:t>60 %</a:t>
            </a:r>
          </a:p>
          <a:p>
            <a:pPr algn="r"/>
            <a:endParaRPr lang="cs-CZ" sz="900" dirty="0"/>
          </a:p>
          <a:p>
            <a:pPr algn="r"/>
            <a:r>
              <a:rPr lang="cs-CZ" dirty="0"/>
              <a:t>50 %</a:t>
            </a:r>
          </a:p>
          <a:p>
            <a:pPr algn="r"/>
            <a:endParaRPr lang="cs-CZ" sz="900" dirty="0"/>
          </a:p>
          <a:p>
            <a:pPr algn="r"/>
            <a:r>
              <a:rPr lang="cs-CZ" dirty="0"/>
              <a:t>40 %</a:t>
            </a:r>
          </a:p>
          <a:p>
            <a:pPr algn="r"/>
            <a:endParaRPr lang="cs-CZ" sz="900" dirty="0"/>
          </a:p>
          <a:p>
            <a:pPr algn="r"/>
            <a:r>
              <a:rPr lang="cs-CZ" dirty="0"/>
              <a:t>30 %</a:t>
            </a:r>
          </a:p>
          <a:p>
            <a:pPr algn="r"/>
            <a:endParaRPr lang="cs-CZ" sz="900" dirty="0"/>
          </a:p>
          <a:p>
            <a:pPr algn="r"/>
            <a:r>
              <a:rPr lang="cs-CZ" dirty="0"/>
              <a:t>20 %</a:t>
            </a:r>
          </a:p>
          <a:p>
            <a:pPr algn="r"/>
            <a:endParaRPr lang="cs-CZ" sz="900" dirty="0"/>
          </a:p>
          <a:p>
            <a:pPr algn="r"/>
            <a:r>
              <a:rPr lang="cs-CZ" dirty="0"/>
              <a:t>10 %</a:t>
            </a:r>
          </a:p>
        </p:txBody>
      </p:sp>
      <p:cxnSp>
        <p:nvCxnSpPr>
          <p:cNvPr id="15" name="Přímá spojnice 14">
            <a:extLst>
              <a:ext uri="{FF2B5EF4-FFF2-40B4-BE49-F238E27FC236}">
                <a16:creationId xmlns:a16="http://schemas.microsoft.com/office/drawing/2014/main" id="{B389BF46-2649-4DAF-AE6D-77932BA98628}"/>
              </a:ext>
            </a:extLst>
          </p:cNvPr>
          <p:cNvCxnSpPr>
            <a:cxnSpLocks/>
          </p:cNvCxnSpPr>
          <p:nvPr/>
        </p:nvCxnSpPr>
        <p:spPr>
          <a:xfrm>
            <a:off x="1027355" y="2007364"/>
            <a:ext cx="9466729"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Přímá spojnice 15">
            <a:extLst>
              <a:ext uri="{FF2B5EF4-FFF2-40B4-BE49-F238E27FC236}">
                <a16:creationId xmlns:a16="http://schemas.microsoft.com/office/drawing/2014/main" id="{CE41EDAE-DDD4-4B74-94C4-1A14248C7ADE}"/>
              </a:ext>
            </a:extLst>
          </p:cNvPr>
          <p:cNvCxnSpPr>
            <a:cxnSpLocks/>
          </p:cNvCxnSpPr>
          <p:nvPr/>
        </p:nvCxnSpPr>
        <p:spPr>
          <a:xfrm>
            <a:off x="1027354" y="987181"/>
            <a:ext cx="9466729" cy="0"/>
          </a:xfrm>
          <a:prstGeom prst="line">
            <a:avLst/>
          </a:prstGeom>
        </p:spPr>
        <p:style>
          <a:lnRef idx="3">
            <a:schemeClr val="accent5"/>
          </a:lnRef>
          <a:fillRef idx="0">
            <a:schemeClr val="accent5"/>
          </a:fillRef>
          <a:effectRef idx="2">
            <a:schemeClr val="accent5"/>
          </a:effectRef>
          <a:fontRef idx="minor">
            <a:schemeClr val="tx1"/>
          </a:fontRef>
        </p:style>
      </p:cxnSp>
      <p:sp>
        <p:nvSpPr>
          <p:cNvPr id="29" name="TextovéPole 28">
            <a:extLst>
              <a:ext uri="{FF2B5EF4-FFF2-40B4-BE49-F238E27FC236}">
                <a16:creationId xmlns:a16="http://schemas.microsoft.com/office/drawing/2014/main" id="{9499336A-E187-4431-92D3-98B4DAFC0523}"/>
              </a:ext>
            </a:extLst>
          </p:cNvPr>
          <p:cNvSpPr txBox="1"/>
          <p:nvPr/>
        </p:nvSpPr>
        <p:spPr>
          <a:xfrm>
            <a:off x="1357824" y="4584966"/>
            <a:ext cx="9466728" cy="369332"/>
          </a:xfrm>
          <a:prstGeom prst="rect">
            <a:avLst/>
          </a:prstGeom>
          <a:noFill/>
        </p:spPr>
        <p:txBody>
          <a:bodyPr wrap="square" rtlCol="0">
            <a:spAutoFit/>
          </a:bodyPr>
          <a:lstStyle/>
          <a:p>
            <a:r>
              <a:rPr lang="cs-CZ" dirty="0"/>
              <a:t>LOŽISKO           VRUT               ŠROUB               HŘEBÍK           MATKA          PODLOŽKA</a:t>
            </a:r>
          </a:p>
        </p:txBody>
      </p:sp>
      <p:sp>
        <p:nvSpPr>
          <p:cNvPr id="30" name="TextovéPole 29">
            <a:extLst>
              <a:ext uri="{FF2B5EF4-FFF2-40B4-BE49-F238E27FC236}">
                <a16:creationId xmlns:a16="http://schemas.microsoft.com/office/drawing/2014/main" id="{563D9E46-F728-4EC4-9FF4-F7917172A502}"/>
              </a:ext>
            </a:extLst>
          </p:cNvPr>
          <p:cNvSpPr txBox="1"/>
          <p:nvPr/>
        </p:nvSpPr>
        <p:spPr>
          <a:xfrm>
            <a:off x="148765" y="5036961"/>
            <a:ext cx="11884846" cy="2062103"/>
          </a:xfrm>
          <a:prstGeom prst="rect">
            <a:avLst/>
          </a:prstGeom>
          <a:noFill/>
        </p:spPr>
        <p:txBody>
          <a:bodyPr wrap="square" rtlCol="0">
            <a:spAutoFit/>
          </a:bodyPr>
          <a:lstStyle/>
          <a:p>
            <a:r>
              <a:rPr lang="cs-CZ" sz="2200" b="1" i="1" dirty="0">
                <a:latin typeface="Open Sans"/>
              </a:rPr>
              <a:t>Ložiska </a:t>
            </a:r>
            <a:r>
              <a:rPr lang="cs-CZ" sz="2200" dirty="0">
                <a:latin typeface="Open Sans"/>
              </a:rPr>
              <a:t>tvoří kategorii A </a:t>
            </a:r>
            <a:r>
              <a:rPr lang="cs-CZ" sz="2200" dirty="0">
                <a:latin typeface="Open Sans"/>
                <a:sym typeface="Wingdings 3" panose="05040102010807070707" pitchFamily="18" charset="2"/>
              </a:rPr>
              <a:t> výrobky, které určitě budou zařazeny do výrobního programu.</a:t>
            </a:r>
          </a:p>
          <a:p>
            <a:r>
              <a:rPr lang="cs-CZ" sz="2200" b="1" i="1" dirty="0">
                <a:latin typeface="Open Sans"/>
                <a:sym typeface="Wingdings 3" panose="05040102010807070707" pitchFamily="18" charset="2"/>
              </a:rPr>
              <a:t>Vruty, šrouby a hřebíky </a:t>
            </a:r>
            <a:r>
              <a:rPr lang="cs-CZ" sz="2200" dirty="0">
                <a:latin typeface="Open Sans"/>
                <a:sym typeface="Wingdings 3" panose="05040102010807070707" pitchFamily="18" charset="2"/>
              </a:rPr>
              <a:t>tvoří kategorii B  jsou pro podnik průměrně přínosné a mají své místo ve výrobním programu.</a:t>
            </a:r>
          </a:p>
          <a:p>
            <a:r>
              <a:rPr lang="cs-CZ" sz="2200" b="1" i="1" dirty="0">
                <a:latin typeface="Open Sans"/>
                <a:sym typeface="Wingdings 3" panose="05040102010807070707" pitchFamily="18" charset="2"/>
              </a:rPr>
              <a:t>Matky a</a:t>
            </a:r>
            <a:r>
              <a:rPr lang="cs-CZ" sz="2200" dirty="0">
                <a:latin typeface="Open Sans"/>
                <a:sym typeface="Wingdings 3" panose="05040102010807070707" pitchFamily="18" charset="2"/>
              </a:rPr>
              <a:t> </a:t>
            </a:r>
            <a:r>
              <a:rPr lang="cs-CZ" sz="2200" b="1" i="1" dirty="0">
                <a:latin typeface="Open Sans"/>
                <a:sym typeface="Wingdings 3" panose="05040102010807070707" pitchFamily="18" charset="2"/>
              </a:rPr>
              <a:t>podložky </a:t>
            </a:r>
            <a:r>
              <a:rPr lang="cs-CZ" sz="2200" dirty="0">
                <a:latin typeface="Open Sans"/>
                <a:sym typeface="Wingdings 3" panose="05040102010807070707" pitchFamily="18" charset="2"/>
              </a:rPr>
              <a:t>tvoří kategorii C  tyto výrobky budou vyráběny jen v případě, že bude mít podnik volnou výrobní kapacitu.</a:t>
            </a:r>
          </a:p>
          <a:p>
            <a:endParaRPr lang="cs-CZ" dirty="0"/>
          </a:p>
        </p:txBody>
      </p:sp>
    </p:spTree>
    <p:extLst>
      <p:ext uri="{BB962C8B-B14F-4D97-AF65-F5344CB8AC3E}">
        <p14:creationId xmlns:p14="http://schemas.microsoft.com/office/powerpoint/2010/main" val="2760296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2. ANALÝZA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Vysoká konkurence, zkracování životních cyklů výrobků, tlak na inovační činnost podniku  zúžení manipulačního prostoru podniku v oblasti tržeb  podnik se musí soustředit na ovlivňování výše, vývoje a struktury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Cílem je minimální výše nákladů s co nejefektivnějším výrobním procesem  nutné je rozpoznat ekonomicky příznivý, neutrální nebo nepříznivý vývoj nákladových položek 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ekonomické nákladové modely</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p:txBody>
      </p:sp>
    </p:spTree>
    <p:extLst>
      <p:ext uri="{BB962C8B-B14F-4D97-AF65-F5344CB8AC3E}">
        <p14:creationId xmlns:p14="http://schemas.microsoft.com/office/powerpoint/2010/main" val="3619997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ANALÝZA BODU ZVRATU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Pokud podnik plánuje zahájení výroby musí předem splnit  určité předpoklady:</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vybudování podniku</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pořízení hmotného investičního majetku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Zabezpečení provozní situace vyžaduje náklady, které jsou označeny jako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fixní náklady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úroky, nájemné, odpisy</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Další náklady vznikají se zahájením a probíháním výroby, náklady jsou závislé na objemu výroby jedná se o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variabilní náklady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spotřeba materiálu, přímé mzdy</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p:txBody>
      </p:sp>
    </p:spTree>
    <p:extLst>
      <p:ext uri="{BB962C8B-B14F-4D97-AF65-F5344CB8AC3E}">
        <p14:creationId xmlns:p14="http://schemas.microsoft.com/office/powerpoint/2010/main" val="3453047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95944"/>
            <a:ext cx="11678702" cy="6568840"/>
          </a:xfrm>
        </p:spPr>
        <p:txBody>
          <a:bodyPr>
            <a:normAutofit lnSpcReduction="10000"/>
          </a:bodyPr>
          <a:lstStyle/>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Znázorněním průběhu jednotkových nákladů  </a:t>
            </a:r>
          </a:p>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degrese fixních nákladů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(s růstem objemu produkce se snižují FN na jednotku produkce  klesají i průměrné náklady na kus). Podniky realizují úspory z rozsahu  růst efektivity výroby.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Odhady nákladů lze provádět pomocí:</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metoda klasifikační analýzy</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metoda dvou období</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grafická metoda</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regresní analýza</a:t>
            </a:r>
          </a:p>
          <a:p>
            <a:pPr marL="0" indent="0">
              <a:lnSpc>
                <a:spcPct val="100000"/>
              </a:lnSpc>
              <a:spcBef>
                <a:spcPts val="0"/>
              </a:spcBef>
              <a:buNone/>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 odhadu nákladové funkce připojíme  i odhad průběhu tržeb  propočet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bodu zvratu</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který ukazuje, kdy tržby pokrývají celkové náklady podniku.</a:t>
            </a:r>
          </a:p>
        </p:txBody>
      </p:sp>
    </p:spTree>
    <p:extLst>
      <p:ext uri="{BB962C8B-B14F-4D97-AF65-F5344CB8AC3E}">
        <p14:creationId xmlns:p14="http://schemas.microsoft.com/office/powerpoint/2010/main" val="383574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17490"/>
            <a:ext cx="11844096" cy="6647294"/>
          </a:xfrm>
        </p:spPr>
        <p:txBody>
          <a:bodyPr>
            <a:normAutofit lnSpcReduction="10000"/>
          </a:bodyPr>
          <a:lstStyle/>
          <a:p>
            <a:pPr marL="0" indent="0">
              <a:lnSpc>
                <a:spcPct val="100000"/>
              </a:lnSpc>
              <a:buNone/>
            </a:pPr>
            <a:r>
              <a:rPr lang="cs-CZ" sz="3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2. FÁZE PROGNOSTICKÁ A KONCEPČNÍ</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PROGNOSTICKÉ METODY A TECHNIKY KVALITATIVNÍHO CHARAKTERU</a:t>
            </a:r>
            <a:endParaRPr lang="cs-CZ" sz="3500" dirty="0">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INDIVIDUÁLNÍ A SKUPINOVÉ VÝPOVĚDI</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SCÉNÁŘE</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ANALOGIE</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STRATEGICKÉ HRY</a:t>
            </a:r>
          </a:p>
          <a:p>
            <a:pPr>
              <a:lnSpc>
                <a:spcPct val="100000"/>
              </a:lnSpc>
              <a:buFont typeface="Wingdings" panose="05000000000000000000" pitchFamily="2" charset="2"/>
              <a:buChar char="q"/>
            </a:pPr>
            <a:r>
              <a:rPr lang="cs-CZ" sz="3500" dirty="0">
                <a:latin typeface="Open Sans" panose="020B0606030504020204" pitchFamily="34" charset="0"/>
                <a:ea typeface="Open Sans" panose="020B0606030504020204" pitchFamily="34" charset="0"/>
                <a:cs typeface="Open Sans" panose="020B0606030504020204" pitchFamily="34" charset="0"/>
              </a:rPr>
              <a:t> </a:t>
            </a:r>
            <a:r>
              <a:rPr lang="cs-CZ" sz="3500" b="1" dirty="0">
                <a:latin typeface="Open Sans" panose="020B0606030504020204" pitchFamily="34" charset="0"/>
                <a:ea typeface="Open Sans" panose="020B0606030504020204" pitchFamily="34" charset="0"/>
                <a:cs typeface="Open Sans" panose="020B0606030504020204" pitchFamily="34" charset="0"/>
              </a:rPr>
              <a:t>PROGNOSTICKÉ METODY A TECHNIKY KVANTITATIVNÍHO CHARAKTERU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ČASOVÉ ŘADY</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KAUZÁLNÍ TECHNIKY</a:t>
            </a:r>
          </a:p>
          <a:p>
            <a:pPr lvl="1">
              <a:lnSpc>
                <a:spcPct val="100000"/>
              </a:lnSpc>
              <a:buFont typeface="Wingdings" panose="05000000000000000000" pitchFamily="2" charset="2"/>
              <a:buChar char="§"/>
            </a:pPr>
            <a:r>
              <a:rPr lang="cs-CZ" sz="3100" dirty="0">
                <a:latin typeface="Open Sans" panose="020B0606030504020204" pitchFamily="34" charset="0"/>
                <a:ea typeface="Open Sans" panose="020B0606030504020204" pitchFamily="34" charset="0"/>
                <a:cs typeface="Open Sans" panose="020B0606030504020204" pitchFamily="34" charset="0"/>
              </a:rPr>
              <a:t> MODELOVÁNÍ</a:t>
            </a:r>
          </a:p>
          <a:p>
            <a:pPr marL="0" indent="0">
              <a:lnSpc>
                <a:spcPct val="100000"/>
              </a:lnSpc>
              <a:buNone/>
            </a:pPr>
            <a:endParaRPr lang="cs-CZ" sz="4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3783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95944"/>
            <a:ext cx="11678702" cy="6568840"/>
          </a:xfrm>
        </p:spPr>
        <p:txBody>
          <a:bodyPr>
            <a:normAutofit/>
          </a:bodyPr>
          <a:lstStyle/>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Analýza bodu zvratu lze využít pro:</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stanovení cílového zisku,</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řízení FN a VN,</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kontrolu cenové politiky,</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projektování výrobní kapacity,</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optimalizaci výrobního programu  </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eliminace neefektivních skupin výrobků</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srovnání variant technologických postupů  </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investiční rozhodování</a:t>
            </a:r>
          </a:p>
          <a:p>
            <a:pPr>
              <a:lnSpc>
                <a:spcPct val="100000"/>
              </a:lnSpc>
              <a:spcBef>
                <a:spcPts val="0"/>
              </a:spcBef>
              <a:buFont typeface="Wingdings" panose="05000000000000000000" pitchFamily="2" charset="2"/>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určení bezpečnostních koeficientů</a:t>
            </a:r>
          </a:p>
        </p:txBody>
      </p:sp>
    </p:spTree>
    <p:extLst>
      <p:ext uri="{BB962C8B-B14F-4D97-AF65-F5344CB8AC3E}">
        <p14:creationId xmlns:p14="http://schemas.microsoft.com/office/powerpoint/2010/main" val="3882346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ástupný symbol pro obsah 2"/>
              <p:cNvSpPr>
                <a:spLocks noGrp="1" noChangeAspect="1"/>
              </p:cNvSpPr>
              <p:nvPr>
                <p:ph idx="1"/>
              </p:nvPr>
            </p:nvSpPr>
            <p:spPr>
              <a:xfrm>
                <a:off x="235131" y="195944"/>
                <a:ext cx="11848012" cy="6568840"/>
              </a:xfrm>
            </p:spPr>
            <p:txBody>
              <a:bodyPr>
                <a:normAutofit/>
              </a:bodyPr>
              <a:lstStyle/>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BEZPEČNÁ MÍRA ZISKU</a:t>
                </a: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Udává hodnotu, o kterou mohou klesnout tržby až na úroveň kritických tržeb, tedy hodnotu tržeb na úrovni nákladů.</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𝐵𝑀𝑍</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𝑐𝑒𝑙𝑘𝑜𝑣</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𝑏𝑦</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𝑘𝑟𝑖𝑡𝑖𝑐𝑘</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𝑏𝑦</m:t>
                      </m:r>
                    </m:oMath>
                  </m:oMathPara>
                </a14:m>
                <a:endParaRPr lang="cs-CZ" sz="35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marL="0" indent="0">
                  <a:lnSpc>
                    <a:spcPct val="100000"/>
                  </a:lnSpc>
                  <a:spcBef>
                    <a:spcPts val="0"/>
                  </a:spcBef>
                  <a:buNone/>
                </a:pPr>
                <a:endPar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BEZPEČNOSTNÍ KOEFICIENT</a:t>
                </a: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Poměr bezpečné míry zisku k celkovým tržbám.</a:t>
                </a: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Vyjadřuje o kolik % mohou klesnout tržby, než se podnik dostane do ztráty.</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𝐵𝐾</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m:t>
                      </m:r>
                      <m:f>
                        <m:fPr>
                          <m:ctrlP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ctrlPr>
                        </m:fPr>
                        <m:num>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𝑐𝑒𝑙𝑘𝑜𝑣</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𝑏𝑦</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𝑘𝑟𝑖𝑡𝑖𝑐𝑘</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𝑏𝑦</m:t>
                          </m:r>
                        </m:num>
                        <m:den>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𝑐𝑒𝑙𝑘𝑜𝑣</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𝑏𝑦</m:t>
                          </m:r>
                        </m:den>
                      </m:f>
                    </m:oMath>
                  </m:oMathPara>
                </a14:m>
                <a:endPar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mc:Choice>
        <mc:Fallback xmlns="">
          <p:sp>
            <p:nvSpPr>
              <p:cNvPr id="4" name="Zástupný symbol pro obsah 2"/>
              <p:cNvSpPr>
                <a:spLocks noGrp="1" noRot="1" noChangeAspect="1" noMove="1" noResize="1" noEditPoints="1" noAdjustHandles="1" noChangeArrowheads="1" noChangeShapeType="1" noTextEdit="1"/>
              </p:cNvSpPr>
              <p:nvPr>
                <p:ph idx="1"/>
              </p:nvPr>
            </p:nvSpPr>
            <p:spPr>
              <a:xfrm>
                <a:off x="235131" y="195944"/>
                <a:ext cx="11848012" cy="6568840"/>
              </a:xfrm>
              <a:blipFill>
                <a:blip r:embed="rId2"/>
                <a:stretch>
                  <a:fillRect l="-1750" t="-1484" r="-463"/>
                </a:stretch>
              </a:blipFill>
            </p:spPr>
            <p:txBody>
              <a:bodyPr/>
              <a:lstStyle/>
              <a:p>
                <a:r>
                  <a:rPr lang="cs-CZ">
                    <a:noFill/>
                  </a:rPr>
                  <a:t> </a:t>
                </a:r>
              </a:p>
            </p:txBody>
          </p:sp>
        </mc:Fallback>
      </mc:AlternateContent>
    </p:spTree>
    <p:extLst>
      <p:ext uri="{BB962C8B-B14F-4D97-AF65-F5344CB8AC3E}">
        <p14:creationId xmlns:p14="http://schemas.microsoft.com/office/powerpoint/2010/main" val="2367463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ástupný symbol pro obsah 2"/>
              <p:cNvSpPr>
                <a:spLocks noGrp="1" noChangeAspect="1"/>
              </p:cNvSpPr>
              <p:nvPr>
                <p:ph idx="1"/>
              </p:nvPr>
            </p:nvSpPr>
            <p:spPr>
              <a:xfrm>
                <a:off x="235131" y="124287"/>
                <a:ext cx="11848012" cy="6640497"/>
              </a:xfrm>
            </p:spPr>
            <p:txBody>
              <a:bodyPr>
                <a:normAutofit fontScale="92500"/>
              </a:bodyPr>
              <a:lstStyle/>
              <a:p>
                <a:pPr marL="0" indent="0">
                  <a:lnSpc>
                    <a:spcPct val="100000"/>
                  </a:lnSpc>
                  <a:spcBef>
                    <a:spcPts val="0"/>
                  </a:spcBef>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ZISK V %</a:t>
                </a:r>
              </a:p>
              <a:p>
                <a:pPr>
                  <a:lnSpc>
                    <a:spcPct val="100000"/>
                  </a:lnSpc>
                  <a:spcBef>
                    <a:spcPts val="0"/>
                  </a:spcBef>
                  <a:buFontTx/>
                  <a:buChar char="-"/>
                </a:pPr>
                <a:r>
                  <a:rPr lang="cs-CZ" sz="3500" dirty="0">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a:t>Mezi bezpečnostním koeficientem a příspěvkem na úhradu existuje lineární vztah vyjadřující procentní hodnotu zisku.</a:t>
                </a:r>
              </a:p>
              <a:p>
                <a:pPr>
                  <a:lnSpc>
                    <a:spcPct val="100000"/>
                  </a:lnSpc>
                  <a:spcBef>
                    <a:spcPts val="0"/>
                  </a:spcBef>
                  <a:buFontTx/>
                  <a:buChar char="-"/>
                </a:pPr>
                <a:r>
                  <a:rPr lang="cs-CZ" sz="3500" dirty="0">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a:t>Příspěvek na úhradu vyjadřuje rozdíl ceny a variabilních nákladů.</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𝑍</m:t>
                      </m:r>
                      <m:r>
                        <a:rPr lang="cs-CZ" sz="3500" b="0" i="1" smtClean="0">
                          <a:effectLst>
                            <a:outerShdw blurRad="38100" dist="38100" dir="2700000" algn="tl">
                              <a:srgbClr val="000000">
                                <a:alpha val="43137"/>
                              </a:srgbClr>
                            </a:outerShdw>
                          </a:effectLst>
                          <a:latin typeface="Cambria Math" panose="02040503050406030204" pitchFamily="18" charset="0"/>
                          <a:ea typeface="Open Sans" panose="020B0606030504020204" pitchFamily="34" charset="0"/>
                          <a:cs typeface="Open Sans" panose="020B0606030504020204" pitchFamily="34" charset="0"/>
                          <a:sym typeface="Wingdings 3" panose="05040102010807070707" pitchFamily="18" charset="2"/>
                        </a:rPr>
                        <m:t>= </m:t>
                      </m:r>
                      <m:f>
                        <m:fPr>
                          <m:ctrlP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ctrlPr>
                        </m:fPr>
                        <m:num>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𝑝</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ří</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𝑠𝑝</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ě</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𝑣𝑒𝑘</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 </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𝑛𝑎</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 ú</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h𝑟𝑎𝑑𝑢</m:t>
                          </m:r>
                        </m:num>
                        <m:den>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𝑐𝑒𝑙𝑘𝑜𝑣</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é </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𝑡𝑟</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ž</m:t>
                          </m:r>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𝑏𝑦</m:t>
                          </m:r>
                        </m:den>
                      </m:f>
                      <m:r>
                        <a:rPr lang="cs-CZ" sz="3500" b="0" i="1"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m:t>
                      </m:r>
                      <m: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100=</m:t>
                      </m:r>
                      <m:r>
                        <m:rPr>
                          <m:sty m:val="p"/>
                        </m:rP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bezpe</m:t>
                      </m:r>
                      <m: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č</m:t>
                      </m:r>
                      <m:r>
                        <m:rPr>
                          <m:sty m:val="p"/>
                        </m:rP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nostn</m:t>
                      </m:r>
                      <m: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í </m:t>
                      </m:r>
                      <m:r>
                        <m:rPr>
                          <m:sty m:val="p"/>
                        </m:rPr>
                        <a:rPr lang="cs-CZ" sz="3500" b="0" i="0" smtClean="0">
                          <a:effectLst>
                            <a:outerShdw blurRad="38100" dist="38100" dir="2700000" algn="tl">
                              <a:srgbClr val="000000">
                                <a:alpha val="43137"/>
                              </a:srgbClr>
                            </a:outerShdw>
                          </a:effectLst>
                          <a:latin typeface="Cambria Math" panose="02040503050406030204" pitchFamily="18" charset="0"/>
                          <a:sym typeface="Wingdings 3" panose="05040102010807070707" pitchFamily="18" charset="2"/>
                        </a:rPr>
                        <m:t>koeficient</m:t>
                      </m:r>
                    </m:oMath>
                  </m:oMathPara>
                </a14:m>
                <a:endParaRPr lang="cs-CZ" sz="35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Pomocí bezpečnostního koeficientu lze analyzovat stávající situaci podniku a navržení opatření, která by zamezila ohrožení existence podniku. </a:t>
                </a:r>
              </a:p>
              <a:p>
                <a:pPr>
                  <a:lnSpc>
                    <a:spcPct val="100000"/>
                  </a:lnSpc>
                  <a:spcBef>
                    <a:spcPts val="0"/>
                  </a:spcBef>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Zvýšení BK =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zvýšení tržeb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(zvýšení objemu prodeje, zvýšení prodejní ceny),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snížení bodu zvratu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(zvýšení ceny, redukce výrobků s nízkým příspěvkem na úhradu),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redukce nákladů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(snížení VN, maximální využití degrese FN).</a:t>
                </a:r>
              </a:p>
              <a:p>
                <a:pPr>
                  <a:lnSpc>
                    <a:spcPct val="100000"/>
                  </a:lnSpc>
                  <a:spcBef>
                    <a:spcPts val="0"/>
                  </a:spcBef>
                  <a:buFontTx/>
                  <a:buChar char="-"/>
                </a:pPr>
                <a:endPar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mc:Choice>
        <mc:Fallback xmlns="">
          <p:sp>
            <p:nvSpPr>
              <p:cNvPr id="4" name="Zástupný symbol pro obsah 2"/>
              <p:cNvSpPr>
                <a:spLocks noGrp="1" noRot="1" noChangeAspect="1" noMove="1" noResize="1" noEditPoints="1" noAdjustHandles="1" noChangeArrowheads="1" noChangeShapeType="1" noTextEdit="1"/>
              </p:cNvSpPr>
              <p:nvPr>
                <p:ph idx="1"/>
              </p:nvPr>
            </p:nvSpPr>
            <p:spPr>
              <a:xfrm>
                <a:off x="235131" y="124287"/>
                <a:ext cx="11848012" cy="6640497"/>
              </a:xfrm>
              <a:blipFill>
                <a:blip r:embed="rId2"/>
                <a:stretch>
                  <a:fillRect l="-1544" t="-1193" r="-566" b="-367"/>
                </a:stretch>
              </a:blipFill>
            </p:spPr>
            <p:txBody>
              <a:bodyPr/>
              <a:lstStyle/>
              <a:p>
                <a:r>
                  <a:rPr lang="cs-CZ">
                    <a:noFill/>
                  </a:rPr>
                  <a:t> </a:t>
                </a:r>
              </a:p>
            </p:txBody>
          </p:sp>
        </mc:Fallback>
      </mc:AlternateContent>
    </p:spTree>
    <p:extLst>
      <p:ext uri="{BB962C8B-B14F-4D97-AF65-F5344CB8AC3E}">
        <p14:creationId xmlns:p14="http://schemas.microsoft.com/office/powerpoint/2010/main" val="1224107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lnSpcReduction="10000"/>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3. KALKULAČNÍ METODY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Pro zajištění efektivního řízení nákladů je nutné použít co nejvýhodnější systém výpočtu nákladů a přiřazení nákladů na nositele  rozhodnutí o kalkulačním systému. </a:t>
            </a:r>
          </a:p>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KALKULACE</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Postup výpočtu nákladů, ceny na jednotku produkce (kalkulační jednici).</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 praxi v podniku používáme tři principy přiřazení nákladů:</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kalkulace s plnými náklady</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kalkulace s neúplnými náklady </a:t>
            </a:r>
          </a:p>
          <a:p>
            <a:pPr>
              <a:lnSpc>
                <a:spcPct val="100000"/>
              </a:lnSpc>
              <a:spcBef>
                <a:spcPts val="0"/>
              </a:spcBef>
              <a:buFont typeface="Wingdings" panose="05000000000000000000" pitchFamily="2" charset="2"/>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kalkulace kombinovaná</a:t>
            </a:r>
          </a:p>
        </p:txBody>
      </p:sp>
    </p:spTree>
    <p:extLst>
      <p:ext uri="{BB962C8B-B14F-4D97-AF65-F5344CB8AC3E}">
        <p14:creationId xmlns:p14="http://schemas.microsoft.com/office/powerpoint/2010/main" val="1575528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KALKULACE S ÚPLNÝMI NÁKLADY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Veškeré vzniklé náklady podniku jsou přiřazovány na nositele nákladů, pokud se jedná o náklady jednicové, pak přímo, pokud se jedná o režijní náklady tak ty se přiřazují nepřímo pomocí rozvrhové základny</a:t>
            </a:r>
          </a:p>
          <a:p>
            <a:pPr>
              <a:lnSpc>
                <a:spcPct val="100000"/>
              </a:lnSpc>
              <a:buFontTx/>
              <a:buChar char="-"/>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Postup sestavení kalkulace</a:t>
            </a:r>
          </a:p>
          <a:p>
            <a:pPr marL="0" indent="0">
              <a:lnSpc>
                <a:spcPct val="100000"/>
              </a:lnSpc>
              <a:buNone/>
            </a:pPr>
            <a:endPar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p:graphicFrame>
        <p:nvGraphicFramePr>
          <p:cNvPr id="2" name="Diagram 1">
            <a:extLst>
              <a:ext uri="{FF2B5EF4-FFF2-40B4-BE49-F238E27FC236}">
                <a16:creationId xmlns:a16="http://schemas.microsoft.com/office/drawing/2014/main" id="{FD40D1A5-FDA8-41B5-B5C8-82750146F4D7}"/>
              </a:ext>
            </a:extLst>
          </p:cNvPr>
          <p:cNvGraphicFramePr/>
          <p:nvPr>
            <p:extLst>
              <p:ext uri="{D42A27DB-BD31-4B8C-83A1-F6EECF244321}">
                <p14:modId xmlns:p14="http://schemas.microsoft.com/office/powerpoint/2010/main" val="2238705304"/>
              </p:ext>
            </p:extLst>
          </p:nvPr>
        </p:nvGraphicFramePr>
        <p:xfrm>
          <a:off x="839755" y="3172408"/>
          <a:ext cx="7650065" cy="386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735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4. TARGET COSTING</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Jedná se o řízení nákladů v tržně orientovaných podnicích.</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Nástroj nákladového managementu, pomocí kterého jsou snižovány celkové náklady produktu po dobu jeho celého životního cyklu s ohledem na výrobu, výzkum, vývoj, marketing, controlling a nákup.</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Podmínkou pro uplatnění TC je absolutní orientace podniku na zákazníka.</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„Jaká výše nákladů je přípustná, aby byl podnik konkurence schopný?“</a:t>
            </a:r>
          </a:p>
        </p:txBody>
      </p:sp>
    </p:spTree>
    <p:extLst>
      <p:ext uri="{BB962C8B-B14F-4D97-AF65-F5344CB8AC3E}">
        <p14:creationId xmlns:p14="http://schemas.microsoft.com/office/powerpoint/2010/main" val="3208576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Tradiční směr kalkulace od nákladů přes zisk </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 ceně je nahrazen postupem opačným.</a:t>
            </a: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Kalkulace (přirážková)</a:t>
            </a:r>
          </a:p>
          <a:p>
            <a:pPr marL="0" indent="0">
              <a:lnSpc>
                <a:spcPct val="100000"/>
              </a:lnSpc>
              <a:buNone/>
            </a:pPr>
            <a:endPar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marL="0" indent="0">
              <a:lnSpc>
                <a:spcPct val="100000"/>
              </a:lnSpc>
              <a:buNone/>
            </a:pPr>
            <a:endPar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marL="0" indent="0">
              <a:lnSpc>
                <a:spcPct val="100000"/>
              </a:lnSpc>
              <a:buNone/>
            </a:pPr>
            <a:endPar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marL="0" indent="0">
              <a:lnSpc>
                <a:spcPct val="100000"/>
              </a:lnSpc>
              <a:buNone/>
            </a:pP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Kalkulace (Target </a:t>
            </a:r>
            <a:r>
              <a:rPr lang="cs-CZ" sz="3500" b="1" i="1" dirty="0" err="1">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Costing</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a:p>
            <a:pPr marL="0" indent="0">
              <a:lnSpc>
                <a:spcPct val="100000"/>
              </a:lnSpc>
              <a:buNone/>
            </a:pPr>
            <a:endPar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p:graphicFrame>
        <p:nvGraphicFramePr>
          <p:cNvPr id="2" name="Diagram 1">
            <a:extLst>
              <a:ext uri="{FF2B5EF4-FFF2-40B4-BE49-F238E27FC236}">
                <a16:creationId xmlns:a16="http://schemas.microsoft.com/office/drawing/2014/main" id="{3FE18111-AAAA-4160-9016-AACDCEEDF844}"/>
              </a:ext>
            </a:extLst>
          </p:cNvPr>
          <p:cNvGraphicFramePr/>
          <p:nvPr>
            <p:extLst>
              <p:ext uri="{D42A27DB-BD31-4B8C-83A1-F6EECF244321}">
                <p14:modId xmlns:p14="http://schemas.microsoft.com/office/powerpoint/2010/main" val="714734286"/>
              </p:ext>
            </p:extLst>
          </p:nvPr>
        </p:nvGraphicFramePr>
        <p:xfrm>
          <a:off x="278167" y="1231639"/>
          <a:ext cx="10134796" cy="3617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a:extLst>
              <a:ext uri="{FF2B5EF4-FFF2-40B4-BE49-F238E27FC236}">
                <a16:creationId xmlns:a16="http://schemas.microsoft.com/office/drawing/2014/main" id="{B98292A4-0F12-49F7-8238-F641C7497832}"/>
              </a:ext>
            </a:extLst>
          </p:cNvPr>
          <p:cNvSpPr txBox="1"/>
          <p:nvPr/>
        </p:nvSpPr>
        <p:spPr>
          <a:xfrm>
            <a:off x="4241812" y="2801996"/>
            <a:ext cx="401217" cy="477054"/>
          </a:xfrm>
          <a:prstGeom prst="rect">
            <a:avLst/>
          </a:prstGeom>
          <a:noFill/>
        </p:spPr>
        <p:txBody>
          <a:bodyPr wrap="square" rtlCol="0">
            <a:spAutoFit/>
          </a:bodyPr>
          <a:lstStyle/>
          <a:p>
            <a:r>
              <a:rPr lang="cs-CZ" sz="2500" b="1" dirty="0"/>
              <a:t>+</a:t>
            </a:r>
          </a:p>
        </p:txBody>
      </p:sp>
      <p:sp>
        <p:nvSpPr>
          <p:cNvPr id="5" name="TextovéPole 4">
            <a:extLst>
              <a:ext uri="{FF2B5EF4-FFF2-40B4-BE49-F238E27FC236}">
                <a16:creationId xmlns:a16="http://schemas.microsoft.com/office/drawing/2014/main" id="{79DBEE36-DADF-47CC-A01D-D8FC7EEE8235}"/>
              </a:ext>
            </a:extLst>
          </p:cNvPr>
          <p:cNvSpPr txBox="1"/>
          <p:nvPr/>
        </p:nvSpPr>
        <p:spPr>
          <a:xfrm>
            <a:off x="7548973" y="2801996"/>
            <a:ext cx="401217" cy="477054"/>
          </a:xfrm>
          <a:prstGeom prst="rect">
            <a:avLst/>
          </a:prstGeom>
          <a:noFill/>
        </p:spPr>
        <p:txBody>
          <a:bodyPr wrap="square" rtlCol="0">
            <a:spAutoFit/>
          </a:bodyPr>
          <a:lstStyle/>
          <a:p>
            <a:r>
              <a:rPr lang="cs-CZ" sz="2500" b="1" dirty="0"/>
              <a:t>=</a:t>
            </a:r>
          </a:p>
        </p:txBody>
      </p:sp>
      <p:graphicFrame>
        <p:nvGraphicFramePr>
          <p:cNvPr id="6" name="Diagram 5">
            <a:extLst>
              <a:ext uri="{FF2B5EF4-FFF2-40B4-BE49-F238E27FC236}">
                <a16:creationId xmlns:a16="http://schemas.microsoft.com/office/drawing/2014/main" id="{50D3AAEF-4D32-4B84-AB5E-215DF7139403}"/>
              </a:ext>
            </a:extLst>
          </p:cNvPr>
          <p:cNvGraphicFramePr/>
          <p:nvPr>
            <p:extLst>
              <p:ext uri="{D42A27DB-BD31-4B8C-83A1-F6EECF244321}">
                <p14:modId xmlns:p14="http://schemas.microsoft.com/office/powerpoint/2010/main" val="2340455863"/>
              </p:ext>
            </p:extLst>
          </p:nvPr>
        </p:nvGraphicFramePr>
        <p:xfrm>
          <a:off x="235131" y="3932194"/>
          <a:ext cx="10261808" cy="36177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ovéPole 6">
            <a:extLst>
              <a:ext uri="{FF2B5EF4-FFF2-40B4-BE49-F238E27FC236}">
                <a16:creationId xmlns:a16="http://schemas.microsoft.com/office/drawing/2014/main" id="{2223A414-4204-49C1-A1E0-AE5AE014DF2E}"/>
              </a:ext>
            </a:extLst>
          </p:cNvPr>
          <p:cNvSpPr txBox="1"/>
          <p:nvPr/>
        </p:nvSpPr>
        <p:spPr>
          <a:xfrm>
            <a:off x="7330212" y="5502552"/>
            <a:ext cx="401217" cy="477054"/>
          </a:xfrm>
          <a:prstGeom prst="rect">
            <a:avLst/>
          </a:prstGeom>
          <a:noFill/>
        </p:spPr>
        <p:txBody>
          <a:bodyPr wrap="square" rtlCol="0">
            <a:spAutoFit/>
          </a:bodyPr>
          <a:lstStyle/>
          <a:p>
            <a:r>
              <a:rPr lang="cs-CZ" sz="2500" b="1" dirty="0"/>
              <a:t>=</a:t>
            </a:r>
          </a:p>
        </p:txBody>
      </p:sp>
      <p:sp>
        <p:nvSpPr>
          <p:cNvPr id="8" name="TextovéPole 7">
            <a:extLst>
              <a:ext uri="{FF2B5EF4-FFF2-40B4-BE49-F238E27FC236}">
                <a16:creationId xmlns:a16="http://schemas.microsoft.com/office/drawing/2014/main" id="{7432B76C-A70A-4DBC-BB87-622A446CE45E}"/>
              </a:ext>
            </a:extLst>
          </p:cNvPr>
          <p:cNvSpPr txBox="1"/>
          <p:nvPr/>
        </p:nvSpPr>
        <p:spPr>
          <a:xfrm>
            <a:off x="4163485" y="5464079"/>
            <a:ext cx="401217" cy="553998"/>
          </a:xfrm>
          <a:prstGeom prst="rect">
            <a:avLst/>
          </a:prstGeom>
          <a:noFill/>
        </p:spPr>
        <p:txBody>
          <a:bodyPr wrap="square" rtlCol="0">
            <a:spAutoFit/>
          </a:bodyPr>
          <a:lstStyle/>
          <a:p>
            <a:r>
              <a:rPr lang="cs-CZ" sz="3000" b="1" dirty="0"/>
              <a:t>-</a:t>
            </a:r>
          </a:p>
        </p:txBody>
      </p:sp>
    </p:spTree>
    <p:extLst>
      <p:ext uri="{BB962C8B-B14F-4D97-AF65-F5344CB8AC3E}">
        <p14:creationId xmlns:p14="http://schemas.microsoft.com/office/powerpoint/2010/main" val="2385637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569166"/>
            <a:ext cx="11678702" cy="6195617"/>
          </a:xfrm>
        </p:spPr>
        <p:txBody>
          <a:bodyPr>
            <a:normAutofit lnSpcReduction="10000"/>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TC je reakcí na tradiční kalkulační postupy, kdy s vývoje výrobků narůstaly i náklady a jejich výše se promítla do stále vyšších a vyšších cen  docházelo k růstu rizika, že poměr cena/výkon nebude odpovídat požadavkům trhu. </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TC není novým kalkulačním postupem, ale je metodou řízení nákladů ve smyslu stanovení limitu nákladů na výrobek, jeho součástí nebo výrobní procesy.</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Výrobek musí odpovídat požadavkům zákazníka a musí mít pro něj i atraktivní cenu, zároveň musí výrobek plnit požadavky podniku a to, zajistit mu dostatečnou výši zisku.</a:t>
            </a:r>
          </a:p>
        </p:txBody>
      </p:sp>
    </p:spTree>
    <p:extLst>
      <p:ext uri="{BB962C8B-B14F-4D97-AF65-F5344CB8AC3E}">
        <p14:creationId xmlns:p14="http://schemas.microsoft.com/office/powerpoint/2010/main" val="186583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233266"/>
            <a:ext cx="11678702" cy="6531518"/>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Základní fáze TC</a:t>
            </a:r>
          </a:p>
          <a:p>
            <a:pPr marL="514350" indent="-514350">
              <a:lnSpc>
                <a:spcPct val="100000"/>
              </a:lnSpc>
              <a:buAutoNum type="arabicPeriod"/>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Určení cíle.</a:t>
            </a:r>
          </a:p>
          <a:p>
            <a:pPr marL="514350" indent="-514350">
              <a:lnSpc>
                <a:spcPct val="100000"/>
              </a:lnSpc>
              <a:buAutoNum type="arabicPeriod"/>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Odvození cílových nákladů.</a:t>
            </a:r>
          </a:p>
          <a:p>
            <a:pPr marL="514350" indent="-514350">
              <a:lnSpc>
                <a:spcPct val="100000"/>
              </a:lnSpc>
              <a:buAutoNum type="arabicPeriod"/>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Analýza nákladů v jednotlivých subsystémech.</a:t>
            </a:r>
          </a:p>
          <a:p>
            <a:pPr marL="514350" indent="-514350">
              <a:lnSpc>
                <a:spcPct val="100000"/>
              </a:lnSpc>
              <a:buAutoNum type="arabicPeriod"/>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Porovnání a zjištění cílové mezery a vytvoření programu na její odstranění.</a:t>
            </a:r>
          </a:p>
          <a:p>
            <a:pPr marL="514350" indent="-514350">
              <a:lnSpc>
                <a:spcPct val="100000"/>
              </a:lnSpc>
              <a:buAutoNum type="arabicPeriod"/>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Zajištění nákladové disciplíny a dosažení cílových nákladů.</a:t>
            </a:r>
          </a:p>
        </p:txBody>
      </p:sp>
    </p:spTree>
    <p:extLst>
      <p:ext uri="{BB962C8B-B14F-4D97-AF65-F5344CB8AC3E}">
        <p14:creationId xmlns:p14="http://schemas.microsoft.com/office/powerpoint/2010/main" val="258226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02637"/>
            <a:ext cx="11678702" cy="6662147"/>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1. URČENÍ CÍLE</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Cílem je zajistit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konkurence schopný výrobek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 hlediska ceny, zároveň musí být zajištěn přiměřený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zisk</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rentabilita tržeb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(20 %, 5 % je hraniční pro přežití)</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Už ve fázi vývoje výrobku musí být naplánovány veškeré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náklady</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které doprovázejí výrobek jeho celým životním cyklem (ve fázi vývoje musí být pevně stanoveno 80 %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Je nutné dojednat cenu s dodavateli pro celou nebo aspoň podstatnou délku životního cyklu výrobku.</a:t>
            </a:r>
          </a:p>
        </p:txBody>
      </p:sp>
    </p:spTree>
    <p:extLst>
      <p:ext uri="{BB962C8B-B14F-4D97-AF65-F5344CB8AC3E}">
        <p14:creationId xmlns:p14="http://schemas.microsoft.com/office/powerpoint/2010/main" val="414143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399495"/>
            <a:ext cx="11844096" cy="6365289"/>
          </a:xfrm>
        </p:spPr>
        <p:txBody>
          <a:bodyPr>
            <a:normAutofit/>
          </a:bodyPr>
          <a:lstStyle/>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METODY PRO HODNOCENÍ A VÝBĚR </a:t>
            </a:r>
          </a:p>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rPr>
              <a:t>Z VARIANT</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POROVNÁVÁNÍ NÁKLADŮ, PŘÍSPĚVKU NA ÚHRADU</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ANALÝZA CITLIVOSTI</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PROPOČTY ZALOŽENÉ NA ČASOVÉ HODNOTĚ</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SIMULAČNÍ POSTUPY</a:t>
            </a:r>
          </a:p>
          <a:p>
            <a:pPr lvl="1">
              <a:lnSpc>
                <a:spcPct val="100000"/>
              </a:lnSpc>
              <a:buFont typeface="Wingdings" panose="05000000000000000000" pitchFamily="2" charset="2"/>
              <a:buChar char="§"/>
            </a:pPr>
            <a:r>
              <a:rPr lang="cs-CZ" sz="3200" dirty="0">
                <a:latin typeface="Open Sans" panose="020B0606030504020204" pitchFamily="34" charset="0"/>
                <a:ea typeface="Open Sans" panose="020B0606030504020204" pitchFamily="34" charset="0"/>
                <a:cs typeface="Open Sans" panose="020B0606030504020204" pitchFamily="34" charset="0"/>
              </a:rPr>
              <a:t> MODELY</a:t>
            </a:r>
            <a:endParaRPr lang="cs-CZ" sz="31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cs-CZ" sz="4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197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02637"/>
            <a:ext cx="11678702" cy="6662147"/>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2. STANOVENÍ CÍLOVÝCH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Východiskem pro propočet cílových nákladů je prognóza (odhad) výnosů při optimální kombinaci ceny a množství výrobku.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Vychází se z faktu, že zákazník si vybírá takový výrobek, který mu přinese největší užitek a v případě konkurenčních výrobků, volí ten se stejným užitkem a nižší cenou.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Výrobek s průměrnou délkou životního cyklu 5 let má vývojovou fázi až 3 roky a doba přípravy výroby jsou 2 roky. </a:t>
            </a:r>
          </a:p>
        </p:txBody>
      </p:sp>
    </p:spTree>
    <p:extLst>
      <p:ext uri="{BB962C8B-B14F-4D97-AF65-F5344CB8AC3E}">
        <p14:creationId xmlns:p14="http://schemas.microsoft.com/office/powerpoint/2010/main" val="3550786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681135"/>
            <a:ext cx="11678702" cy="6083649"/>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Odhad výnosů se týká horizontu přibližně 10 let, otázky se týkají chování zákazníků, požadavků, koupěschopnosti, konkurence a to nejen po dobu uvedení výrobku na trh, ale i následující období.</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Metody, které lze použít pro odhad výnosů a nákladů jsou:</a:t>
            </a:r>
          </a:p>
          <a:p>
            <a:pPr>
              <a:lnSpc>
                <a:spcPct val="100000"/>
              </a:lnSpc>
              <a:spcBef>
                <a:spcPts val="0"/>
              </a:spcBef>
              <a:buFont typeface="Wingdings" panose="05000000000000000000" pitchFamily="2" charset="2"/>
              <a:buChar char="§"/>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metody marketingového výzkumu</a:t>
            </a:r>
          </a:p>
          <a:p>
            <a:pPr>
              <a:lnSpc>
                <a:spcPct val="100000"/>
              </a:lnSpc>
              <a:spcBef>
                <a:spcPts val="0"/>
              </a:spcBef>
              <a:buFont typeface="Wingdings" panose="05000000000000000000" pitchFamily="2" charset="2"/>
              <a:buChar char="§"/>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metody expertních odhadů</a:t>
            </a:r>
          </a:p>
          <a:p>
            <a:pPr>
              <a:lnSpc>
                <a:spcPct val="100000"/>
              </a:lnSpc>
              <a:spcBef>
                <a:spcPts val="0"/>
              </a:spcBef>
              <a:buFont typeface="Wingdings" panose="05000000000000000000" pitchFamily="2" charset="2"/>
              <a:buChar char="§"/>
            </a:pP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metody prognózování výnosů</a:t>
            </a:r>
          </a:p>
        </p:txBody>
      </p:sp>
    </p:spTree>
    <p:extLst>
      <p:ext uri="{BB962C8B-B14F-4D97-AF65-F5344CB8AC3E}">
        <p14:creationId xmlns:p14="http://schemas.microsoft.com/office/powerpoint/2010/main" val="3372494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02637"/>
            <a:ext cx="11678702" cy="6662147"/>
          </a:xfrm>
        </p:spPr>
        <p:txBody>
          <a:bodyPr>
            <a:normAutofit lnSpcReduction="10000"/>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3. ROZŠTĚPENÍ CÍLOVÝCH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Rozštěpení cílových nákladů pro jednotlivé skupiny, komponenty a procesy  </a:t>
            </a: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komponentní, funkční metoda</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Komponentní metoda </a:t>
            </a:r>
          </a:p>
          <a:p>
            <a:pPr marL="0" indent="0">
              <a:lnSpc>
                <a:spcPct val="100000"/>
              </a:lnSpc>
              <a:buNone/>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Štěpí cílové náklady produktu podle referenčního modelu.</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Základem pro tuto metodu jsou informace z benchmarkingu nebo zkušenosti podniku z předchozím modelem.</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Metoda se používá pro produkty s nízkým stupněm inovací.</a:t>
            </a:r>
          </a:p>
          <a:p>
            <a:pPr>
              <a:lnSpc>
                <a:spcPct val="100000"/>
              </a:lnSpc>
              <a:buFontTx/>
              <a:buChar char="-"/>
            </a:pPr>
            <a:endPar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p:spTree>
    <p:extLst>
      <p:ext uri="{BB962C8B-B14F-4D97-AF65-F5344CB8AC3E}">
        <p14:creationId xmlns:p14="http://schemas.microsoft.com/office/powerpoint/2010/main" val="3675972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02637"/>
            <a:ext cx="11678702" cy="6662147"/>
          </a:xfrm>
        </p:spPr>
        <p:txBody>
          <a:bodyPr>
            <a:normAutofit fontScale="92500" lnSpcReduction="10000"/>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Funkční metoda </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Opírá se o detailní zjišťování přání zákazníků s ohledem na funkčnost výrobku.</a:t>
            </a:r>
          </a:p>
          <a:p>
            <a:pPr>
              <a:lnSpc>
                <a:spcPct val="100000"/>
              </a:lnSpc>
              <a:buFontTx/>
              <a:buChar char="-"/>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Výrobek má funkce</a:t>
            </a:r>
          </a:p>
          <a:p>
            <a:pPr>
              <a:lnSpc>
                <a:spcPct val="100000"/>
              </a:lnSpc>
              <a:buFont typeface="Wingdings" panose="05000000000000000000" pitchFamily="2" charset="2"/>
              <a:buChar char="§"/>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tvrdé – technické parametry, náklady, servis</a:t>
            </a:r>
          </a:p>
          <a:p>
            <a:pPr>
              <a:lnSpc>
                <a:spcPct val="100000"/>
              </a:lnSpc>
              <a:buFont typeface="Wingdings" panose="05000000000000000000" pitchFamily="2" charset="2"/>
              <a:buChar char="§"/>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měkké – značka, image</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Při koupi výrobku hrají důležitou roli tvrdé i měkké funkce ale při výběru výrobku, hrají podstatnou roli měkké funkce  strategie firem  vše co zákazník vidí, cítí, vyzkouší</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metoda je založena na myšlence, že nemá smysl vynakládat prostředky na to, aby výrobek plnil funkce, které zákazník nevyžaduje, neocení a nezaplatí</a:t>
            </a:r>
          </a:p>
          <a:p>
            <a:pPr>
              <a:lnSpc>
                <a:spcPct val="100000"/>
              </a:lnSpc>
              <a:buFontTx/>
              <a:buChar char="-"/>
            </a:pPr>
            <a:endPar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p:txBody>
      </p:sp>
    </p:spTree>
    <p:extLst>
      <p:ext uri="{BB962C8B-B14F-4D97-AF65-F5344CB8AC3E}">
        <p14:creationId xmlns:p14="http://schemas.microsoft.com/office/powerpoint/2010/main" val="624936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02637"/>
            <a:ext cx="11678702" cy="6662147"/>
          </a:xfrm>
        </p:spPr>
        <p:txBody>
          <a:bodyPr>
            <a:normAutofit/>
          </a:bodyPr>
          <a:lstStyle/>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4. ZJIŠTĚNÍ CÍLOVÉ MEZERY A DOSAŽENÍ </a:t>
            </a:r>
          </a:p>
          <a:p>
            <a:pPr marL="0" indent="0">
              <a:lnSpc>
                <a:spcPct val="100000"/>
              </a:lnSpc>
              <a:buNone/>
            </a:pPr>
            <a:r>
              <a:rPr lang="cs-CZ" sz="3500" b="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CÍLOVÝCH NÁKLADŮ</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Určování cílových nákladů má význam, pokud podniky znají své cílové mezery k dosahování hodnot cílových nákladů (rozdíl mezi standardně stanovenými a povolenými </a:t>
            </a:r>
            <a:r>
              <a:rPr lang="cs-CZ" sz="350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náklady).</a:t>
            </a:r>
            <a:endPar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endParaRP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Pokud vzniká cílová mezera, podnik se snaží aplikovat postupy vedoucí ke snížení nákladů  optimalizace konstrukce výrobku (80 % nákladů), úspory můžeme hledat u komponent.</a:t>
            </a:r>
          </a:p>
        </p:txBody>
      </p:sp>
    </p:spTree>
    <p:extLst>
      <p:ext uri="{BB962C8B-B14F-4D97-AF65-F5344CB8AC3E}">
        <p14:creationId xmlns:p14="http://schemas.microsoft.com/office/powerpoint/2010/main" val="334783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513184"/>
            <a:ext cx="11678702" cy="6251600"/>
          </a:xfrm>
        </p:spPr>
        <p:txBody>
          <a:bodyPr>
            <a:normAutofit/>
          </a:bodyPr>
          <a:lstStyle/>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Metoda TC je využívána především pro podniky, které mají vysokou mírou konkurence a s velkým tlakem na ceny a podniky, které se vyrábějí s dlouhým životním cyklem.</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Uživateli TC jsou průmyslová odvětví, která vyrábějí výrobky komplexního charakteru s vysokou technickou náročností a velkosériovou nebo hromadnou výrobou s relativně nízkým počtem modelových změn.</a:t>
            </a:r>
          </a:p>
          <a:p>
            <a:pPr>
              <a:lnSpc>
                <a:spcPct val="100000"/>
              </a:lnSpc>
              <a:buFontTx/>
              <a:buChar char="-"/>
            </a:pP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Hlavním uživatelem TC je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automobilový průmysl</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výroba elektroniky </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 </a:t>
            </a:r>
            <a:r>
              <a:rPr lang="cs-CZ" sz="35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strojírenství</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p:txBody>
      </p:sp>
    </p:spTree>
    <p:extLst>
      <p:ext uri="{BB962C8B-B14F-4D97-AF65-F5344CB8AC3E}">
        <p14:creationId xmlns:p14="http://schemas.microsoft.com/office/powerpoint/2010/main" val="155280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235131" y="139960"/>
            <a:ext cx="11678702" cy="6624824"/>
          </a:xfrm>
        </p:spPr>
        <p:txBody>
          <a:bodyPr>
            <a:normAutofit/>
          </a:bodyPr>
          <a:lstStyle/>
          <a:p>
            <a:pPr marL="742950" indent="-742950">
              <a:lnSpc>
                <a:spcPct val="100000"/>
              </a:lnSpc>
              <a:buNone/>
            </a:pPr>
            <a:r>
              <a:rPr lang="cs-CZ" sz="4000" b="1" dirty="0">
                <a:latin typeface="Open Sans" panose="020B0606030504020204" pitchFamily="34" charset="0"/>
                <a:ea typeface="Open Sans" panose="020B0606030504020204" pitchFamily="34" charset="0"/>
                <a:cs typeface="Open Sans" panose="020B0606030504020204" pitchFamily="34" charset="0"/>
              </a:rPr>
              <a:t>5. KALKULACE ABC</a:t>
            </a:r>
            <a:r>
              <a:rPr lang="cs-CZ" sz="35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r>
              <a:rPr lang="cs-CZ" sz="3500" i="1" dirty="0" err="1">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Activity</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i="1" dirty="0" err="1">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Based</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a:t>
            </a:r>
            <a:r>
              <a:rPr lang="cs-CZ" sz="3500" i="1" dirty="0" err="1">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Costing</a:t>
            </a:r>
            <a:r>
              <a:rPr lang="cs-CZ" sz="3500"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a:t>
            </a:r>
          </a:p>
          <a:p>
            <a:pPr>
              <a:lnSpc>
                <a:spcPct val="100000"/>
              </a:lnSpc>
              <a:buFontTx/>
              <a:buChar char="-"/>
            </a:pPr>
            <a:r>
              <a:rPr lang="cs-CZ" sz="33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Nový přístup ke sledování a přiřazování nákladů.</a:t>
            </a:r>
          </a:p>
          <a:p>
            <a:pPr>
              <a:lnSpc>
                <a:spcPct val="100000"/>
              </a:lnSpc>
              <a:buFontTx/>
              <a:buChar char="-"/>
            </a:pPr>
            <a:r>
              <a:rPr lang="cs-CZ" sz="33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Na rozdíl od tradičních kalkulačních metod tato nevyužívá alokaci nákladů na kalkulační jednici přes nákladová střediska, ale přes aktivity pro tvorbu výkonů.</a:t>
            </a:r>
          </a:p>
          <a:p>
            <a:pPr>
              <a:lnSpc>
                <a:spcPct val="100000"/>
              </a:lnSpc>
              <a:buFontTx/>
              <a:buChar char="-"/>
            </a:pPr>
            <a:r>
              <a:rPr lang="cs-CZ" sz="33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Důvody zavedení jsou vysoké diverzifikace výrobkových portfolií, krátké životní cykly výrobků, rostoucí požadavky zákazníků.</a:t>
            </a:r>
          </a:p>
          <a:p>
            <a:pPr>
              <a:lnSpc>
                <a:spcPct val="100000"/>
              </a:lnSpc>
              <a:buFontTx/>
              <a:buChar char="-"/>
            </a:pPr>
            <a:r>
              <a:rPr lang="cs-CZ" sz="3300"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 Základním smyslem kalkulace ABC je co nejpřesněji vyjádřit vztah nákladů k příčině jejich vzniku  </a:t>
            </a:r>
            <a:r>
              <a:rPr lang="cs-CZ" sz="3300" b="1" i="1" dirty="0">
                <a:latin typeface="Open Sans" panose="020B0606030504020204" pitchFamily="34" charset="0"/>
                <a:ea typeface="Open Sans" panose="020B0606030504020204" pitchFamily="34" charset="0"/>
                <a:cs typeface="Open Sans" panose="020B0606030504020204" pitchFamily="34" charset="0"/>
                <a:sym typeface="Wingdings 3" panose="05040102010807070707" pitchFamily="18" charset="2"/>
              </a:rPr>
              <a:t>kalkulace s úplnými náklady.</a:t>
            </a:r>
          </a:p>
        </p:txBody>
      </p:sp>
    </p:spTree>
    <p:extLst>
      <p:ext uri="{BB962C8B-B14F-4D97-AF65-F5344CB8AC3E}">
        <p14:creationId xmlns:p14="http://schemas.microsoft.com/office/powerpoint/2010/main" val="332733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17490"/>
            <a:ext cx="11844096" cy="6647294"/>
          </a:xfrm>
        </p:spPr>
        <p:txBody>
          <a:bodyPr>
            <a:normAutofit/>
          </a:bodyPr>
          <a:lstStyle/>
          <a:p>
            <a:pPr marL="0" indent="0">
              <a:lnSpc>
                <a:spcPct val="100000"/>
              </a:lnSpc>
              <a:buNone/>
            </a:pPr>
            <a:r>
              <a:rPr lang="cs-CZ" sz="3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 FÁZE REALIZAČNÍ</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NÁKLADOVÉ MODELY</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KALKULACE</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KAPACITNÍ PROPOČTY</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ÚZKÝCH PROFILŮ</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TRŽNÍ ANALÝZA</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ŽIVOTNÍHO CYKLU</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ABC ANALÝZA</a:t>
            </a:r>
            <a:endParaRPr lang="cs-CZ" sz="4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68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17490"/>
            <a:ext cx="11844096" cy="6647294"/>
          </a:xfrm>
        </p:spPr>
        <p:txBody>
          <a:bodyPr>
            <a:normAutofit/>
          </a:bodyPr>
          <a:lstStyle/>
          <a:p>
            <a:pPr marL="0" indent="0">
              <a:lnSpc>
                <a:spcPct val="100000"/>
              </a:lnSpc>
              <a:buNone/>
            </a:pPr>
            <a:r>
              <a:rPr lang="cs-CZ" sz="3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4. FÁZE KONTROLNÍ</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KVANTITATIVNÍ A KVALITATIVNÍ POROVNÁVÁNÍ PLÁNŮ A SKUTEČNOSTÍ</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KVANTITATIVNÍ A KVALITATIVNÍ PROROVNÁVÁNÍ PLÁNŮ A OČEKÁVÁNÍ</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ODCHYLEK</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ANALÝZA PŘÍČIN ODCHYLEK</a:t>
            </a:r>
          </a:p>
          <a:p>
            <a:pPr>
              <a:lnSpc>
                <a:spcPct val="100000"/>
              </a:lnSpc>
              <a:buFont typeface="Wingdings" panose="05000000000000000000" pitchFamily="2" charset="2"/>
              <a:buChar char="q"/>
            </a:pPr>
            <a:r>
              <a:rPr lang="cs-CZ" sz="3500" b="1" dirty="0">
                <a:latin typeface="Open Sans" panose="020B0606030504020204" pitchFamily="34" charset="0"/>
                <a:ea typeface="Open Sans" panose="020B0606030504020204" pitchFamily="34" charset="0"/>
                <a:cs typeface="Open Sans" panose="020B0606030504020204" pitchFamily="34" charset="0"/>
              </a:rPr>
              <a:t> SYSTÉM VŠASNÉ VÝSTRAHY</a:t>
            </a:r>
            <a:endParaRPr lang="cs-CZ" sz="4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194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noChangeAspect="1"/>
          </p:cNvSpPr>
          <p:nvPr>
            <p:ph idx="1"/>
          </p:nvPr>
        </p:nvSpPr>
        <p:spPr>
          <a:xfrm>
            <a:off x="69737" y="177282"/>
            <a:ext cx="11844096" cy="6587501"/>
          </a:xfrm>
        </p:spPr>
        <p:txBody>
          <a:bodyPr>
            <a:normAutofit lnSpcReduction="10000"/>
          </a:bodyPr>
          <a:lstStyle/>
          <a:p>
            <a:pPr marL="0" indent="0">
              <a:lnSpc>
                <a:spcPct val="100000"/>
              </a:lnSpc>
              <a:spcBef>
                <a:spcPts val="0"/>
              </a:spcBef>
              <a:buNone/>
            </a:pPr>
            <a:r>
              <a:rPr lang="cs-CZ" sz="4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METODY STATEGICKÉHO </a:t>
            </a:r>
          </a:p>
          <a:p>
            <a:pPr marL="0" indent="0">
              <a:lnSpc>
                <a:spcPct val="100000"/>
              </a:lnSpc>
              <a:spcBef>
                <a:spcPts val="0"/>
              </a:spcBef>
              <a:buNone/>
            </a:pPr>
            <a:r>
              <a:rPr lang="cs-CZ" sz="4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CONTROLLINGU</a:t>
            </a:r>
          </a:p>
          <a:p>
            <a:pPr marL="0" indent="0">
              <a:lnSpc>
                <a:spcPct val="100000"/>
              </a:lnSpc>
              <a:buFontTx/>
              <a:buChar char="-"/>
            </a:pPr>
            <a:r>
              <a:rPr lang="cs-CZ" sz="3500" b="1" dirty="0">
                <a:latin typeface="Open Sans" panose="020B0606030504020204" pitchFamily="34" charset="0"/>
                <a:ea typeface="Open Sans" panose="020B0606030504020204" pitchFamily="34" charset="0"/>
                <a:cs typeface="Open Sans" panose="020B0606030504020204" pitchFamily="34" charset="0"/>
              </a:rPr>
              <a:t> </a:t>
            </a:r>
            <a:r>
              <a:rPr lang="cs-CZ" sz="3800" dirty="0" err="1">
                <a:latin typeface="Open Sans" panose="020B0606030504020204" pitchFamily="34" charset="0"/>
                <a:ea typeface="Open Sans" panose="020B0606030504020204" pitchFamily="34" charset="0"/>
                <a:cs typeface="Open Sans" panose="020B0606030504020204" pitchFamily="34" charset="0"/>
              </a:rPr>
              <a:t>Controller</a:t>
            </a:r>
            <a:r>
              <a:rPr lang="cs-CZ" sz="3800" dirty="0">
                <a:latin typeface="Open Sans" panose="020B0606030504020204" pitchFamily="34" charset="0"/>
                <a:ea typeface="Open Sans" panose="020B0606030504020204" pitchFamily="34" charset="0"/>
                <a:cs typeface="Open Sans" panose="020B0606030504020204" pitchFamily="34" charset="0"/>
              </a:rPr>
              <a:t> je zodpovědný za přípravu metod strategického controllingu a jejich vedení.</a:t>
            </a:r>
          </a:p>
          <a:p>
            <a:pPr marL="742950" indent="-742950">
              <a:lnSpc>
                <a:spcPct val="100000"/>
              </a:lnSpc>
              <a:buAutoNum type="alphaLcParenR"/>
            </a:pPr>
            <a:r>
              <a:rPr lang="cs-CZ" sz="3800" b="1" dirty="0">
                <a:latin typeface="Open Sans" panose="020B0606030504020204" pitchFamily="34" charset="0"/>
                <a:ea typeface="Open Sans" panose="020B0606030504020204" pitchFamily="34" charset="0"/>
                <a:cs typeface="Open Sans" panose="020B0606030504020204" pitchFamily="34" charset="0"/>
              </a:rPr>
              <a:t>KVALITATIVNÍ</a:t>
            </a:r>
            <a:r>
              <a:rPr lang="cs-CZ" sz="3800" dirty="0">
                <a:latin typeface="Open Sans" panose="020B0606030504020204" pitchFamily="34" charset="0"/>
                <a:ea typeface="Open Sans" panose="020B0606030504020204" pitchFamily="34" charset="0"/>
                <a:cs typeface="Open Sans" panose="020B0606030504020204" pitchFamily="34" charset="0"/>
              </a:rPr>
              <a:t> = metody mají pomoci rozpoznat na kvalitativní úrovni možné budoucí vlivy na prosperitu podniku (</a:t>
            </a:r>
            <a:r>
              <a:rPr lang="cs-CZ" sz="3800" i="1" dirty="0">
                <a:latin typeface="Open Sans" panose="020B0606030504020204" pitchFamily="34" charset="0"/>
                <a:ea typeface="Open Sans" panose="020B0606030504020204" pitchFamily="34" charset="0"/>
                <a:cs typeface="Open Sans" panose="020B0606030504020204" pitchFamily="34" charset="0"/>
              </a:rPr>
              <a:t>SWOT analýza, PEST analýza, Delfská metoda, Brainstorming, scénáře</a:t>
            </a:r>
            <a:r>
              <a:rPr lang="cs-CZ" sz="3800" dirty="0">
                <a:latin typeface="Open Sans" panose="020B0606030504020204" pitchFamily="34" charset="0"/>
                <a:ea typeface="Open Sans" panose="020B0606030504020204" pitchFamily="34" charset="0"/>
                <a:cs typeface="Open Sans" panose="020B0606030504020204" pitchFamily="34" charset="0"/>
              </a:rPr>
              <a:t>)</a:t>
            </a:r>
          </a:p>
          <a:p>
            <a:pPr marL="742950" indent="-742950">
              <a:lnSpc>
                <a:spcPct val="100000"/>
              </a:lnSpc>
              <a:buAutoNum type="alphaLcParenR"/>
            </a:pPr>
            <a:r>
              <a:rPr lang="cs-CZ" sz="3800" b="1" dirty="0">
                <a:latin typeface="Open Sans" panose="020B0606030504020204" pitchFamily="34" charset="0"/>
                <a:ea typeface="Open Sans" panose="020B0606030504020204" pitchFamily="34" charset="0"/>
                <a:cs typeface="Open Sans" panose="020B0606030504020204" pitchFamily="34" charset="0"/>
              </a:rPr>
              <a:t>KVANTITATIVNÍ </a:t>
            </a:r>
            <a:r>
              <a:rPr lang="cs-CZ" sz="3800" dirty="0">
                <a:latin typeface="Open Sans" panose="020B0606030504020204" pitchFamily="34" charset="0"/>
                <a:ea typeface="Open Sans" panose="020B0606030504020204" pitchFamily="34" charset="0"/>
                <a:cs typeface="Open Sans" panose="020B0606030504020204" pitchFamily="34" charset="0"/>
              </a:rPr>
              <a:t>= metody doplňují aplikaci kvalitativních metod, vyjádření pomocí čísel (</a:t>
            </a:r>
            <a:r>
              <a:rPr lang="cs-CZ" sz="3800" i="1" dirty="0">
                <a:latin typeface="Open Sans" panose="020B0606030504020204" pitchFamily="34" charset="0"/>
                <a:ea typeface="Open Sans" panose="020B0606030504020204" pitchFamily="34" charset="0"/>
                <a:cs typeface="Open Sans" panose="020B0606030504020204" pitchFamily="34" charset="0"/>
              </a:rPr>
              <a:t>časové řady, predikční modely</a:t>
            </a:r>
            <a:r>
              <a:rPr lang="cs-CZ" sz="3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buNone/>
            </a:pPr>
            <a:endParaRPr lang="cs-CZ"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194760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CA16184FD07C49BC4650126A3F1346" ma:contentTypeVersion="2" ma:contentTypeDescription="Vytvoří nový dokument" ma:contentTypeScope="" ma:versionID="db78d35987eef04e3fb2965414197070">
  <xsd:schema xmlns:xsd="http://www.w3.org/2001/XMLSchema" xmlns:xs="http://www.w3.org/2001/XMLSchema" xmlns:p="http://schemas.microsoft.com/office/2006/metadata/properties" xmlns:ns2="c6fb48e6-eb6c-4d48-9153-d31434cd66a8" targetNamespace="http://schemas.microsoft.com/office/2006/metadata/properties" ma:root="true" ma:fieldsID="019e17c2c0f1344097292991ec4460bd" ns2:_="">
    <xsd:import namespace="c6fb48e6-eb6c-4d48-9153-d31434cd66a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b48e6-eb6c-4d48-9153-d31434cd6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DAA0FE-5A7F-430F-8F1B-36C98ED2B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b48e6-eb6c-4d48-9153-d31434cd6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A4A275-2F25-498F-88EC-A0A1550EF79A}">
  <ds:schemaRefs>
    <ds:schemaRef ds:uri="http://schemas.microsoft.com/sharepoint/v3/contenttype/forms"/>
  </ds:schemaRefs>
</ds:datastoreItem>
</file>

<file path=customXml/itemProps3.xml><?xml version="1.0" encoding="utf-8"?>
<ds:datastoreItem xmlns:ds="http://schemas.openxmlformats.org/officeDocument/2006/customXml" ds:itemID="{56E940A3-822D-4D93-B200-68814E4B24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4750</TotalTime>
  <Words>3891</Words>
  <Application>Microsoft Office PowerPoint</Application>
  <PresentationFormat>Širokoúhlá obrazovka</PresentationFormat>
  <Paragraphs>548</Paragraphs>
  <Slides>66</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66</vt:i4>
      </vt:variant>
    </vt:vector>
  </HeadingPairs>
  <TitlesOfParts>
    <vt:vector size="73" baseType="lpstr">
      <vt:lpstr>Arial</vt:lpstr>
      <vt:lpstr>Calibri</vt:lpstr>
      <vt:lpstr>Calibri Light</vt:lpstr>
      <vt:lpstr>Cambria Math</vt:lpstr>
      <vt:lpstr>Open Sans</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TESCO 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Grohmanová Michaela</dc:creator>
  <cp:lastModifiedBy>Pracharova Lenka</cp:lastModifiedBy>
  <cp:revision>264</cp:revision>
  <dcterms:created xsi:type="dcterms:W3CDTF">2017-10-30T08:20:10Z</dcterms:created>
  <dcterms:modified xsi:type="dcterms:W3CDTF">2022-11-14T08:52:34Z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0x0101006ECA16184FD07C49BC4650126A3F1346</vt:lpwstr>
  </property>
</Properties>
</file>