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303" r:id="rId3"/>
    <p:sldId id="308" r:id="rId4"/>
    <p:sldId id="343" r:id="rId5"/>
    <p:sldId id="349" r:id="rId6"/>
    <p:sldId id="350" r:id="rId7"/>
    <p:sldId id="351" r:id="rId8"/>
    <p:sldId id="353" r:id="rId9"/>
    <p:sldId id="354" r:id="rId10"/>
    <p:sldId id="358" r:id="rId11"/>
    <p:sldId id="355" r:id="rId12"/>
    <p:sldId id="356" r:id="rId13"/>
    <p:sldId id="363" r:id="rId14"/>
    <p:sldId id="359" r:id="rId15"/>
    <p:sldId id="360" r:id="rId16"/>
    <p:sldId id="361" r:id="rId17"/>
    <p:sldId id="362" r:id="rId18"/>
    <p:sldId id="426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80" r:id="rId32"/>
    <p:sldId id="381" r:id="rId33"/>
    <p:sldId id="382" r:id="rId34"/>
    <p:sldId id="383" r:id="rId35"/>
    <p:sldId id="384" r:id="rId36"/>
    <p:sldId id="387" r:id="rId37"/>
    <p:sldId id="388" r:id="rId38"/>
    <p:sldId id="389" r:id="rId39"/>
    <p:sldId id="390" r:id="rId40"/>
    <p:sldId id="391" r:id="rId41"/>
    <p:sldId id="392" r:id="rId42"/>
    <p:sldId id="393" r:id="rId43"/>
    <p:sldId id="394" r:id="rId44"/>
    <p:sldId id="395" r:id="rId45"/>
    <p:sldId id="396" r:id="rId46"/>
    <p:sldId id="397" r:id="rId47"/>
    <p:sldId id="398" r:id="rId48"/>
    <p:sldId id="399" r:id="rId49"/>
    <p:sldId id="400" r:id="rId50"/>
    <p:sldId id="401" r:id="rId51"/>
    <p:sldId id="402" r:id="rId52"/>
    <p:sldId id="403" r:id="rId53"/>
    <p:sldId id="428" r:id="rId54"/>
    <p:sldId id="427" r:id="rId5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19" autoAdjust="0"/>
  </p:normalViewPr>
  <p:slideViewPr>
    <p:cSldViewPr snapToGrid="0" snapToObjects="1">
      <p:cViewPr>
        <p:scale>
          <a:sx n="79" d="100"/>
          <a:sy n="79" d="100"/>
        </p:scale>
        <p:origin x="-11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1T19:01:42.121" idx="2">
    <p:pos x="1038" y="2964"/>
    <p:text>jak mají aktuálně otevřeno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10027-BF30-498C-B50F-DB8B92C7030E}" type="datetimeFigureOut">
              <a:rPr lang="cs-CZ" smtClean="0"/>
              <a:t>9.11.2022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99FD6-49A4-4FEF-AE98-C5246ACCEB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211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9.11.2022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3339E5-C090-4551-A391-D62605778F11}" type="slidenum">
              <a:rPr lang="cs-CZ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954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80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 baseline="0" dirty="0"/>
              <a:t> prezentace doc. Ivanové, </a:t>
            </a:r>
            <a:r>
              <a:rPr lang="cs-CZ" dirty="0"/>
              <a:t>Jako</a:t>
            </a:r>
            <a:r>
              <a:rPr lang="cs-CZ" baseline="0" dirty="0"/>
              <a:t> příklad rozvodovost?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467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428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3800496"/>
            <a:ext cx="6718685" cy="1071686"/>
          </a:xfrm>
        </p:spPr>
        <p:txBody>
          <a:bodyPr lIns="0" tIns="0" rIns="0" bIns="0" anchor="t" anchorCtr="0">
            <a:normAutofit/>
          </a:bodyPr>
          <a:lstStyle/>
          <a:p>
            <a:pPr algn="l"/>
            <a:r>
              <a:rPr lang="cs-CZ" sz="3200" b="1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XUST</a:t>
            </a:r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Základní požadavky na </a:t>
            </a:r>
            <a:r>
              <a:rPr lang="cs-CZ" sz="2000" b="1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SP a BP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1" y="5070829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600" dirty="0">
                <a:cs typeface="Arial"/>
              </a:rPr>
              <a:t>PhDr. Ing. Mgr. Renáta Pavlíčková, MBA</a:t>
            </a:r>
          </a:p>
          <a:p>
            <a:pPr algn="l"/>
            <a:r>
              <a:rPr lang="cs-CZ" sz="1600" dirty="0">
                <a:cs typeface="Arial"/>
              </a:rPr>
              <a:t>renata.pavlickova@mvso.cz</a:t>
            </a:r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51296"/>
            <a:ext cx="8229600" cy="4674868"/>
          </a:xfrm>
        </p:spPr>
        <p:txBody>
          <a:bodyPr/>
          <a:lstStyle/>
          <a:p>
            <a:pPr lvl="0"/>
            <a:r>
              <a:rPr lang="cs-CZ" altLang="cs-CZ" sz="2400" b="1" dirty="0">
                <a:solidFill>
                  <a:prstClr val="black"/>
                </a:solidFill>
              </a:rPr>
              <a:t>Hypotéza</a:t>
            </a:r>
            <a:r>
              <a:rPr lang="cs-CZ" altLang="cs-CZ" sz="2400" dirty="0">
                <a:solidFill>
                  <a:prstClr val="black"/>
                </a:solidFill>
              </a:rPr>
              <a:t> (řecky podklad, princip, předpoklad) znamená výpověď, jejíž platnost se pouze předpokládá, ale zároveň formulovanou tak, aby ji bylo možno potvrdit nebo vyvrátit.</a:t>
            </a:r>
          </a:p>
          <a:p>
            <a:pPr lvl="0"/>
            <a:endParaRPr lang="cs-CZ" altLang="cs-CZ" sz="2400" dirty="0">
              <a:solidFill>
                <a:prstClr val="black"/>
              </a:solidFill>
            </a:endParaRPr>
          </a:p>
          <a:p>
            <a:pPr lvl="0"/>
            <a:r>
              <a:rPr lang="cs-CZ" altLang="cs-CZ" sz="2400" b="1" dirty="0">
                <a:solidFill>
                  <a:prstClr val="black"/>
                </a:solidFill>
              </a:rPr>
              <a:t>Výzkumná otázka </a:t>
            </a:r>
            <a:r>
              <a:rPr lang="cs-CZ" altLang="cs-CZ" sz="2400" dirty="0">
                <a:solidFill>
                  <a:prstClr val="black"/>
                </a:solidFill>
              </a:rPr>
              <a:t>je otázkou, na kterou hledáme v rámci svého výzkumu odpověď. Začíná vždy Jak, jaký, proč, čí,        kdo apod.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77473" y="6356350"/>
            <a:ext cx="2895600" cy="365125"/>
          </a:xfrm>
        </p:spPr>
        <p:txBody>
          <a:bodyPr/>
          <a:lstStyle/>
          <a:p>
            <a:r>
              <a:rPr lang="en-US" dirty="0" err="1"/>
              <a:t>dle</a:t>
            </a:r>
            <a:r>
              <a:rPr lang="en-US" dirty="0"/>
              <a:t> doc. </a:t>
            </a:r>
            <a:r>
              <a:rPr lang="en-US" dirty="0" err="1"/>
              <a:t>Ivanové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80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89234"/>
            <a:ext cx="8229600" cy="5236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TYPICKÉ NÁSTROJE SBĚRU DAT: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kvalitativní výzkumy – nestandardizované pozorování, obsahová analýza, případová studie, rozhovor, komparace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kvantitativní výzkumy – dotazník, pozorování, studium dokumentů, experiment</a:t>
            </a:r>
          </a:p>
        </p:txBody>
      </p:sp>
    </p:spTree>
    <p:extLst>
      <p:ext uri="{BB962C8B-B14F-4D97-AF65-F5344CB8AC3E}">
        <p14:creationId xmlns:p14="http://schemas.microsoft.com/office/powerpoint/2010/main" val="2754904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38232"/>
            <a:ext cx="8229600" cy="5387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VÝBĚR VZORKU DO VÝZKUMU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základní soubor</a:t>
            </a:r>
          </a:p>
          <a:p>
            <a:pPr marL="0" indent="0">
              <a:buNone/>
            </a:pPr>
            <a:r>
              <a:rPr lang="cs-CZ" sz="2400" dirty="0"/>
              <a:t>   = všechny prvky, které patří do skupiny, kterou zkoumáme</a:t>
            </a:r>
          </a:p>
          <a:p>
            <a:r>
              <a:rPr lang="cs-CZ" sz="2400" dirty="0"/>
              <a:t>výběrový soubor</a:t>
            </a:r>
          </a:p>
          <a:p>
            <a:pPr marL="0" indent="0">
              <a:buNone/>
            </a:pPr>
            <a:r>
              <a:rPr lang="cs-CZ" sz="2400" dirty="0"/>
              <a:t>   = určitá vybraná část prvků, která základní soubor </a:t>
            </a:r>
            <a:r>
              <a:rPr lang="cs-CZ" sz="2400" dirty="0" smtClean="0"/>
              <a:t>reprezentuje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5266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dirty="0"/>
              <a:t/>
            </a:r>
            <a:br>
              <a:rPr lang="cs-CZ" sz="3100" dirty="0"/>
            </a:br>
            <a:r>
              <a:rPr lang="cs-CZ" sz="3100" dirty="0"/>
              <a:t/>
            </a:r>
            <a:br>
              <a:rPr lang="cs-CZ" sz="3100" dirty="0"/>
            </a:br>
            <a:r>
              <a:rPr lang="cs-CZ" sz="3100" b="1" dirty="0"/>
              <a:t>DOPORUČENÁ STRUKTURA EMPIRICKÉ ČÁSTI: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400" dirty="0"/>
              <a:t>1. (teoretická východiska výzkumu)</a:t>
            </a:r>
          </a:p>
          <a:p>
            <a:pPr marL="0" indent="0">
              <a:buNone/>
            </a:pPr>
            <a:r>
              <a:rPr lang="cs-CZ" sz="2400" dirty="0"/>
              <a:t>2. cíl EČ</a:t>
            </a:r>
          </a:p>
          <a:p>
            <a:pPr marL="0" indent="0">
              <a:buNone/>
            </a:pPr>
            <a:r>
              <a:rPr lang="cs-CZ" sz="2400" dirty="0"/>
              <a:t>3. charakteristika a popis vzorku</a:t>
            </a:r>
          </a:p>
          <a:p>
            <a:pPr marL="0" indent="0">
              <a:buNone/>
            </a:pPr>
            <a:r>
              <a:rPr lang="cs-CZ" sz="2400" dirty="0"/>
              <a:t>4. popis metody</a:t>
            </a:r>
          </a:p>
          <a:p>
            <a:pPr marL="0" indent="0">
              <a:buNone/>
            </a:pPr>
            <a:r>
              <a:rPr lang="cs-CZ" sz="2400" dirty="0"/>
              <a:t>5. popis vlastního výzkumu – jeho organizace, podmínky, průběh, obtíže</a:t>
            </a:r>
          </a:p>
          <a:p>
            <a:pPr marL="0" indent="0">
              <a:buNone/>
            </a:pPr>
            <a:r>
              <a:rPr lang="cs-CZ" sz="2400" dirty="0"/>
              <a:t>5. výsledky</a:t>
            </a:r>
          </a:p>
          <a:p>
            <a:pPr marL="0" indent="0">
              <a:buNone/>
            </a:pPr>
            <a:r>
              <a:rPr lang="cs-CZ" sz="2400" dirty="0"/>
              <a:t>6. diskuze</a:t>
            </a:r>
          </a:p>
          <a:p>
            <a:pPr marL="0" indent="0">
              <a:buNone/>
            </a:pPr>
            <a:r>
              <a:rPr lang="cs-CZ" sz="2400" dirty="0"/>
              <a:t>7. (závěr EČ)</a:t>
            </a:r>
          </a:p>
          <a:p>
            <a:pPr>
              <a:buFontTx/>
              <a:buChar char="-"/>
            </a:pPr>
            <a:endParaRPr lang="cs-CZ" sz="24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0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/>
              <a:t>1. teoretická východiska výzkumu + cíl EČ (lze v jedné kapitole) </a:t>
            </a:r>
          </a:p>
          <a:p>
            <a:pPr marL="0" indent="0">
              <a:buNone/>
            </a:pPr>
            <a:r>
              <a:rPr lang="cs-CZ" sz="2000" dirty="0"/>
              <a:t>2. charakteristika výzkumu</a:t>
            </a:r>
          </a:p>
          <a:p>
            <a:pPr>
              <a:buFontTx/>
              <a:buChar char="-"/>
            </a:pPr>
            <a:r>
              <a:rPr lang="cs-CZ" sz="2000" dirty="0"/>
              <a:t>výběr respondentů</a:t>
            </a:r>
          </a:p>
          <a:p>
            <a:pPr>
              <a:buFontTx/>
              <a:buChar char="-"/>
            </a:pPr>
            <a:r>
              <a:rPr lang="cs-CZ" sz="2000" dirty="0"/>
              <a:t>charakteristika výzkumného souboru</a:t>
            </a:r>
          </a:p>
          <a:p>
            <a:pPr>
              <a:buFontTx/>
              <a:buChar char="-"/>
            </a:pPr>
            <a:r>
              <a:rPr lang="cs-CZ" sz="2000" dirty="0"/>
              <a:t>popis zvolené metody sběru dat </a:t>
            </a:r>
          </a:p>
          <a:p>
            <a:pPr marL="0" indent="0">
              <a:buNone/>
            </a:pPr>
            <a:r>
              <a:rPr lang="cs-CZ" sz="2000" dirty="0"/>
              <a:t>      (jediná teorie v EČ)</a:t>
            </a:r>
          </a:p>
          <a:p>
            <a:pPr>
              <a:buFontTx/>
              <a:buChar char="-"/>
            </a:pPr>
            <a:r>
              <a:rPr lang="cs-CZ" sz="2000" dirty="0"/>
              <a:t>popis průběhu vlastního výzkumu</a:t>
            </a:r>
          </a:p>
          <a:p>
            <a:pPr>
              <a:buFontTx/>
              <a:buChar char="-"/>
            </a:pPr>
            <a:r>
              <a:rPr lang="cs-CZ" sz="2000" dirty="0"/>
              <a:t>metody zpracování a analýzy dat (obzvlášť u </a:t>
            </a:r>
            <a:r>
              <a:rPr lang="cs-CZ" sz="2000" dirty="0" err="1"/>
              <a:t>kvanti</a:t>
            </a:r>
            <a:r>
              <a:rPr lang="cs-CZ" sz="2000" dirty="0"/>
              <a:t> výzkumů)</a:t>
            </a:r>
          </a:p>
          <a:p>
            <a:pPr>
              <a:buFontTx/>
              <a:buChar char="-"/>
            </a:pPr>
            <a:r>
              <a:rPr lang="cs-CZ" sz="2000" dirty="0"/>
              <a:t>limity výzkumného šetření (+ další možnosti výzkumu)</a:t>
            </a:r>
          </a:p>
          <a:p>
            <a:pPr marL="0" indent="0">
              <a:buNone/>
            </a:pPr>
            <a:r>
              <a:rPr lang="cs-CZ" sz="2000" dirty="0"/>
              <a:t>3. výsledky šetření a jejich interpretace</a:t>
            </a:r>
          </a:p>
          <a:p>
            <a:pPr marL="0" indent="0">
              <a:buNone/>
            </a:pPr>
            <a:r>
              <a:rPr lang="cs-CZ" sz="2000" dirty="0"/>
              <a:t>4. závěry, diskuze, shrnutí výsledků EČ</a:t>
            </a:r>
          </a:p>
          <a:p>
            <a:pPr marL="0" indent="0">
              <a:buNone/>
            </a:pPr>
            <a:endParaRPr lang="cs-CZ" sz="2000" dirty="0"/>
          </a:p>
          <a:p>
            <a:pPr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27080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744800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rgbClr val="D10202"/>
                </a:solidFill>
                <a:cs typeface="Arial"/>
              </a:rPr>
              <a:t>ZDROJE INFORMACÍ</a:t>
            </a:r>
          </a:p>
          <a:p>
            <a:r>
              <a:rPr lang="cs-CZ" sz="3000" b="1" dirty="0">
                <a:solidFill>
                  <a:srgbClr val="D10202"/>
                </a:solidFill>
                <a:cs typeface="Arial"/>
              </a:rPr>
              <a:t>VHODNÉ vs. NEVHODNÉ ZDROJE INFORMACÍ</a:t>
            </a:r>
            <a:endParaRPr lang="en-US" sz="11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759103" y="2329731"/>
            <a:ext cx="4174434" cy="1569660"/>
          </a:xfrm>
          <a:prstGeom prst="rect">
            <a:avLst/>
          </a:prstGeom>
          <a:noFill/>
          <a:ln w="2540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sz="2400" b="1" dirty="0">
              <a:solidFill>
                <a:schemeClr val="tx1"/>
              </a:solidFill>
            </a:endParaRP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PRIMÁRNÍ ZDROJ</a:t>
            </a:r>
          </a:p>
          <a:p>
            <a:pPr algn="ctr"/>
            <a:r>
              <a:rPr lang="cs-CZ" sz="2400" b="1" dirty="0"/>
              <a:t>= původní zdroj informací</a:t>
            </a:r>
          </a:p>
          <a:p>
            <a:pPr algn="ctr"/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759103" y="4204644"/>
            <a:ext cx="4174434" cy="1569660"/>
          </a:xfrm>
          <a:prstGeom prst="rect">
            <a:avLst/>
          </a:prstGeom>
          <a:noFill/>
          <a:ln w="2540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sz="2400" b="1" dirty="0"/>
          </a:p>
          <a:p>
            <a:pPr algn="ctr"/>
            <a:r>
              <a:rPr lang="cs-CZ" sz="2400" b="1" dirty="0"/>
              <a:t>S</a:t>
            </a:r>
            <a:r>
              <a:rPr lang="cs-CZ" sz="2400" b="1" dirty="0">
                <a:solidFill>
                  <a:schemeClr val="tx1"/>
                </a:solidFill>
              </a:rPr>
              <a:t>EKUNDÁRNÍ ZDROJ</a:t>
            </a:r>
          </a:p>
          <a:p>
            <a:pPr algn="ctr"/>
            <a:r>
              <a:rPr lang="cs-CZ" sz="2400" b="1" dirty="0"/>
              <a:t>= již jednou zpracovaný zdroj</a:t>
            </a:r>
          </a:p>
          <a:p>
            <a:pPr algn="ctr"/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3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744800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rgbClr val="D10202"/>
                </a:solidFill>
                <a:cs typeface="Arial"/>
              </a:rPr>
              <a:t>VHODNÉ vs. NEVHODNÉ ZDROJE INFORMACÍ</a:t>
            </a:r>
            <a:endParaRPr lang="en-US" sz="1100" b="1" dirty="0"/>
          </a:p>
        </p:txBody>
      </p:sp>
      <p:sp>
        <p:nvSpPr>
          <p:cNvPr id="7" name="Obdélník 6"/>
          <p:cNvSpPr/>
          <p:nvPr/>
        </p:nvSpPr>
        <p:spPr>
          <a:xfrm>
            <a:off x="1095094" y="1685677"/>
            <a:ext cx="3182699" cy="4170307"/>
          </a:xfrm>
          <a:prstGeom prst="rect">
            <a:avLst/>
          </a:prstGeom>
          <a:noFill/>
          <a:ln w="254000"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PRIMÁRNÍ ZDROJE</a:t>
            </a: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= původní zdroje </a:t>
            </a: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informací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endParaRPr lang="cs-CZ" sz="1600" b="1" dirty="0">
              <a:solidFill>
                <a:schemeClr val="tx1"/>
              </a:solidFill>
            </a:endParaRP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knihy, monografie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odborné články - odborné časopisy, sborníky z konferencí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zákony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normy</a:t>
            </a:r>
          </a:p>
        </p:txBody>
      </p:sp>
      <p:sp>
        <p:nvSpPr>
          <p:cNvPr id="9" name="Obdélník 8"/>
          <p:cNvSpPr/>
          <p:nvPr/>
        </p:nvSpPr>
        <p:spPr>
          <a:xfrm>
            <a:off x="4850287" y="1673528"/>
            <a:ext cx="3143173" cy="4170307"/>
          </a:xfrm>
          <a:prstGeom prst="rect">
            <a:avLst/>
          </a:prstGeom>
          <a:noFill/>
          <a:ln w="2540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SEKUNDÁRNÍ ZDROJE</a:t>
            </a: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= již zpracované informace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endParaRPr lang="cs-CZ" sz="1600" b="1" dirty="0">
              <a:solidFill>
                <a:schemeClr val="tx1"/>
              </a:solidFill>
            </a:endParaRP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 err="1">
                <a:solidFill>
                  <a:schemeClr val="tx1"/>
                </a:solidFill>
              </a:rPr>
              <a:t>Wikipedia</a:t>
            </a:r>
            <a:endParaRPr lang="cs-CZ" sz="2000" b="1" dirty="0">
              <a:solidFill>
                <a:schemeClr val="tx1"/>
              </a:solidFill>
            </a:endParaRP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encyklopedie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učebnice </a:t>
            </a:r>
            <a:r>
              <a:rPr lang="cs-CZ" sz="1600" b="1" dirty="0">
                <a:solidFill>
                  <a:schemeClr val="tx1"/>
                </a:solidFill>
              </a:rPr>
              <a:t>(Odmaturuj, </a:t>
            </a:r>
          </a:p>
          <a:p>
            <a:pPr marL="182563" algn="l">
              <a:lnSpc>
                <a:spcPct val="120000"/>
              </a:lnSpc>
            </a:pPr>
            <a:r>
              <a:rPr lang="cs-CZ" sz="1600" b="1" dirty="0">
                <a:solidFill>
                  <a:schemeClr val="tx1"/>
                </a:solidFill>
              </a:rPr>
              <a:t>    … v kostce)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blogy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BP a DP</a:t>
            </a:r>
          </a:p>
        </p:txBody>
      </p:sp>
    </p:spTree>
    <p:extLst>
      <p:ext uri="{BB962C8B-B14F-4D97-AF65-F5344CB8AC3E}">
        <p14:creationId xmlns:p14="http://schemas.microsoft.com/office/powerpoint/2010/main" val="187170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ZPRACOVÁNÍ REŠERŠE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48356"/>
            <a:ext cx="8229600" cy="4877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400" dirty="0"/>
              <a:t>= soupis literatury, ze které budete vytvářet svůj teoretický rámec diplomové práce</a:t>
            </a:r>
          </a:p>
          <a:p>
            <a:pPr>
              <a:buFontTx/>
              <a:buChar char="-"/>
            </a:pPr>
            <a:r>
              <a:rPr lang="cs-CZ" altLang="cs-CZ" sz="2400" dirty="0"/>
              <a:t>prohledat dostupné informační zdroje (katalogy knihoven, odborné elektronické databáze, webové stránky univerzit, vědeckých společností/firem apod.). </a:t>
            </a:r>
          </a:p>
          <a:p>
            <a:pPr>
              <a:buFontTx/>
              <a:buChar char="-"/>
            </a:pPr>
            <a:endParaRPr lang="cs-CZ" alt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/>
              <a:t>Shromáždění a prostudování vybrané relevantní literatury je předpokladem k vytvoření přehledu o stavu poznání o tématu vaší práce.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91438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87180"/>
            <a:ext cx="8229600" cy="5338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rgbClr val="FF0000"/>
                </a:solidFill>
              </a:rPr>
              <a:t>MOŽNOSTI: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Google </a:t>
            </a:r>
            <a:r>
              <a:rPr lang="cs-CZ" sz="2400" dirty="0" err="1"/>
              <a:t>Scholar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Vědecké databáze:</a:t>
            </a:r>
          </a:p>
          <a:p>
            <a:r>
              <a:rPr lang="cs-CZ" sz="2400" dirty="0"/>
              <a:t>EBSCO</a:t>
            </a:r>
          </a:p>
          <a:p>
            <a:r>
              <a:rPr lang="cs-CZ" sz="2400" dirty="0"/>
              <a:t>SCOPUS</a:t>
            </a:r>
          </a:p>
          <a:p>
            <a:r>
              <a:rPr lang="cs-CZ" sz="2400" dirty="0"/>
              <a:t>Web </a:t>
            </a:r>
            <a:r>
              <a:rPr lang="cs-CZ" sz="2400" dirty="0" err="1"/>
              <a:t>of</a:t>
            </a:r>
            <a:r>
              <a:rPr lang="cs-CZ" sz="2400" dirty="0"/>
              <a:t> Science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 err="1"/>
              <a:t>InfoHUB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Vědecká knihovna v Olomouci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64547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Nejznámější případy plagiátorství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r>
              <a:rPr lang="cs-CZ" sz="2000" b="1" dirty="0"/>
              <a:t>Taťána Malá </a:t>
            </a:r>
            <a:r>
              <a:rPr lang="cs-CZ" sz="2000" dirty="0"/>
              <a:t>– jmenována ministryní spravedlnosti (6/2018), opisovala v obou svých diplomových pracích (Ing. i Mgr.), donucena rezignovat na post ministryně po 13 dnech ve funkci</a:t>
            </a:r>
          </a:p>
          <a:p>
            <a:r>
              <a:rPr lang="cs-CZ" sz="2000" b="1" dirty="0"/>
              <a:t>Petr Krčál </a:t>
            </a:r>
            <a:r>
              <a:rPr lang="cs-CZ" sz="2000" dirty="0"/>
              <a:t>– jmenován ministrem práce a sociálních věcí (6/2018), opisoval jak v bakalářské, tak v diplomové práci, rezignoval po 20 dnech ve funkci</a:t>
            </a:r>
          </a:p>
          <a:p>
            <a:r>
              <a:rPr lang="cs-CZ" sz="2000" b="1" dirty="0"/>
              <a:t>Lubomír </a:t>
            </a:r>
            <a:r>
              <a:rPr lang="cs-CZ" sz="2000" b="1" dirty="0" err="1"/>
              <a:t>Metnar</a:t>
            </a:r>
            <a:r>
              <a:rPr lang="cs-CZ" sz="2000" b="1" dirty="0"/>
              <a:t> </a:t>
            </a:r>
            <a:r>
              <a:rPr lang="cs-CZ" sz="2000" dirty="0"/>
              <a:t>– ministr obrany (6/2018), podezření z plagiátorství, v diplomové práci na 73 stran má uvedeno 10 zdrojů; setrvává ve funkci ministra obrany</a:t>
            </a:r>
          </a:p>
          <a:p>
            <a:r>
              <a:rPr lang="cs-CZ" sz="2000" b="1" dirty="0"/>
              <a:t>Milan Chovanec </a:t>
            </a:r>
            <a:r>
              <a:rPr lang="cs-CZ" sz="2000" dirty="0"/>
              <a:t>– část bakalářské práce okopíroval z internetu, část z vypracované maturitní otázky z přeloučského gymnázia; hájil se tím, že titul neužívá, když ale v r. 2016 chtěl nastoupit na Policejní akademii na Mgr. studia, případ byl medializován a od studia upustil</a:t>
            </a:r>
          </a:p>
          <a:p>
            <a:r>
              <a:rPr lang="cs-CZ" sz="2000" b="1" dirty="0"/>
              <a:t>Stanislav Gross</a:t>
            </a:r>
            <a:r>
              <a:rPr lang="cs-CZ" sz="2000" dirty="0"/>
              <a:t> – v diplomové práci na 33 stránkách opsal několik zpráv České národní banky, práci v archivu školy ale zničila povodeň v roce 2002. Pochybnosti se objevily i o jeho rigorózní práci z plzeňských práv. Vyšetřování nedošlo k závěru, Gross v roce 2005 odešel z politiky, v roce 2015 zemřel.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894829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Co je to plagiátorství?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56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= použití cizí myšlenky ve vlastním textu bez uvedení zdroje </a:t>
            </a:r>
          </a:p>
          <a:p>
            <a:pPr marL="0" indent="0">
              <a:buNone/>
            </a:pPr>
            <a:r>
              <a:rPr lang="cs-CZ" sz="2800" b="1" dirty="0"/>
              <a:t>POZOR! </a:t>
            </a:r>
            <a:r>
              <a:rPr lang="cs-CZ" sz="2800" dirty="0"/>
              <a:t>Za plagiátorství považujeme také nedbalé nebo nepřesné citování použité literatury, opomenutí citace (byť neúmyslné) některého využitého zdroje.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dirty="0"/>
              <a:t>Citovat se tedy musí nejen </a:t>
            </a:r>
            <a:r>
              <a:rPr lang="cs-CZ" sz="2800" u="sng" dirty="0"/>
              <a:t>texty,</a:t>
            </a:r>
            <a:r>
              <a:rPr lang="cs-CZ" sz="2800" dirty="0"/>
              <a:t> ale i </a:t>
            </a:r>
            <a:r>
              <a:rPr lang="cs-CZ" sz="2800" u="sng" dirty="0"/>
              <a:t>obrázky</a:t>
            </a:r>
            <a:r>
              <a:rPr lang="cs-CZ" sz="2800" dirty="0"/>
              <a:t>, </a:t>
            </a:r>
            <a:r>
              <a:rPr lang="cs-CZ" sz="2800" u="sng" dirty="0"/>
              <a:t>fotografie</a:t>
            </a:r>
            <a:r>
              <a:rPr lang="cs-CZ" sz="2800" dirty="0"/>
              <a:t>, </a:t>
            </a:r>
            <a:r>
              <a:rPr lang="cs-CZ" sz="2800" u="sng" dirty="0"/>
              <a:t>tabulky</a:t>
            </a:r>
            <a:r>
              <a:rPr lang="cs-CZ" sz="2800" dirty="0"/>
              <a:t>, </a:t>
            </a:r>
            <a:r>
              <a:rPr lang="cs-CZ" sz="2800" u="sng" dirty="0"/>
              <a:t>grafy</a:t>
            </a:r>
            <a:r>
              <a:rPr lang="cs-CZ" sz="2800" dirty="0"/>
              <a:t>, atd.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6421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70024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solidFill>
                  <a:srgbClr val="D10202"/>
                </a:solidFill>
                <a:cs typeface="Arial"/>
              </a:rPr>
              <a:t>DOPORUČENÁ STRUKTURA BP</a:t>
            </a:r>
            <a:endParaRPr lang="en-US" sz="105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3082" y="1359673"/>
            <a:ext cx="7561690" cy="490595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1700" dirty="0"/>
              <a:t>Titulní list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Prohlášení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Poděkování (není povinné)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Zadání BP – svázat podepsané výtisky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Obsah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Úvod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Hlavní text práce (obvykle rozděleno na teoretickou a empirickou část, není to však nezbytné – vždy po dohodě s vedoucím BP)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Závěr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Literatura a prameny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Seznam zkratek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Seznam obrázků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Seznam tabulek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Seznam grafů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Seznam příloh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Přílohy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b="1" dirty="0"/>
              <a:t>Anotace</a:t>
            </a:r>
          </a:p>
        </p:txBody>
      </p:sp>
    </p:spTree>
    <p:extLst>
      <p:ext uri="{BB962C8B-B14F-4D97-AF65-F5344CB8AC3E}">
        <p14:creationId xmlns:p14="http://schemas.microsoft.com/office/powerpoint/2010/main" val="172667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Druhy plagiátorství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Nejčastější druhy plagiátorství:</a:t>
            </a:r>
          </a:p>
          <a:p>
            <a:pPr marL="514350" indent="-514350">
              <a:buAutoNum type="arabicPeriod"/>
            </a:pPr>
            <a:r>
              <a:rPr lang="cs-CZ" sz="2800" dirty="0"/>
              <a:t>Klonování</a:t>
            </a:r>
          </a:p>
          <a:p>
            <a:pPr marL="514350" indent="-514350">
              <a:buAutoNum type="arabicPeriod"/>
            </a:pPr>
            <a:r>
              <a:rPr lang="cs-CZ" sz="2800" dirty="0"/>
              <a:t>Kopírování</a:t>
            </a:r>
          </a:p>
          <a:p>
            <a:pPr marL="514350" indent="-514350">
              <a:buAutoNum type="arabicPeriod"/>
            </a:pPr>
            <a:r>
              <a:rPr lang="cs-CZ" sz="2800" dirty="0"/>
              <a:t>Drobné úpravy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1612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Druhy plagiátorství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1. KLONOVÁNÍ:</a:t>
            </a:r>
          </a:p>
          <a:p>
            <a:r>
              <a:rPr lang="cs-CZ" dirty="0"/>
              <a:t>doslovné zkopírování dokumentu, úplné převzetí cizího textu, kdy jej vydáváme            za vlastní</a:t>
            </a:r>
          </a:p>
          <a:p>
            <a:r>
              <a:rPr lang="cs-CZ" dirty="0"/>
              <a:t>př. zkopírovaný článek z Wikipedie, cizí bakalářka, stáhnutí seminární práce</a:t>
            </a:r>
          </a:p>
        </p:txBody>
      </p:sp>
    </p:spTree>
    <p:extLst>
      <p:ext uri="{BB962C8B-B14F-4D97-AF65-F5344CB8AC3E}">
        <p14:creationId xmlns:p14="http://schemas.microsoft.com/office/powerpoint/2010/main" val="1520197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06" y="660626"/>
            <a:ext cx="6096000" cy="536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ovéPole 2"/>
          <p:cNvSpPr txBox="1"/>
          <p:nvPr/>
        </p:nvSpPr>
        <p:spPr>
          <a:xfrm>
            <a:off x="304800" y="6239008"/>
            <a:ext cx="32512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Zdroj: KRČÁL, I. a Zuzana TEPLÍKOVÁ, Naučte (se) citovat</a:t>
            </a:r>
          </a:p>
        </p:txBody>
      </p:sp>
    </p:spTree>
    <p:extLst>
      <p:ext uri="{BB962C8B-B14F-4D97-AF65-F5344CB8AC3E}">
        <p14:creationId xmlns:p14="http://schemas.microsoft.com/office/powerpoint/2010/main" val="1962546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Druhy plagiátorství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2. KOPÍROVÁNÍ (CTRL+C):</a:t>
            </a:r>
          </a:p>
          <a:p>
            <a:r>
              <a:rPr lang="cs-CZ" dirty="0"/>
              <a:t>závažností srovnatelné s klonováním</a:t>
            </a:r>
          </a:p>
          <a:p>
            <a:r>
              <a:rPr lang="cs-CZ" dirty="0"/>
              <a:t>dochází ke zkopírování částí práce</a:t>
            </a:r>
          </a:p>
          <a:p>
            <a:r>
              <a:rPr lang="cs-CZ" dirty="0"/>
              <a:t>necitování u kopírování může být </a:t>
            </a:r>
            <a:r>
              <a:rPr lang="cs-CZ" b="1" dirty="0"/>
              <a:t>vědomé</a:t>
            </a:r>
            <a:r>
              <a:rPr lang="cs-CZ" dirty="0"/>
              <a:t> nebo </a:t>
            </a:r>
            <a:r>
              <a:rPr lang="cs-CZ" b="1" dirty="0"/>
              <a:t>nevědomé</a:t>
            </a:r>
          </a:p>
        </p:txBody>
      </p:sp>
    </p:spTree>
    <p:extLst>
      <p:ext uri="{BB962C8B-B14F-4D97-AF65-F5344CB8AC3E}">
        <p14:creationId xmlns:p14="http://schemas.microsoft.com/office/powerpoint/2010/main" val="2568126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08" y="696686"/>
            <a:ext cx="6049798" cy="5390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304800" y="6239008"/>
            <a:ext cx="32512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Zdroj: KRČÁL, I. a Zuzana TEPLÍKOVÁ, Naučte (se) citovat</a:t>
            </a:r>
          </a:p>
        </p:txBody>
      </p:sp>
    </p:spTree>
    <p:extLst>
      <p:ext uri="{BB962C8B-B14F-4D97-AF65-F5344CB8AC3E}">
        <p14:creationId xmlns:p14="http://schemas.microsoft.com/office/powerpoint/2010/main" val="3649238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Druhy plagiátorství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3. DROBNÉ ÚPRAVY:</a:t>
            </a:r>
          </a:p>
          <a:p>
            <a:r>
              <a:rPr lang="cs-CZ" dirty="0"/>
              <a:t>převzetí části textu jiného autora, kdy v něm změníme některé formulace, nahradíme některá slova, změníme pořadí vět, použijeme synonyma atd.</a:t>
            </a:r>
          </a:p>
        </p:txBody>
      </p:sp>
    </p:spTree>
    <p:extLst>
      <p:ext uri="{BB962C8B-B14F-4D97-AF65-F5344CB8AC3E}">
        <p14:creationId xmlns:p14="http://schemas.microsoft.com/office/powerpoint/2010/main" val="2895144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37" y="729893"/>
            <a:ext cx="7225076" cy="510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ovéPole 2"/>
          <p:cNvSpPr txBox="1"/>
          <p:nvPr/>
        </p:nvSpPr>
        <p:spPr>
          <a:xfrm>
            <a:off x="304800" y="6239008"/>
            <a:ext cx="32512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Zdroj: KRČÁL, I. a Zuzana TEPLÍKOVÁ, Naučte (se) citovat</a:t>
            </a:r>
          </a:p>
        </p:txBody>
      </p:sp>
    </p:spTree>
    <p:extLst>
      <p:ext uri="{BB962C8B-B14F-4D97-AF65-F5344CB8AC3E}">
        <p14:creationId xmlns:p14="http://schemas.microsoft.com/office/powerpoint/2010/main" val="24935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Další druhy plagiátorství: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práce na zakázku, tzv. „komerční plagiátorství“</a:t>
            </a:r>
          </a:p>
          <a:p>
            <a:r>
              <a:rPr lang="cs-CZ" sz="2800" dirty="0"/>
              <a:t>jeden zdroj</a:t>
            </a:r>
          </a:p>
          <a:p>
            <a:r>
              <a:rPr lang="cs-CZ" sz="2800" dirty="0"/>
              <a:t>kompilace</a:t>
            </a:r>
          </a:p>
          <a:p>
            <a:r>
              <a:rPr lang="cs-CZ" sz="2800" dirty="0"/>
              <a:t>vylepšování literatury</a:t>
            </a:r>
          </a:p>
          <a:p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20991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/>
              <a:t>„Komerční“ plagiátorství</a:t>
            </a:r>
            <a:endParaRPr lang="cs-CZ" sz="2800" dirty="0"/>
          </a:p>
          <a:p>
            <a:pPr marL="0" indent="0">
              <a:buNone/>
            </a:pPr>
            <a:endParaRPr lang="cs-CZ" sz="2800" b="1" dirty="0"/>
          </a:p>
          <a:p>
            <a:pPr>
              <a:buFontTx/>
              <a:buChar char="-"/>
            </a:pPr>
            <a:r>
              <a:rPr lang="cs-CZ" sz="2800" dirty="0"/>
              <a:t>trend posledních let</a:t>
            </a:r>
          </a:p>
          <a:p>
            <a:pPr>
              <a:buFontTx/>
              <a:buChar char="-"/>
            </a:pPr>
            <a:r>
              <a:rPr lang="cs-CZ" sz="2800" dirty="0"/>
              <a:t>jedná se o kupování a psaní prací na zakázku </a:t>
            </a:r>
          </a:p>
          <a:p>
            <a:pPr>
              <a:buFontTx/>
              <a:buChar char="-"/>
            </a:pPr>
            <a:r>
              <a:rPr lang="cs-CZ" sz="2800" dirty="0"/>
              <a:t>autorství se nelze zřeknout, nelze jej zdědit nebo darovat, takže ani koupit → nejedná se tedy jen           o plagiátorství, ale také o podvod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295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Jeden zdroj</a:t>
            </a:r>
            <a:endParaRPr lang="cs-CZ" sz="2800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dirty="0"/>
              <a:t>= přepisování a upravování informací pouze z jednoho zdroje → </a:t>
            </a:r>
          </a:p>
          <a:p>
            <a:r>
              <a:rPr lang="cs-CZ" sz="2800" dirty="0"/>
              <a:t>nedostatečné množství informací o problematice nebo jen jednostranně</a:t>
            </a:r>
          </a:p>
          <a:p>
            <a:r>
              <a:rPr lang="cs-CZ" sz="2800" dirty="0"/>
              <a:t>jedná se jen o upravenou kopii původního textu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85211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solidFill>
                  <a:srgbClr val="D10202"/>
                </a:solidFill>
                <a:cs typeface="Arial"/>
              </a:rPr>
              <a:t>HODNOCENÍ VEDOUCÍHO A OPONENTA</a:t>
            </a:r>
            <a:endParaRPr lang="en-US" sz="105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03218" y="1600200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dirty="0"/>
              <a:t>aktuálnost problematiky, originalita práce, společenská potřeba práce</a:t>
            </a:r>
          </a:p>
          <a:p>
            <a:r>
              <a:rPr lang="cs-CZ" sz="2000" dirty="0"/>
              <a:t>úroveň a kvalita teoretické část, samostatnost zpracování, vhled                 do problematiky, literární prameny, využití zahraniční literatury</a:t>
            </a:r>
          </a:p>
          <a:p>
            <a:r>
              <a:rPr lang="cs-CZ" sz="2000" dirty="0"/>
              <a:t>formulace cílů práce, hypotézy</a:t>
            </a:r>
          </a:p>
          <a:p>
            <a:r>
              <a:rPr lang="cs-CZ" sz="2000" dirty="0"/>
              <a:t>metodologie práce (výzkumné metody)</a:t>
            </a:r>
          </a:p>
          <a:p>
            <a:r>
              <a:rPr lang="cs-CZ" sz="2000" dirty="0"/>
              <a:t>zpracování výsledků práce</a:t>
            </a:r>
          </a:p>
          <a:p>
            <a:r>
              <a:rPr lang="cs-CZ" sz="2000" dirty="0"/>
              <a:t>komentáře, závěry, diskuze</a:t>
            </a:r>
          </a:p>
          <a:p>
            <a:r>
              <a:rPr lang="cs-CZ" sz="2000" dirty="0"/>
              <a:t>formální zpracování práce</a:t>
            </a:r>
          </a:p>
          <a:p>
            <a:r>
              <a:rPr lang="cs-CZ" sz="2000" dirty="0"/>
              <a:t>spolupráce s vedoucím práce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21397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Kompilace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 - vytváření nového skládáním několika zdrojů, zpravidla bez vnitřních návazností, bez invence a vlastního přispění</a:t>
            </a:r>
          </a:p>
          <a:p>
            <a:pPr marL="0" indent="0">
              <a:buNone/>
            </a:pPr>
            <a:r>
              <a:rPr lang="cs-CZ" sz="2800" dirty="0"/>
              <a:t>- i přesto, že jsou dané zdroje řádně odcitovány! </a:t>
            </a:r>
          </a:p>
        </p:txBody>
      </p:sp>
    </p:spTree>
    <p:extLst>
      <p:ext uri="{BB962C8B-B14F-4D97-AF65-F5344CB8AC3E}">
        <p14:creationId xmlns:p14="http://schemas.microsoft.com/office/powerpoint/2010/main" val="7246086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Vylepšování literatury 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- přidávání dalších titulů do seznamu literatury, nejčastěji v případě, kdy seznam literatury není dostatečný, nebo kvalitní</a:t>
            </a:r>
          </a:p>
        </p:txBody>
      </p:sp>
    </p:spTree>
    <p:extLst>
      <p:ext uri="{BB962C8B-B14F-4D97-AF65-F5344CB8AC3E}">
        <p14:creationId xmlns:p14="http://schemas.microsoft.com/office/powerpoint/2010/main" val="2049815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Kontrola plagiátorství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STUDENTI:</a:t>
            </a:r>
          </a:p>
          <a:p>
            <a:r>
              <a:rPr lang="cs-CZ" sz="2800" b="1" dirty="0"/>
              <a:t>Odevzdej.cz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b="1" dirty="0"/>
              <a:t>VYUČUJÍCÍ:</a:t>
            </a:r>
          </a:p>
          <a:p>
            <a:r>
              <a:rPr lang="cs-CZ" sz="2800" b="1" dirty="0" err="1"/>
              <a:t>Theses</a:t>
            </a:r>
            <a:r>
              <a:rPr lang="cs-CZ" sz="2800" b="1" dirty="0"/>
              <a:t> (STAG), Plag.cz, </a:t>
            </a:r>
            <a:r>
              <a:rPr lang="cs-CZ" sz="2800" b="1" dirty="0" err="1"/>
              <a:t>Scan</a:t>
            </a:r>
            <a:r>
              <a:rPr lang="cs-CZ" sz="2800" b="1" dirty="0"/>
              <a:t> my </a:t>
            </a:r>
            <a:r>
              <a:rPr lang="cs-CZ" sz="2800" b="1" dirty="0" err="1"/>
              <a:t>essay</a:t>
            </a:r>
            <a:r>
              <a:rPr lang="cs-CZ" sz="2800" b="1" dirty="0"/>
              <a:t>, </a:t>
            </a:r>
            <a:r>
              <a:rPr lang="cs-CZ" sz="2800" b="1" dirty="0" err="1"/>
              <a:t>copyscape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85259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92580"/>
            <a:ext cx="8732520" cy="3872185"/>
          </a:xfrm>
        </p:spPr>
      </p:pic>
    </p:spTree>
    <p:extLst>
      <p:ext uri="{BB962C8B-B14F-4D97-AF65-F5344CB8AC3E}">
        <p14:creationId xmlns:p14="http://schemas.microsoft.com/office/powerpoint/2010/main" val="3825295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50" y="617220"/>
            <a:ext cx="6776929" cy="5493511"/>
          </a:xfrm>
        </p:spPr>
      </p:pic>
    </p:spTree>
    <p:extLst>
      <p:ext uri="{BB962C8B-B14F-4D97-AF65-F5344CB8AC3E}">
        <p14:creationId xmlns:p14="http://schemas.microsoft.com/office/powerpoint/2010/main" val="28516954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34" y="696218"/>
            <a:ext cx="7947532" cy="5429945"/>
          </a:xfrm>
        </p:spPr>
      </p:pic>
    </p:spTree>
    <p:extLst>
      <p:ext uri="{BB962C8B-B14F-4D97-AF65-F5344CB8AC3E}">
        <p14:creationId xmlns:p14="http://schemas.microsoft.com/office/powerpoint/2010/main" val="4600909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ZÁKLADNÍ DRUHY CITACÍ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363583" y="2232685"/>
            <a:ext cx="6925491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cs-CZ" sz="2800" b="1" dirty="0"/>
          </a:p>
          <a:p>
            <a:pPr>
              <a:buFont typeface="Wingdings" panose="05000000000000000000" pitchFamily="2" charset="2"/>
              <a:buChar char="Ø"/>
            </a:pPr>
            <a:endParaRPr lang="cs-CZ" sz="2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/>
              <a:t>CITÁT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/>
              <a:t>PARAFRÁZE</a:t>
            </a:r>
          </a:p>
        </p:txBody>
      </p:sp>
    </p:spTree>
    <p:extLst>
      <p:ext uri="{BB962C8B-B14F-4D97-AF65-F5344CB8AC3E}">
        <p14:creationId xmlns:p14="http://schemas.microsoft.com/office/powerpoint/2010/main" val="23046872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– DRUHY CITACÍ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CITÁT:</a:t>
            </a:r>
          </a:p>
          <a:p>
            <a:r>
              <a:rPr lang="cs-CZ" sz="2800" b="1" dirty="0"/>
              <a:t>doslovné převzetí textu – text přepíšeme v takové podobě, v jaké původně byl</a:t>
            </a:r>
          </a:p>
          <a:p>
            <a:r>
              <a:rPr lang="cs-CZ" sz="2800" b="1" dirty="0"/>
              <a:t>používá se u definic a v případě, kdy chceme výrok autora uvést co nejpodrobněji</a:t>
            </a:r>
          </a:p>
          <a:p>
            <a:r>
              <a:rPr lang="cs-CZ" sz="2800" b="1" dirty="0"/>
              <a:t>ve vašem textu je uveden v uvozovkách</a:t>
            </a:r>
          </a:p>
        </p:txBody>
      </p:sp>
    </p:spTree>
    <p:extLst>
      <p:ext uri="{BB962C8B-B14F-4D97-AF65-F5344CB8AC3E}">
        <p14:creationId xmlns:p14="http://schemas.microsoft.com/office/powerpoint/2010/main" val="18842126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– DRUHY CITACÍ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PARAFRÁZE:</a:t>
            </a:r>
          </a:p>
          <a:p>
            <a:r>
              <a:rPr lang="cs-CZ" sz="2800" b="1" dirty="0"/>
              <a:t>přepsání původního textu vlastními slovy</a:t>
            </a:r>
          </a:p>
          <a:p>
            <a:r>
              <a:rPr lang="cs-CZ" sz="2800" b="1" dirty="0"/>
              <a:t>původní myšlenka nesmí být upravena nebo vytržena z kontextu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491665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BIBLIOGRAFICKÁ CITACE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03218" y="150987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= souhrn údajů o citované publikaci, který umožňuje její identifikaci</a:t>
            </a:r>
          </a:p>
          <a:p>
            <a:r>
              <a:rPr lang="cs-CZ" sz="2800" dirty="0"/>
              <a:t>součástí každé citace v textu jsou odkazy na zdroje,           ze kterých čerpáme</a:t>
            </a:r>
          </a:p>
          <a:p>
            <a:r>
              <a:rPr lang="cs-CZ" sz="2800" dirty="0"/>
              <a:t>u nás se obvykle používá forma poznámek pod čarou dle normy </a:t>
            </a:r>
            <a:r>
              <a:rPr lang="cs-CZ" sz="2800" dirty="0">
                <a:solidFill>
                  <a:srgbClr val="FF0000"/>
                </a:solidFill>
              </a:rPr>
              <a:t>ČSN ISO 690, </a:t>
            </a:r>
            <a:r>
              <a:rPr lang="cs-CZ" sz="2800" dirty="0"/>
              <a:t>poslední verze z roku 2011, příp. tzv.</a:t>
            </a:r>
            <a:r>
              <a:rPr lang="cs-CZ" sz="2800" dirty="0">
                <a:solidFill>
                  <a:srgbClr val="D10202"/>
                </a:solidFill>
              </a:rPr>
              <a:t> </a:t>
            </a:r>
            <a:r>
              <a:rPr lang="cs-CZ" sz="2800" dirty="0">
                <a:solidFill>
                  <a:srgbClr val="FF0000"/>
                </a:solidFill>
              </a:rPr>
              <a:t>harvardský styl</a:t>
            </a:r>
          </a:p>
          <a:p>
            <a:r>
              <a:rPr lang="cs-CZ" sz="2800" dirty="0"/>
              <a:t>další citační styly: APA, AMA, CSE, IEEE, ACS, AIP, …</a:t>
            </a:r>
          </a:p>
        </p:txBody>
      </p:sp>
    </p:spTree>
    <p:extLst>
      <p:ext uri="{BB962C8B-B14F-4D97-AF65-F5344CB8AC3E}">
        <p14:creationId xmlns:p14="http://schemas.microsoft.com/office/powerpoint/2010/main" val="1062893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</a:rPr>
              <a:t/>
            </a:r>
            <a:br>
              <a:rPr lang="cs-CZ" sz="2800" b="1" dirty="0">
                <a:solidFill>
                  <a:srgbClr val="FF0000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>ZÁKLADY METODOLOGIE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96064"/>
            <a:ext cx="8229600" cy="48301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Metodologie</a:t>
            </a:r>
            <a:r>
              <a:rPr lang="cs-CZ" sz="2400" dirty="0"/>
              <a:t> = nauka o metodách, které lze používat ve vědecké         </a:t>
            </a:r>
          </a:p>
          <a:p>
            <a:pPr marL="0" indent="0">
              <a:buNone/>
            </a:pPr>
            <a:r>
              <a:rPr lang="cs-CZ" sz="2400" dirty="0"/>
              <a:t>                            práci         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Metoda</a:t>
            </a:r>
            <a:r>
              <a:rPr lang="cs-CZ" sz="2400" dirty="0"/>
              <a:t> = vědecký postup k získání poznatků a dosažení cíle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metoda přístupu (procedury)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metoda sběru dat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metoda analýzy dat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metoda intepretace dat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846613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ČSN ISO 690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685801" y="3562708"/>
            <a:ext cx="8397239" cy="2156965"/>
          </a:xfrm>
        </p:spPr>
        <p:txBody>
          <a:bodyPr/>
          <a:lstStyle/>
          <a:p>
            <a:r>
              <a:rPr lang="cs-CZ" sz="2000" i="1" dirty="0"/>
              <a:t>v textu: </a:t>
            </a:r>
            <a:r>
              <a:rPr lang="cs-CZ" sz="2000" dirty="0"/>
              <a:t>první údaj záznamu a datum vydání</a:t>
            </a:r>
          </a:p>
          <a:p>
            <a:r>
              <a:rPr lang="cs-CZ" sz="2000" i="1" dirty="0"/>
              <a:t>v seznamu použitých zdrojů: </a:t>
            </a:r>
            <a:r>
              <a:rPr lang="cs-CZ" sz="2000" dirty="0"/>
              <a:t>abecedně uspořádaný</a:t>
            </a:r>
          </a:p>
          <a:p>
            <a:r>
              <a:rPr lang="cs-CZ" sz="2000" dirty="0"/>
              <a:t>v seznamu použitých zdrojů se bezprostředně za prvním prvkem citace uvádí datum vydání</a:t>
            </a:r>
          </a:p>
          <a:p>
            <a:r>
              <a:rPr lang="cs-CZ" sz="2000" dirty="0"/>
              <a:t>mají-li dva dokumenty stejný první prvek a rok, rozlišují se malými písmeny (a, b, c, …)</a:t>
            </a:r>
          </a:p>
          <a:p>
            <a:endParaRPr lang="cs-CZ" sz="2000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1" y="3026865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harvardský styl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85801" y="1390426"/>
            <a:ext cx="8397239" cy="2156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i="1" dirty="0"/>
              <a:t>v textu: </a:t>
            </a:r>
            <a:r>
              <a:rPr lang="cs-CZ" sz="2000" dirty="0"/>
              <a:t>číslice v horním indexu nebo v kulaté závorce na řádku</a:t>
            </a:r>
          </a:p>
          <a:p>
            <a:r>
              <a:rPr lang="cs-CZ" sz="2000" i="1" dirty="0"/>
              <a:t>v poznámce pod čarou: </a:t>
            </a:r>
            <a:r>
              <a:rPr lang="cs-CZ" sz="2000" dirty="0"/>
              <a:t>jméno autora (autorů), název dokumentu, stránka</a:t>
            </a:r>
          </a:p>
          <a:p>
            <a:r>
              <a:rPr lang="cs-CZ" sz="2000" i="1" dirty="0"/>
              <a:t>v seznamu použitých zdrojů: </a:t>
            </a:r>
            <a:r>
              <a:rPr lang="cs-CZ" sz="2000" dirty="0"/>
              <a:t>abecedně uspořádaný</a:t>
            </a:r>
          </a:p>
          <a:p>
            <a:endParaRPr lang="cs-CZ" sz="2000" dirty="0"/>
          </a:p>
          <a:p>
            <a:pPr marL="0" indent="0">
              <a:buFont typeface="Arial"/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864310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1" y="824737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ČSN ISO 690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2" t="31470" r="26282" b="57410"/>
          <a:stretch>
            <a:fillRect/>
          </a:stretch>
        </p:blipFill>
        <p:spPr bwMode="auto">
          <a:xfrm>
            <a:off x="459558" y="1976573"/>
            <a:ext cx="8143875" cy="150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3" t="66139" r="28432" b="18518"/>
          <a:stretch>
            <a:fillRect/>
          </a:stretch>
        </p:blipFill>
        <p:spPr bwMode="auto">
          <a:xfrm>
            <a:off x="459558" y="3447142"/>
            <a:ext cx="8137525" cy="150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7314" y="5293025"/>
            <a:ext cx="6621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Pozor na správný formát v poznámkách pod čarou!</a:t>
            </a:r>
          </a:p>
        </p:txBody>
      </p:sp>
    </p:spTree>
    <p:extLst>
      <p:ext uri="{BB962C8B-B14F-4D97-AF65-F5344CB8AC3E}">
        <p14:creationId xmlns:p14="http://schemas.microsoft.com/office/powerpoint/2010/main" val="5198816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1" y="824737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Harvardský styl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2920" y="2071687"/>
            <a:ext cx="8066313" cy="25264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50000"/>
              <a:buFont typeface="Wingdings" panose="05000000000000000000" pitchFamily="2" charset="2"/>
              <a:buChar char="!"/>
            </a:pPr>
            <a:r>
              <a:rPr lang="cs-CZ" altLang="cs-CZ" sz="2400" dirty="0"/>
              <a:t>Někteří autoři poukazují na sociální důsledky rozvoje digitálních knihoven (</a:t>
            </a:r>
            <a:r>
              <a:rPr lang="cs-CZ" altLang="cs-CZ" sz="2400" dirty="0" err="1"/>
              <a:t>Rowlands</a:t>
            </a:r>
            <a:r>
              <a:rPr lang="cs-CZ" altLang="cs-CZ" sz="2400" dirty="0"/>
              <a:t>, 1999, s. 195). Někteří označili termín „digitální knihovna“ za </a:t>
            </a:r>
            <a:r>
              <a:rPr lang="cs-CZ" altLang="cs-CZ" sz="2400" dirty="0" err="1"/>
              <a:t>oxymorón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Greenberg</a:t>
            </a:r>
            <a:r>
              <a:rPr lang="cs-CZ" altLang="cs-CZ" sz="2400" dirty="0"/>
              <a:t>, 1998, s. 106; Lynch, 2005). Problematikou digitálních knihoven se podrobně ve své monografii zabývala CH. </a:t>
            </a:r>
            <a:r>
              <a:rPr lang="cs-CZ" altLang="cs-CZ" sz="2400" dirty="0" err="1"/>
              <a:t>Borgmanová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Borgman</a:t>
            </a:r>
            <a:r>
              <a:rPr lang="cs-CZ" altLang="cs-CZ" sz="2400" dirty="0"/>
              <a:t>, 2003).</a:t>
            </a:r>
          </a:p>
          <a:p>
            <a:pPr eaLnBrk="1" hangingPunct="1">
              <a:spcBef>
                <a:spcPct val="50000"/>
              </a:spcBef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412369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OBECNÁ STRUKTURA CITACE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105568"/>
            <a:ext cx="7883432" cy="14988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Primární odpovědnost. </a:t>
            </a:r>
            <a:r>
              <a:rPr lang="cs-CZ" sz="2400" i="1" dirty="0"/>
              <a:t>Název: podnázev</a:t>
            </a:r>
            <a:r>
              <a:rPr lang="cs-CZ" sz="2400" dirty="0"/>
              <a:t>. Vydání. Místo vydání: Vydavatel, rok vydání, počet stran. Edice: </a:t>
            </a:r>
            <a:r>
              <a:rPr lang="cs-CZ" sz="2400" dirty="0" err="1"/>
              <a:t>Subedice</a:t>
            </a:r>
            <a:r>
              <a:rPr lang="cs-CZ" sz="2400" dirty="0"/>
              <a:t>, číslo edice. ISBN. Dostupnost. Poznámky.</a:t>
            </a: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1570678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Monografie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1" y="3865387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Článek v tištěném časopise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5800" y="4377552"/>
            <a:ext cx="7883432" cy="17184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Primární odpovědnost článku. Název článku: podnázev článku. </a:t>
            </a:r>
            <a:r>
              <a:rPr lang="cs-CZ" sz="2400" i="1" dirty="0"/>
              <a:t>Název časopisu: podnázev</a:t>
            </a:r>
            <a:r>
              <a:rPr lang="cs-CZ" sz="2400" dirty="0"/>
              <a:t>. Místo vydání: Vydavatel, rok vydání, ročník, číslo, rozsah stran [datum citování]. Identifikátor. Dostupnost. Poznámky.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36658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OBECNÁ STRUKTURA CITACE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1" y="174920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Článek v online časopise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5801" y="2285047"/>
            <a:ext cx="7883432" cy="17184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Primární odpovědnost článku. Název článku: podnázev článku. </a:t>
            </a:r>
            <a:r>
              <a:rPr lang="cs-CZ" sz="2400" i="1" dirty="0"/>
              <a:t>Název časopisu: podnázev </a:t>
            </a:r>
            <a:r>
              <a:rPr lang="cs-CZ" sz="2400" dirty="0"/>
              <a:t>[nosič]. Místo vydání: Vydavatel, rok vydání, ročník, číslo, rozsah stran [datum citování]. Identifikátor. Dostupnost. Poznámky.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400850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V SOUPISU LITERATURY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568076"/>
            <a:ext cx="7883432" cy="14988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BARŠA, Pavel. </a:t>
            </a:r>
            <a:r>
              <a:rPr lang="cs-CZ" sz="2400" i="1" dirty="0"/>
              <a:t>Cesty k emancipaci</a:t>
            </a:r>
            <a:r>
              <a:rPr lang="cs-CZ" sz="2400" dirty="0"/>
              <a:t>. </a:t>
            </a:r>
            <a:r>
              <a:rPr lang="cs-CZ" sz="2400" dirty="0" smtClean="0"/>
              <a:t>1. vyd. </a:t>
            </a:r>
            <a:r>
              <a:rPr lang="cs-CZ" sz="2400" dirty="0"/>
              <a:t>Praha: Academia, 2015, 270 </a:t>
            </a:r>
            <a:r>
              <a:rPr lang="cs-CZ" sz="2400" dirty="0" smtClean="0"/>
              <a:t>s. </a:t>
            </a:r>
            <a:r>
              <a:rPr lang="cs-CZ" sz="2400" dirty="0"/>
              <a:t>ISBN 978-80-200-2466-4.</a:t>
            </a: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03223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Tištěná monografie – jeden autor: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788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V SOUPISU LITERATURY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568075"/>
            <a:ext cx="7883432" cy="33363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TOMEK, Václav a Ondřej SLAČÁLEK. </a:t>
            </a:r>
            <a:r>
              <a:rPr lang="cs-CZ" sz="2400" i="1" dirty="0"/>
              <a:t>Anarchismus: svoboda proti moci</a:t>
            </a:r>
            <a:r>
              <a:rPr lang="cs-CZ" sz="2400" dirty="0"/>
              <a:t>. </a:t>
            </a:r>
            <a:r>
              <a:rPr lang="cs-CZ" sz="2400" dirty="0" smtClean="0"/>
              <a:t>vyd</a:t>
            </a:r>
            <a:r>
              <a:rPr lang="cs-CZ" sz="2400" dirty="0"/>
              <a:t>. 1. Praha: Vyšehrad, 2006, </a:t>
            </a:r>
            <a:br>
              <a:rPr lang="cs-CZ" sz="2400" dirty="0"/>
            </a:br>
            <a:r>
              <a:rPr lang="cs-CZ" sz="2400" dirty="0"/>
              <a:t>669 s. </a:t>
            </a:r>
            <a:r>
              <a:rPr lang="cs-CZ" sz="2400" dirty="0" smtClean="0"/>
              <a:t>ISBN </a:t>
            </a:r>
            <a:r>
              <a:rPr lang="cs-CZ" sz="2400" dirty="0"/>
              <a:t>80-7021-781-2.</a:t>
            </a:r>
          </a:p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endParaRPr lang="cs-CZ" sz="2400" dirty="0"/>
          </a:p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CHOMSKY, </a:t>
            </a:r>
            <a:r>
              <a:rPr lang="cs-CZ" sz="2400" dirty="0" err="1"/>
              <a:t>Noam</a:t>
            </a:r>
            <a:r>
              <a:rPr lang="cs-CZ" sz="2400" dirty="0"/>
              <a:t>, Michel FOUCAULT a </a:t>
            </a:r>
            <a:r>
              <a:rPr lang="cs-CZ" sz="2400" dirty="0" err="1"/>
              <a:t>Fons</a:t>
            </a:r>
            <a:r>
              <a:rPr lang="cs-CZ" sz="2400" dirty="0"/>
              <a:t> ELDERS. </a:t>
            </a:r>
            <a:r>
              <a:rPr lang="cs-CZ" sz="2400" i="1" dirty="0"/>
              <a:t>Člověk, moc a spravedlnost</a:t>
            </a:r>
            <a:r>
              <a:rPr lang="cs-CZ" sz="2400" dirty="0"/>
              <a:t>. Praha: </a:t>
            </a:r>
            <a:r>
              <a:rPr lang="cs-CZ" sz="2400" dirty="0" err="1"/>
              <a:t>Intu</a:t>
            </a:r>
            <a:r>
              <a:rPr lang="cs-CZ" sz="2400" dirty="0"/>
              <a:t>, 2005, 110 s. ISBN 80-903355-3-5.</a:t>
            </a:r>
          </a:p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endParaRPr lang="cs-CZ" altLang="cs-CZ" sz="2400" dirty="0"/>
          </a:p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03223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Tištěná monografie – více autorů: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012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V SOUPISU LITERATURY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568075"/>
            <a:ext cx="7883432" cy="23000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COMITTEE ON THE ROLE OF INSTITUTIONAL REVIEW BOARDS IN HEALTH SERVICES RESEARCH DATA PRIVACY PROTECTION. </a:t>
            </a:r>
            <a:r>
              <a:rPr lang="cs-CZ" sz="2400" i="1" dirty="0" err="1"/>
              <a:t>Protection</a:t>
            </a:r>
            <a:r>
              <a:rPr lang="cs-CZ" sz="2400" i="1" dirty="0"/>
              <a:t> data </a:t>
            </a:r>
            <a:r>
              <a:rPr lang="cs-CZ" sz="2400" i="1" dirty="0" err="1"/>
              <a:t>privacy</a:t>
            </a:r>
            <a:r>
              <a:rPr lang="cs-CZ" sz="2400" i="1" dirty="0"/>
              <a:t> in </a:t>
            </a:r>
            <a:r>
              <a:rPr lang="cs-CZ" sz="2400" i="1" dirty="0" err="1"/>
              <a:t>health</a:t>
            </a:r>
            <a:r>
              <a:rPr lang="cs-CZ" sz="2400" i="1" dirty="0"/>
              <a:t> </a:t>
            </a:r>
            <a:r>
              <a:rPr lang="cs-CZ" sz="2400" i="1" dirty="0" err="1"/>
              <a:t>services</a:t>
            </a:r>
            <a:r>
              <a:rPr lang="cs-CZ" sz="2400" i="1" dirty="0"/>
              <a:t> </a:t>
            </a:r>
            <a:r>
              <a:rPr lang="cs-CZ" sz="2400" i="1" dirty="0" err="1"/>
              <a:t>research</a:t>
            </a:r>
            <a:r>
              <a:rPr lang="cs-CZ" sz="2400" dirty="0"/>
              <a:t>. Washington: </a:t>
            </a:r>
            <a:r>
              <a:rPr lang="cs-CZ" sz="2400" dirty="0" err="1"/>
              <a:t>National</a:t>
            </a:r>
            <a:r>
              <a:rPr lang="cs-CZ" sz="2400" dirty="0"/>
              <a:t> </a:t>
            </a:r>
            <a:r>
              <a:rPr lang="cs-CZ" sz="2400" dirty="0" err="1"/>
              <a:t>Academy</a:t>
            </a:r>
            <a:r>
              <a:rPr lang="cs-CZ" sz="2400" dirty="0"/>
              <a:t> </a:t>
            </a:r>
            <a:r>
              <a:rPr lang="cs-CZ" sz="2400" dirty="0" err="1"/>
              <a:t>Press</a:t>
            </a:r>
            <a:r>
              <a:rPr lang="cs-CZ" sz="2400" dirty="0"/>
              <a:t>, 2000, 192 s. ISBN 0309071879.</a:t>
            </a: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03223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Tištěná monografie – autorem je organizace: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029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V SOUPISU LITERATURY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568075"/>
            <a:ext cx="7883432" cy="16120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DASGUPTA, </a:t>
            </a:r>
            <a:r>
              <a:rPr lang="cs-CZ" sz="2400" dirty="0" err="1"/>
              <a:t>Partha</a:t>
            </a:r>
            <a:r>
              <a:rPr lang="cs-CZ" sz="2400" dirty="0"/>
              <a:t> a </a:t>
            </a:r>
            <a:r>
              <a:rPr lang="cs-CZ" sz="2400" dirty="0" err="1"/>
              <a:t>Eric</a:t>
            </a:r>
            <a:r>
              <a:rPr lang="cs-CZ" sz="2400" dirty="0"/>
              <a:t> MASKIN. </a:t>
            </a:r>
            <a:r>
              <a:rPr lang="cs-CZ" sz="2400" dirty="0" err="1"/>
              <a:t>Efficient</a:t>
            </a:r>
            <a:r>
              <a:rPr lang="cs-CZ" sz="2400" dirty="0"/>
              <a:t> </a:t>
            </a:r>
            <a:r>
              <a:rPr lang="cs-CZ" sz="2400" dirty="0" err="1"/>
              <a:t>Auctions</a:t>
            </a:r>
            <a:r>
              <a:rPr lang="cs-CZ" sz="2400" dirty="0"/>
              <a:t>. </a:t>
            </a:r>
            <a:r>
              <a:rPr lang="cs-CZ" sz="2400" i="1" dirty="0" err="1"/>
              <a:t>The</a:t>
            </a:r>
            <a:r>
              <a:rPr lang="cs-CZ" sz="2400" i="1" dirty="0"/>
              <a:t> </a:t>
            </a:r>
            <a:r>
              <a:rPr lang="cs-CZ" sz="2400" i="1" dirty="0" err="1"/>
              <a:t>Quarterly</a:t>
            </a:r>
            <a:r>
              <a:rPr lang="cs-CZ" sz="2400" i="1" dirty="0"/>
              <a:t> </a:t>
            </a:r>
            <a:r>
              <a:rPr lang="cs-CZ" sz="2400" i="1" dirty="0" err="1"/>
              <a:t>Journal</a:t>
            </a:r>
            <a:r>
              <a:rPr lang="cs-CZ" sz="2400" i="1" dirty="0"/>
              <a:t> </a:t>
            </a:r>
            <a:r>
              <a:rPr lang="cs-CZ" sz="2400" i="1" dirty="0" err="1"/>
              <a:t>of</a:t>
            </a:r>
            <a:r>
              <a:rPr lang="cs-CZ" sz="2400" i="1" dirty="0"/>
              <a:t> </a:t>
            </a:r>
            <a:r>
              <a:rPr lang="cs-CZ" sz="2400" i="1" dirty="0" err="1"/>
              <a:t>Economics</a:t>
            </a:r>
            <a:r>
              <a:rPr lang="cs-CZ" sz="2400" dirty="0"/>
              <a:t>. 2000, vol. 115, </a:t>
            </a:r>
            <a:r>
              <a:rPr lang="cs-CZ" sz="2400" dirty="0" err="1"/>
              <a:t>issue</a:t>
            </a:r>
            <a:r>
              <a:rPr lang="cs-CZ" sz="2400" dirty="0"/>
              <a:t> 2, </a:t>
            </a:r>
            <a:r>
              <a:rPr lang="cs-CZ" sz="2400" dirty="0" smtClean="0"/>
              <a:t>s. </a:t>
            </a:r>
            <a:r>
              <a:rPr lang="cs-CZ" sz="2400" dirty="0"/>
              <a:t>341-388.</a:t>
            </a: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03223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Článek v tištěném časopise: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746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V SOUPISU LITERATURY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568075"/>
            <a:ext cx="7883432" cy="16120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SKLÁDANÁ, Jana. Země světa Na křižovatce. </a:t>
            </a:r>
            <a:r>
              <a:rPr lang="cs-CZ" sz="2400" i="1" u="sng" dirty="0" err="1"/>
              <a:t>Inflow</a:t>
            </a:r>
            <a:r>
              <a:rPr lang="cs-CZ" sz="2400" dirty="0"/>
              <a:t> [online]. 12. 2. 2014 [cit. 2014-03-20]. Dostupné z: http://www.inflow.cz/</a:t>
            </a:r>
            <a:r>
              <a:rPr lang="cs-CZ" sz="2400" dirty="0" err="1"/>
              <a:t>zeme</a:t>
            </a:r>
            <a:r>
              <a:rPr lang="cs-CZ" sz="2400" dirty="0"/>
              <a:t>-</a:t>
            </a:r>
            <a:r>
              <a:rPr lang="cs-CZ" sz="2400" dirty="0" err="1"/>
              <a:t>sveta</a:t>
            </a:r>
            <a:r>
              <a:rPr lang="cs-CZ" sz="2400" dirty="0"/>
              <a:t>-na-</a:t>
            </a:r>
            <a:r>
              <a:rPr lang="cs-CZ" sz="2400" dirty="0" err="1"/>
              <a:t>krizovatce</a:t>
            </a:r>
            <a:r>
              <a:rPr lang="cs-CZ" sz="2400" dirty="0"/>
              <a:t>.</a:t>
            </a: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03223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Článek v online časopise: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758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95618"/>
            <a:ext cx="8229600" cy="55305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rgbClr val="FF0000"/>
                </a:solidFill>
              </a:rPr>
              <a:t>POSTUP PŘI ZPRACOVÁNÍ EMPIRICKÉ ČÁSTI PRÁCE</a:t>
            </a:r>
            <a:endParaRPr lang="cs-CZ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400" b="1" dirty="0">
              <a:solidFill>
                <a:srgbClr val="FF0000"/>
              </a:solidFill>
            </a:endParaRPr>
          </a:p>
          <a:p>
            <a:pPr marL="457200" indent="-457200">
              <a:buAutoNum type="arabicParenR"/>
            </a:pPr>
            <a:r>
              <a:rPr lang="cs-CZ" sz="2400" dirty="0"/>
              <a:t>popsat výzkumný problém </a:t>
            </a:r>
          </a:p>
          <a:p>
            <a:pPr marL="457200" indent="-457200">
              <a:buAutoNum type="arabicParenR"/>
            </a:pPr>
            <a:r>
              <a:rPr lang="cs-CZ" sz="2400" dirty="0"/>
              <a:t>stanovit si cíl výzkumu (cílem je zjistit…)</a:t>
            </a:r>
          </a:p>
          <a:p>
            <a:pPr marL="457200" indent="-457200">
              <a:buAutoNum type="arabicParenR"/>
            </a:pPr>
            <a:r>
              <a:rPr lang="cs-CZ" sz="2400" dirty="0"/>
              <a:t>stanovit si úhel pohledu na věc (paradigma)</a:t>
            </a:r>
          </a:p>
          <a:p>
            <a:pPr marL="457200" indent="-457200">
              <a:buAutoNum type="arabicParenR"/>
            </a:pPr>
            <a:r>
              <a:rPr lang="cs-CZ" sz="2400" dirty="0"/>
              <a:t>stanovení výzkumné otázky/ hypotézy</a:t>
            </a:r>
          </a:p>
          <a:p>
            <a:pPr marL="457200" indent="-457200">
              <a:buAutoNum type="arabicParenR"/>
            </a:pPr>
            <a:r>
              <a:rPr lang="cs-CZ" sz="2400" dirty="0"/>
              <a:t>definování klíčových slov, které vytvoří teoretický rámec práce</a:t>
            </a:r>
          </a:p>
          <a:p>
            <a:pPr marL="457200" indent="-457200">
              <a:buAutoNum type="arabicParenR"/>
            </a:pPr>
            <a:r>
              <a:rPr lang="cs-CZ" sz="2400" dirty="0"/>
              <a:t>určení metody sběru dat</a:t>
            </a:r>
          </a:p>
          <a:p>
            <a:pPr marL="457200" indent="-457200">
              <a:buAutoNum type="arabicParenR"/>
            </a:pPr>
            <a:r>
              <a:rPr lang="cs-CZ" sz="2400" dirty="0"/>
              <a:t>definice základního souboru, výběrového souboru</a:t>
            </a:r>
          </a:p>
          <a:p>
            <a:pPr marL="457200" indent="-457200">
              <a:buAutoNum type="arabicParenR"/>
            </a:pPr>
            <a:r>
              <a:rPr lang="cs-CZ" sz="2400" dirty="0"/>
              <a:t>sběr dat, vyhodnocení</a:t>
            </a:r>
          </a:p>
          <a:p>
            <a:pPr marL="457200" indent="-457200">
              <a:buAutoNum type="arabicParenR"/>
            </a:pPr>
            <a:r>
              <a:rPr lang="cs-CZ" sz="2400" dirty="0"/>
              <a:t>interpretace výsledků</a:t>
            </a:r>
          </a:p>
          <a:p>
            <a:pPr marL="457200" indent="-457200">
              <a:buAutoNum type="arabicParenR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531337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" y="807720"/>
            <a:ext cx="8621913" cy="4896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87664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5" y="739629"/>
            <a:ext cx="8051252" cy="515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02808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60" y="533729"/>
            <a:ext cx="6007020" cy="5866755"/>
          </a:xfrm>
        </p:spPr>
      </p:pic>
    </p:spTree>
    <p:extLst>
      <p:ext uri="{BB962C8B-B14F-4D97-AF65-F5344CB8AC3E}">
        <p14:creationId xmlns:p14="http://schemas.microsoft.com/office/powerpoint/2010/main" val="32594186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solidFill>
                  <a:srgbClr val="D10202"/>
                </a:solidFill>
                <a:cs typeface="Arial"/>
              </a:rPr>
              <a:t>ÚPRAVA TEXTU BP</a:t>
            </a:r>
            <a:endParaRPr lang="en-US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r>
              <a:rPr lang="cs-CZ" sz="2000" dirty="0"/>
              <a:t>přibližně 40 stran formátu A4 (jednostranný tisk)</a:t>
            </a:r>
          </a:p>
          <a:p>
            <a:pPr marL="0" indent="0">
              <a:buNone/>
            </a:pPr>
            <a:r>
              <a:rPr lang="cs-CZ" sz="2000" dirty="0"/>
              <a:t>      normostrana = cca 1800 znaků</a:t>
            </a:r>
          </a:p>
          <a:p>
            <a:pPr marL="0" indent="0">
              <a:buNone/>
            </a:pPr>
            <a:r>
              <a:rPr lang="cs-CZ" sz="2000" b="1" dirty="0"/>
              <a:t>POZOR! </a:t>
            </a:r>
            <a:r>
              <a:rPr lang="cs-CZ" sz="2000" dirty="0"/>
              <a:t>Nově - přesněji specifikovaný rozsah = 72 000 znaků čistého textu, tzn. od úvodu po závěr! (bez prohlášení, poděkování, obsahu, seznamu zdrojů a příloh)</a:t>
            </a:r>
          </a:p>
          <a:p>
            <a:r>
              <a:rPr lang="cs-CZ" sz="2000" dirty="0"/>
              <a:t>okraje: 1,5cm pravý, 2,5 horní a dolní, 3,5cm levý okraj</a:t>
            </a:r>
          </a:p>
          <a:p>
            <a:r>
              <a:rPr lang="cs-CZ" sz="2000" dirty="0"/>
              <a:t>text zarovnaný do bloku</a:t>
            </a:r>
          </a:p>
          <a:p>
            <a:r>
              <a:rPr lang="cs-CZ" sz="2000" dirty="0"/>
              <a:t>Písmo patkové: </a:t>
            </a:r>
            <a:r>
              <a:rPr lang="cs-CZ" sz="2000" dirty="0" err="1"/>
              <a:t>Times</a:t>
            </a:r>
            <a:r>
              <a:rPr lang="cs-CZ" sz="2000" dirty="0"/>
              <a:t> New Roman, </a:t>
            </a:r>
            <a:r>
              <a:rPr lang="cs-CZ" sz="2000" dirty="0" err="1"/>
              <a:t>Palatino</a:t>
            </a:r>
            <a:r>
              <a:rPr lang="cs-CZ" sz="2000" dirty="0"/>
              <a:t>, Georgia ve velikosti 12b</a:t>
            </a:r>
          </a:p>
          <a:p>
            <a:r>
              <a:rPr lang="cs-CZ" sz="2000" dirty="0"/>
              <a:t>Řádkování </a:t>
            </a:r>
            <a:r>
              <a:rPr lang="cs-CZ" sz="2000" b="1" dirty="0"/>
              <a:t>1,5 </a:t>
            </a:r>
            <a:r>
              <a:rPr lang="cs-CZ" sz="2000" dirty="0"/>
              <a:t>násobek velikosti písma</a:t>
            </a:r>
          </a:p>
          <a:p>
            <a:r>
              <a:rPr lang="cs-CZ" sz="2000" dirty="0"/>
              <a:t>Odsazení – odstavcová zarážka 0,8cm </a:t>
            </a:r>
          </a:p>
          <a:p>
            <a:r>
              <a:rPr lang="cs-CZ" sz="2000" dirty="0"/>
              <a:t>Číslování dole na stránce</a:t>
            </a:r>
          </a:p>
          <a:p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24109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/>
            </a:r>
            <a:br>
              <a:rPr lang="cs-CZ" sz="2800" b="1" dirty="0">
                <a:solidFill>
                  <a:srgbClr val="FF0000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>ZÁVĚREM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r>
              <a:rPr lang="cs-CZ" sz="2400" dirty="0"/>
              <a:t>Děkuji vám za pozornost</a:t>
            </a:r>
          </a:p>
        </p:txBody>
      </p:sp>
    </p:spTree>
    <p:extLst>
      <p:ext uri="{BB962C8B-B14F-4D97-AF65-F5344CB8AC3E}">
        <p14:creationId xmlns:p14="http://schemas.microsoft.com/office/powerpoint/2010/main" val="3766593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38232"/>
            <a:ext cx="8229600" cy="53879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000" b="1" dirty="0">
                <a:solidFill>
                  <a:srgbClr val="FF0000"/>
                </a:solidFill>
              </a:rPr>
              <a:t>CÍL VÝZKUMU</a:t>
            </a:r>
          </a:p>
          <a:p>
            <a:pPr marL="0" indent="0">
              <a:buNone/>
            </a:pPr>
            <a:endParaRPr lang="cs-CZ" sz="2400" dirty="0"/>
          </a:p>
          <a:p>
            <a:pPr>
              <a:buFontTx/>
              <a:buChar char="-"/>
            </a:pPr>
            <a:r>
              <a:rPr lang="cs-CZ" sz="2400" dirty="0"/>
              <a:t>v cíli se odráží výzkumný problém</a:t>
            </a:r>
          </a:p>
          <a:p>
            <a:pPr>
              <a:buFontTx/>
              <a:buChar char="-"/>
            </a:pPr>
            <a:r>
              <a:rPr lang="cs-CZ" sz="2400" dirty="0"/>
              <a:t>je potřeba brát v potaz přínos pro praxi: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- poznání skutečnosti?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- rozšíření poznání skutečnosti?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- poznání skutečnosti a návrh nápravy?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- poznání skutečnosti a řešení nápravy?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</a:t>
            </a:r>
          </a:p>
          <a:p>
            <a:pPr>
              <a:buFontTx/>
              <a:buChar char="-"/>
            </a:pPr>
            <a:r>
              <a:rPr lang="cs-CZ" sz="2400" dirty="0"/>
              <a:t>na základě stanoveného cíle volíme PARADIGMA </a:t>
            </a:r>
          </a:p>
          <a:p>
            <a:pPr marL="0" indent="0">
              <a:buNone/>
            </a:pPr>
            <a:r>
              <a:rPr lang="cs-CZ" sz="2400" dirty="0"/>
              <a:t>paradigma = vzor myšlení, úhel pohledu</a:t>
            </a:r>
          </a:p>
          <a:p>
            <a:pPr marL="0" indent="0">
              <a:buNone/>
            </a:pPr>
            <a:r>
              <a:rPr lang="cs-CZ" sz="2400" dirty="0"/>
              <a:t>                     - vzor pro provedení stanoveného výzkumu</a:t>
            </a:r>
          </a:p>
          <a:p>
            <a:pPr marL="0" indent="0">
              <a:buNone/>
            </a:pPr>
            <a:r>
              <a:rPr lang="cs-CZ" sz="2400" dirty="0"/>
              <a:t>            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     </a:t>
            </a:r>
          </a:p>
          <a:p>
            <a:pPr>
              <a:buFontTx/>
              <a:buChar char="-"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31623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21454"/>
            <a:ext cx="8229600" cy="54047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rgbClr val="FF0000"/>
                </a:solidFill>
              </a:rPr>
              <a:t>KVALITATIVNÍ x KVANTITATIVNÍ VÝZKUM</a:t>
            </a:r>
          </a:p>
          <a:p>
            <a:pPr marL="0" indent="0">
              <a:buNone/>
            </a:pPr>
            <a:r>
              <a:rPr lang="cs-CZ" sz="2400" u="sng" dirty="0"/>
              <a:t>Kvalitativní: </a:t>
            </a:r>
          </a:p>
          <a:p>
            <a:pPr>
              <a:buFontTx/>
              <a:buChar char="-"/>
            </a:pPr>
            <a:r>
              <a:rPr lang="cs-CZ" sz="2400" dirty="0"/>
              <a:t>označuje výzkumy, které zjišťují, jak jednotlivci nahlížejí          na svět, jak jej chápou, interpretují</a:t>
            </a:r>
          </a:p>
          <a:p>
            <a:pPr>
              <a:buFontTx/>
              <a:buChar char="-"/>
            </a:pPr>
            <a:r>
              <a:rPr lang="cs-CZ" sz="2400" dirty="0"/>
              <a:t>nevyužívá statistické metody a techniky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u="sng" dirty="0"/>
              <a:t>Kvantitativní: </a:t>
            </a:r>
            <a:r>
              <a:rPr lang="cs-CZ" sz="2400" dirty="0"/>
              <a:t> </a:t>
            </a:r>
            <a:r>
              <a:rPr lang="cs-CZ" sz="1800" dirty="0"/>
              <a:t>(z lat. </a:t>
            </a:r>
            <a:r>
              <a:rPr lang="cs-CZ" sz="1800" dirty="0" err="1"/>
              <a:t>quantum</a:t>
            </a:r>
            <a:r>
              <a:rPr lang="cs-CZ" sz="1800" dirty="0"/>
              <a:t> = kolik)</a:t>
            </a:r>
            <a:endParaRPr lang="cs-CZ" sz="1800" u="sng" dirty="0"/>
          </a:p>
          <a:p>
            <a:pPr>
              <a:buFontTx/>
              <a:buChar char="-"/>
            </a:pPr>
            <a:r>
              <a:rPr lang="cs-CZ" sz="2400" dirty="0"/>
              <a:t>označuje výzkumy, které popisují zkoumanou skutečnost pomocí znaků, čísel </a:t>
            </a:r>
          </a:p>
          <a:p>
            <a:pPr>
              <a:buFontTx/>
              <a:buChar char="-"/>
            </a:pPr>
            <a:r>
              <a:rPr lang="cs-CZ" sz="2400" dirty="0"/>
              <a:t>využívá statistické metody a techniky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894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914400"/>
            <a:ext cx="4114800" cy="4953000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buFont typeface="Monotype Sorts" pitchFamily="2" charset="2"/>
              <a:buNone/>
              <a:defRPr/>
            </a:pPr>
            <a:r>
              <a:rPr lang="cs-CZ" altLang="en-US" b="1" dirty="0"/>
              <a:t>Kvantitativní výzkum: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cílem je testování hypotéz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omezený rozsah informace       o mnoha jedincích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silná redukce pozorovaných proměnných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generalizace na populaci je možná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vysoká reliabilita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nízká validita 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00600" y="914400"/>
            <a:ext cx="4038600" cy="4953000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buFont typeface="Monotype Sorts" pitchFamily="2" charset="2"/>
              <a:buNone/>
              <a:defRPr/>
            </a:pPr>
            <a:r>
              <a:rPr lang="cs-CZ" altLang="en-US" b="1" dirty="0"/>
              <a:t>Kvalitativní výzkum: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cílem je vytváření nových hypotéz, vytváření teorie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mnoho informací o malém počtu jedinců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silná redukce počtu jedinců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generalizace problematická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nízká reliabilita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vysoká validita</a:t>
            </a:r>
          </a:p>
          <a:p>
            <a:pPr marL="91440" indent="-91440" eaLnBrk="1" fontAlgn="auto" hangingPunct="1">
              <a:defRPr/>
            </a:pPr>
            <a:endParaRPr lang="cs-CZ" altLang="en-US" b="1" dirty="0"/>
          </a:p>
          <a:p>
            <a:pPr marL="91440" indent="-91440" eaLnBrk="1" fontAlgn="auto" hangingPunct="1">
              <a:defRPr/>
            </a:pPr>
            <a:endParaRPr lang="cs-CZ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2193022" cy="365125"/>
          </a:xfrm>
        </p:spPr>
        <p:txBody>
          <a:bodyPr/>
          <a:lstStyle/>
          <a:p>
            <a:r>
              <a:rPr lang="cs-CZ" dirty="0"/>
              <a:t>dle </a:t>
            </a:r>
            <a:r>
              <a:rPr lang="en-US" dirty="0"/>
              <a:t>doc. </a:t>
            </a:r>
            <a:r>
              <a:rPr lang="cs-CZ" dirty="0"/>
              <a:t>Kateřiny </a:t>
            </a:r>
            <a:r>
              <a:rPr lang="en-US" dirty="0"/>
              <a:t>Ivanov</a:t>
            </a:r>
            <a:r>
              <a:rPr lang="cs-CZ" dirty="0"/>
              <a:t>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66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4648" y="838900"/>
            <a:ext cx="8463792" cy="4951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VLASTNOSTI DOBRÉHO MĚŘENÍ</a:t>
            </a:r>
          </a:p>
          <a:p>
            <a:pPr marL="0" indent="0">
              <a:buNone/>
            </a:pPr>
            <a:r>
              <a:rPr lang="cs-CZ" sz="2400" dirty="0"/>
              <a:t>VALIDITA </a:t>
            </a:r>
          </a:p>
          <a:p>
            <a:pPr marL="0" indent="0">
              <a:buNone/>
            </a:pPr>
            <a:r>
              <a:rPr lang="cs-CZ" sz="2400" dirty="0"/>
              <a:t>= platnost</a:t>
            </a:r>
          </a:p>
          <a:p>
            <a:pPr>
              <a:buFontTx/>
              <a:buChar char="-"/>
            </a:pPr>
            <a:r>
              <a:rPr lang="cs-CZ" sz="2400" dirty="0"/>
              <a:t>měření má vysokou validitu, pokud měří to, co měřit má</a:t>
            </a:r>
          </a:p>
          <a:p>
            <a:pPr>
              <a:buFontTx/>
              <a:buChar char="-"/>
            </a:pPr>
            <a:r>
              <a:rPr lang="cs-CZ" sz="2400" dirty="0"/>
              <a:t>pokud chceme přesně posoudit, jakou hodnotu validita má, srovnáváme ji podle jiného vnějšího kritéria</a:t>
            </a:r>
          </a:p>
          <a:p>
            <a:pPr>
              <a:buFontTx/>
              <a:buChar char="-"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RELIABILITA</a:t>
            </a:r>
          </a:p>
          <a:p>
            <a:pPr marL="0" indent="0">
              <a:buNone/>
            </a:pPr>
            <a:r>
              <a:rPr lang="cs-CZ" sz="2400" dirty="0"/>
              <a:t>= spolehlivost</a:t>
            </a:r>
          </a:p>
          <a:p>
            <a:pPr marL="0" indent="0">
              <a:buNone/>
            </a:pPr>
            <a:r>
              <a:rPr lang="cs-CZ" sz="2400" dirty="0"/>
              <a:t>- pokud má být měření </a:t>
            </a:r>
            <a:r>
              <a:rPr lang="cs-CZ" sz="2400" dirty="0" err="1"/>
              <a:t>reliabilní</a:t>
            </a:r>
            <a:r>
              <a:rPr lang="cs-CZ" sz="2400" dirty="0"/>
              <a:t>, mělo by za stejných podmínek vykazovat přibližně stejné výsledky</a:t>
            </a:r>
          </a:p>
        </p:txBody>
      </p:sp>
    </p:spTree>
    <p:extLst>
      <p:ext uri="{BB962C8B-B14F-4D97-AF65-F5344CB8AC3E}">
        <p14:creationId xmlns:p14="http://schemas.microsoft.com/office/powerpoint/2010/main" val="2403075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</TotalTime>
  <Words>2144</Words>
  <Application>Microsoft Office PowerPoint</Application>
  <PresentationFormat>Předvádění na obrazovce (4:3)</PresentationFormat>
  <Paragraphs>315</Paragraphs>
  <Slides>54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5" baseType="lpstr">
      <vt:lpstr>Office Theme</vt:lpstr>
      <vt:lpstr>XUST Základní požadavky na SP a BP</vt:lpstr>
      <vt:lpstr>Prezentace aplikace PowerPoint</vt:lpstr>
      <vt:lpstr>Prezentace aplikace PowerPoint</vt:lpstr>
      <vt:lpstr> ZÁKLADY METODOLOGIE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DOPORUČENÁ STRUKTURA EMPIRICKÉ ČÁSTI: </vt:lpstr>
      <vt:lpstr>Prezentace aplikace PowerPoint</vt:lpstr>
      <vt:lpstr>Prezentace aplikace PowerPoint</vt:lpstr>
      <vt:lpstr>ZPRACOVÁNÍ REŠERŠE</vt:lpstr>
      <vt:lpstr>Prezentace aplikace PowerPoint</vt:lpstr>
      <vt:lpstr>Nejznámější případy plagiátorství v ČR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ZÁVĚREM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Černoch Petr</dc:creator>
  <cp:lastModifiedBy>Renáta</cp:lastModifiedBy>
  <cp:revision>210</cp:revision>
  <cp:lastPrinted>2020-11-19T13:59:17Z</cp:lastPrinted>
  <dcterms:created xsi:type="dcterms:W3CDTF">2012-07-19T22:32:54Z</dcterms:created>
  <dcterms:modified xsi:type="dcterms:W3CDTF">2022-11-09T20:32:12Z</dcterms:modified>
</cp:coreProperties>
</file>