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40F28-3256-4C1F-A5C4-04B2AFA9EF46}" type="datetimeFigureOut">
              <a:rPr lang="cs-CZ" smtClean="0"/>
              <a:t>15.12.2021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91958-D124-4D09-9E78-9547C8CD55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1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40C50-187F-44E9-8483-277F6D4CAB82}" type="datetimeFigureOut">
              <a:rPr lang="cs-CZ" smtClean="0"/>
              <a:t>15.12.2021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087A2-3C55-489D-9898-3CB489983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84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02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227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01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221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00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63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818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563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038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34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82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806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832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6308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7952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0756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370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260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3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0885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99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142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337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048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03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953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24F7-186B-43EF-8175-7AA9867E520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3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fink@mvso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489960"/>
            <a:ext cx="7604759" cy="1382222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en-US" sz="4000" b="1" dirty="0" err="1">
                <a:solidFill>
                  <a:srgbClr val="D10202"/>
                </a:solidFill>
                <a:cs typeface="Arial"/>
              </a:rPr>
              <a:t>Společenská</a:t>
            </a:r>
            <a:r>
              <a:rPr lang="en-US" sz="4000" b="1" dirty="0">
                <a:solidFill>
                  <a:srgbClr val="D10202"/>
                </a:solidFill>
                <a:cs typeface="Arial"/>
              </a:rPr>
              <a:t> </a:t>
            </a:r>
            <a:r>
              <a:rPr lang="en-US" sz="4000" b="1" dirty="0" err="1">
                <a:solidFill>
                  <a:srgbClr val="D10202"/>
                </a:solidFill>
                <a:cs typeface="Arial"/>
              </a:rPr>
              <a:t>odpovědnost</a:t>
            </a:r>
            <a:r>
              <a:rPr lang="cs-CZ" sz="4000" b="1" dirty="0">
                <a:solidFill>
                  <a:srgbClr val="D10202"/>
                </a:solidFill>
                <a:cs typeface="Arial"/>
              </a:rPr>
              <a:t> </a:t>
            </a:r>
            <a:r>
              <a:rPr lang="en-US" sz="4000" b="1" dirty="0" err="1">
                <a:solidFill>
                  <a:srgbClr val="D10202"/>
                </a:solidFill>
                <a:cs typeface="Arial"/>
              </a:rPr>
              <a:t>firem</a:t>
            </a:r>
            <a:r>
              <a:rPr lang="en-US" sz="4000" b="1" dirty="0">
                <a:solidFill>
                  <a:srgbClr val="D10202"/>
                </a:solidFill>
                <a:cs typeface="Arial"/>
              </a:rPr>
              <a:t> (CSR):</a:t>
            </a:r>
            <a:br>
              <a:rPr lang="en-US" sz="4000" b="1" dirty="0">
                <a:solidFill>
                  <a:srgbClr val="D10202"/>
                </a:solidFill>
                <a:cs typeface="Arial"/>
              </a:rPr>
            </a:br>
            <a:r>
              <a:rPr lang="en-US" sz="4000" b="1" dirty="0" err="1">
                <a:solidFill>
                  <a:srgbClr val="D10202"/>
                </a:solidFill>
                <a:cs typeface="Arial"/>
              </a:rPr>
              <a:t>základní</a:t>
            </a:r>
            <a:r>
              <a:rPr lang="en-US" sz="4000" b="1" dirty="0">
                <a:solidFill>
                  <a:srgbClr val="D10202"/>
                </a:solidFill>
                <a:cs typeface="Arial"/>
              </a:rPr>
              <a:t> </a:t>
            </a:r>
            <a:r>
              <a:rPr lang="en-US" sz="4000" b="1" dirty="0" err="1">
                <a:solidFill>
                  <a:srgbClr val="D10202"/>
                </a:solidFill>
                <a:cs typeface="Arial"/>
              </a:rPr>
              <a:t>pilíře</a:t>
            </a:r>
            <a:r>
              <a:rPr lang="en-US" sz="4000" b="1" dirty="0">
                <a:solidFill>
                  <a:srgbClr val="D10202"/>
                </a:solidFill>
                <a:cs typeface="Arial"/>
              </a:rPr>
              <a:t> a </a:t>
            </a:r>
            <a:r>
              <a:rPr lang="en-US" sz="4000" b="1" dirty="0" err="1">
                <a:solidFill>
                  <a:srgbClr val="D10202"/>
                </a:solidFill>
                <a:cs typeface="Arial"/>
              </a:rPr>
              <a:t>pilíř</a:t>
            </a:r>
            <a:r>
              <a:rPr lang="en-US" sz="4000" b="1" dirty="0">
                <a:solidFill>
                  <a:srgbClr val="D10202"/>
                </a:solidFill>
                <a:cs typeface="Arial"/>
              </a:rPr>
              <a:t> </a:t>
            </a:r>
            <a:r>
              <a:rPr lang="en-US" sz="4000" b="1" dirty="0" err="1">
                <a:solidFill>
                  <a:srgbClr val="D10202"/>
                </a:solidFill>
                <a:cs typeface="Arial"/>
              </a:rPr>
              <a:t>ekonomický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36819"/>
            <a:ext cx="8168639" cy="88061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600" b="1" dirty="0"/>
              <a:t>Mgr. Martin Fink</a:t>
            </a:r>
          </a:p>
          <a:p>
            <a:pPr algn="l"/>
            <a:r>
              <a:rPr lang="cs-CZ" sz="2800" dirty="0"/>
              <a:t>Ústav společenských věd</a:t>
            </a:r>
          </a:p>
          <a:p>
            <a:pPr algn="l"/>
            <a:r>
              <a:rPr lang="cs-CZ" sz="2800" u="sng" dirty="0">
                <a:hlinkClick r:id="rId3"/>
              </a:rPr>
              <a:t>Martin.fink@mvso.cz</a:t>
            </a:r>
            <a:endParaRPr lang="cs-CZ" sz="2800" dirty="0"/>
          </a:p>
          <a:p>
            <a:pPr algn="l"/>
            <a:r>
              <a:rPr lang="cs-CZ" sz="2800" dirty="0"/>
              <a:t>+420 587 332 324</a:t>
            </a:r>
          </a:p>
          <a:p>
            <a:pPr algn="l"/>
            <a:endParaRPr lang="en-US" sz="18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70897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038283"/>
          </a:xfrm>
        </p:spPr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Dle metodologie „</a:t>
            </a:r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r>
              <a:rPr lang="cs-CZ" dirty="0"/>
              <a:t>“:</a:t>
            </a:r>
          </a:p>
          <a:p>
            <a:pPr marL="1435100" indent="-631825" eaLnBrk="1" hangingPunct="1">
              <a:buFont typeface="+mj-lt"/>
              <a:buAutoNum type="arabicPeriod"/>
            </a:pPr>
            <a:r>
              <a:rPr lang="cs-CZ" dirty="0"/>
              <a:t>Finanční oblast</a:t>
            </a:r>
          </a:p>
          <a:p>
            <a:pPr marL="1435100" indent="-631825" eaLnBrk="1" hangingPunct="1">
              <a:buFont typeface="+mj-lt"/>
              <a:buAutoNum type="arabicPeriod"/>
            </a:pPr>
            <a:r>
              <a:rPr lang="cs-CZ" dirty="0"/>
              <a:t>Oblast zákazníků</a:t>
            </a:r>
          </a:p>
          <a:p>
            <a:pPr marL="1435100" indent="-631825" eaLnBrk="1" hangingPunct="1">
              <a:buFont typeface="+mj-lt"/>
              <a:buAutoNum type="arabicPeriod"/>
            </a:pPr>
            <a:r>
              <a:rPr lang="cs-CZ" dirty="0"/>
              <a:t>Zlepšení interních procesů</a:t>
            </a:r>
          </a:p>
          <a:p>
            <a:pPr marL="1435100" indent="-631825" eaLnBrk="1" hangingPunct="1">
              <a:buFont typeface="+mj-lt"/>
              <a:buAutoNum type="arabicPeriod"/>
            </a:pPr>
            <a:r>
              <a:rPr lang="cs-CZ" dirty="0"/>
              <a:t>Zaměstnanci a inovace</a:t>
            </a:r>
          </a:p>
        </p:txBody>
      </p:sp>
    </p:spTree>
    <p:extLst>
      <p:ext uri="{BB962C8B-B14F-4D97-AF65-F5344CB8AC3E}">
        <p14:creationId xmlns:p14="http://schemas.microsoft.com/office/powerpoint/2010/main" val="310549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1. Finanční oblast (1):</a:t>
            </a:r>
          </a:p>
          <a:p>
            <a:pPr marL="1435100" indent="-631825" eaLnBrk="1" hangingPunct="1"/>
            <a:r>
              <a:rPr lang="cs-CZ" dirty="0"/>
              <a:t>vyšší výnosy: vyšší marže nebo vyšší objem prodaného zboží</a:t>
            </a:r>
          </a:p>
          <a:p>
            <a:pPr marL="1435100" indent="-631825" eaLnBrk="1" hangingPunct="1"/>
            <a:r>
              <a:rPr lang="cs-CZ" dirty="0"/>
              <a:t>snížení nákladů díky zvýšení efektivity produkčního procesu/recyklaci</a:t>
            </a:r>
          </a:p>
          <a:p>
            <a:pPr marL="1435100" indent="-631825" eaLnBrk="1" hangingPunct="1"/>
            <a:r>
              <a:rPr lang="cs-CZ" dirty="0"/>
              <a:t>vyšší zhodnocování firemních akcií</a:t>
            </a:r>
          </a:p>
        </p:txBody>
      </p:sp>
    </p:spTree>
    <p:extLst>
      <p:ext uri="{BB962C8B-B14F-4D97-AF65-F5344CB8AC3E}">
        <p14:creationId xmlns:p14="http://schemas.microsoft.com/office/powerpoint/2010/main" val="234033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3060"/>
            <a:ext cx="8229600" cy="4552528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1. Finanční oblast (2):</a:t>
            </a:r>
          </a:p>
          <a:p>
            <a:pPr marL="1435100" indent="-631825" eaLnBrk="1" hangingPunct="1"/>
            <a:r>
              <a:rPr lang="cs-CZ" dirty="0"/>
              <a:t>efektivnější využívání zdrojů, použití jiných (kvalitnějších, levnějších) materiálů</a:t>
            </a:r>
          </a:p>
          <a:p>
            <a:pPr marL="1435100" indent="-631825" eaLnBrk="1" hangingPunct="1"/>
            <a:r>
              <a:rPr lang="cs-CZ" dirty="0"/>
              <a:t>snížení nákladů na kapitál, zlepšený přístup ke zdrojům (někteří věřitelé zahrnují udržitelnost do indexu finančního zdraví)</a:t>
            </a:r>
          </a:p>
        </p:txBody>
      </p:sp>
    </p:spTree>
    <p:extLst>
      <p:ext uri="{BB962C8B-B14F-4D97-AF65-F5344CB8AC3E}">
        <p14:creationId xmlns:p14="http://schemas.microsoft.com/office/powerpoint/2010/main" val="2264075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2. Oblast zákazníků (1):</a:t>
            </a:r>
          </a:p>
          <a:p>
            <a:pPr marL="1435100" indent="-631825" eaLnBrk="1" hangingPunct="1"/>
            <a:r>
              <a:rPr lang="cs-CZ" dirty="0"/>
              <a:t>zvýšená loajalita k zodpovědné společnosti</a:t>
            </a:r>
          </a:p>
          <a:p>
            <a:pPr marL="1435100" indent="-631825" eaLnBrk="1" hangingPunct="1"/>
            <a:r>
              <a:rPr lang="cs-CZ" dirty="0"/>
              <a:t>posílení značky: rozpoznání a odpovědnost</a:t>
            </a:r>
          </a:p>
          <a:p>
            <a:pPr marL="1435100" indent="-631825" eaLnBrk="1" hangingPunct="1"/>
            <a:r>
              <a:rPr lang="cs-CZ" dirty="0"/>
              <a:t>noví zákazníci (nové tržní segmenty)</a:t>
            </a:r>
          </a:p>
        </p:txBody>
      </p:sp>
    </p:spTree>
    <p:extLst>
      <p:ext uri="{BB962C8B-B14F-4D97-AF65-F5344CB8AC3E}">
        <p14:creationId xmlns:p14="http://schemas.microsoft.com/office/powerpoint/2010/main" val="3116469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2. Oblast zákazníků (2):</a:t>
            </a:r>
          </a:p>
          <a:p>
            <a:pPr marL="1435100" indent="-631825" eaLnBrk="1" hangingPunct="1"/>
            <a:r>
              <a:rPr lang="cs-CZ" dirty="0"/>
              <a:t>větší připravenost pro vstup na nové trhy</a:t>
            </a:r>
          </a:p>
          <a:p>
            <a:pPr marL="1435100" indent="-631825" eaLnBrk="1" hangingPunct="1"/>
            <a:r>
              <a:rPr lang="cs-CZ" dirty="0"/>
              <a:t>lepší pozice k získání vyššího tržního podílu</a:t>
            </a:r>
          </a:p>
          <a:p>
            <a:pPr marL="1435100" indent="-631825" eaLnBrk="1" hangingPunct="1"/>
            <a:r>
              <a:rPr lang="cs-CZ" dirty="0"/>
              <a:t>expanze produktového portfolia o ekologické výrobky</a:t>
            </a:r>
          </a:p>
        </p:txBody>
      </p:sp>
    </p:spTree>
    <p:extLst>
      <p:ext uri="{BB962C8B-B14F-4D97-AF65-F5344CB8AC3E}">
        <p14:creationId xmlns:p14="http://schemas.microsoft.com/office/powerpoint/2010/main" val="376382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4133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4020"/>
            <a:ext cx="8229600" cy="4552528"/>
          </a:xfrm>
        </p:spPr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3. Oblast interních procesů (1):</a:t>
            </a:r>
          </a:p>
          <a:p>
            <a:pPr marL="1435100" indent="-631825" eaLnBrk="1" hangingPunct="1"/>
            <a:r>
              <a:rPr lang="cs-CZ" dirty="0"/>
              <a:t>zlepšení procesního a distribučního designu</a:t>
            </a:r>
          </a:p>
          <a:p>
            <a:pPr marL="1435100" indent="-631825" eaLnBrk="1" hangingPunct="1"/>
            <a:r>
              <a:rPr lang="cs-CZ" dirty="0"/>
              <a:t>nové zdroje a/nebo materiály</a:t>
            </a:r>
          </a:p>
          <a:p>
            <a:pPr marL="1435100" indent="-631825" eaLnBrk="1" hangingPunct="1"/>
            <a:r>
              <a:rPr lang="cs-CZ" dirty="0"/>
              <a:t>inovované balení</a:t>
            </a:r>
          </a:p>
          <a:p>
            <a:pPr marL="1435100" indent="-631825" eaLnBrk="1" hangingPunct="1"/>
            <a:r>
              <a:rPr lang="cs-CZ" dirty="0"/>
              <a:t>zlepšení odpadového hospodářství</a:t>
            </a:r>
          </a:p>
          <a:p>
            <a:pPr marL="1435100" indent="-631825" eaLnBrk="1" hangingPunct="1"/>
            <a:r>
              <a:rPr lang="cs-CZ" dirty="0"/>
              <a:t>snížení spotřeby energií</a:t>
            </a:r>
          </a:p>
        </p:txBody>
      </p:sp>
    </p:spTree>
    <p:extLst>
      <p:ext uri="{BB962C8B-B14F-4D97-AF65-F5344CB8AC3E}">
        <p14:creationId xmlns:p14="http://schemas.microsoft.com/office/powerpoint/2010/main" val="4290896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3. Oblast interních procesů (2):</a:t>
            </a:r>
          </a:p>
          <a:p>
            <a:pPr marL="1435100" indent="-631825" eaLnBrk="1" hangingPunct="1"/>
            <a:r>
              <a:rPr lang="cs-CZ" dirty="0"/>
              <a:t>snížení rizik ve výrobním procesu</a:t>
            </a:r>
          </a:p>
          <a:p>
            <a:pPr marL="1435100" indent="-631825" eaLnBrk="1" hangingPunct="1"/>
            <a:r>
              <a:rPr lang="cs-CZ" dirty="0"/>
              <a:t>recyklované materiály</a:t>
            </a:r>
          </a:p>
          <a:p>
            <a:pPr marL="1435100" indent="-631825" eaLnBrk="1" hangingPunct="1"/>
            <a:r>
              <a:rPr lang="cs-CZ" dirty="0"/>
              <a:t>snížení legislativního rizika</a:t>
            </a:r>
          </a:p>
          <a:p>
            <a:pPr marL="1435100" indent="-631825" eaLnBrk="1" hangingPunct="1"/>
            <a:r>
              <a:rPr lang="cs-CZ" dirty="0"/>
              <a:t>lepší řízení dodavatelského řetězce</a:t>
            </a:r>
          </a:p>
          <a:p>
            <a:pPr marL="1435100" indent="-631825" eaLnBrk="1" hangingPunct="1"/>
            <a:r>
              <a:rPr lang="cs-CZ" dirty="0"/>
              <a:t>snížení hluku, rizika radiace, prašnosti, vibrací…</a:t>
            </a:r>
          </a:p>
        </p:txBody>
      </p:sp>
    </p:spTree>
    <p:extLst>
      <p:ext uri="{BB962C8B-B14F-4D97-AF65-F5344CB8AC3E}">
        <p14:creationId xmlns:p14="http://schemas.microsoft.com/office/powerpoint/2010/main" val="22296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2609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800" dirty="0"/>
              <a:t>Ekonomické přínosy environmentální oblasti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4. Zaměstnanci a inovace (1):</a:t>
            </a:r>
          </a:p>
          <a:p>
            <a:pPr marL="1435100" indent="-631825" eaLnBrk="1" hangingPunct="1"/>
            <a:r>
              <a:rPr lang="cs-CZ" dirty="0"/>
              <a:t>lepší schopnost přilákat nové talenty</a:t>
            </a:r>
          </a:p>
          <a:p>
            <a:pPr marL="1435100" indent="-631825" eaLnBrk="1" hangingPunct="1"/>
            <a:r>
              <a:rPr lang="cs-CZ" dirty="0"/>
              <a:t>vyšší spokojenost a/nebo motivace současných zaměstnanců</a:t>
            </a:r>
          </a:p>
          <a:p>
            <a:pPr marL="1435100" indent="-631825" eaLnBrk="1" hangingPunct="1"/>
            <a:r>
              <a:rPr lang="cs-CZ" dirty="0"/>
              <a:t>vyšší produktivita současných zaměstnanců</a:t>
            </a:r>
          </a:p>
          <a:p>
            <a:pPr marL="1435100" indent="-631825" eaLnBrk="1" hangingPunct="1"/>
            <a:r>
              <a:rPr lang="cs-CZ" dirty="0"/>
              <a:t>lepší schopnost udržet stávající zaměstnance</a:t>
            </a:r>
          </a:p>
        </p:txBody>
      </p:sp>
    </p:spTree>
    <p:extLst>
      <p:ext uri="{BB962C8B-B14F-4D97-AF65-F5344CB8AC3E}">
        <p14:creationId xmlns:p14="http://schemas.microsoft.com/office/powerpoint/2010/main" val="855155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Generace zisku</a:t>
            </a:r>
          </a:p>
          <a:p>
            <a:pPr marL="1435100" indent="-631825" eaLnBrk="1" hangingPunct="1"/>
            <a:r>
              <a:rPr lang="cs-CZ" dirty="0"/>
              <a:t>Společenský požadavek na dosahování pozitivních ekonomických výsledků</a:t>
            </a:r>
          </a:p>
          <a:p>
            <a:pPr marL="1435100" indent="-631825" eaLnBrk="1" hangingPunct="1"/>
            <a:r>
              <a:rPr lang="cs-CZ" dirty="0"/>
              <a:t>Maximalizace x optimalizace zisku</a:t>
            </a:r>
          </a:p>
          <a:p>
            <a:pPr marL="1435100" indent="-631825" eaLnBrk="1" hangingPunct="1"/>
            <a:r>
              <a:rPr lang="cs-CZ" dirty="0"/>
              <a:t>Př. z managementu kvality</a:t>
            </a:r>
          </a:p>
        </p:txBody>
      </p:sp>
    </p:spTree>
    <p:extLst>
      <p:ext uri="{BB962C8B-B14F-4D97-AF65-F5344CB8AC3E}">
        <p14:creationId xmlns:p14="http://schemas.microsoft.com/office/powerpoint/2010/main" val="3565303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Zavedení CSR systému - v delším časovém horizontu přímé úspory</a:t>
            </a:r>
          </a:p>
          <a:p>
            <a:pPr marL="1435100" indent="-631825" eaLnBrk="1" hangingPunct="1"/>
            <a:r>
              <a:rPr lang="cs-CZ" dirty="0"/>
              <a:t>CSR jako forma marketingové komunikace</a:t>
            </a:r>
          </a:p>
          <a:p>
            <a:pPr marL="1435100" indent="-631825" eaLnBrk="1" hangingPunct="1"/>
            <a:r>
              <a:rPr lang="cs-CZ" dirty="0"/>
              <a:t>Úspory </a:t>
            </a:r>
          </a:p>
          <a:p>
            <a:pPr marL="1435100" indent="-631825" eaLnBrk="1" hangingPunct="1"/>
            <a:r>
              <a:rPr lang="cs-CZ" dirty="0"/>
              <a:t>Konkurenční výhoda</a:t>
            </a:r>
          </a:p>
          <a:p>
            <a:pPr marL="803275" indent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9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17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>
                <a:solidFill>
                  <a:srgbClr val="D10202"/>
                </a:solidFill>
                <a:cs typeface="Arial"/>
              </a:rPr>
              <a:t>Co jsou pilíře CSR?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Společenská odpovědnost firem jakožto dobrovolné integrování etických, sociálních a ekologických principů do každodenních firemních operací a interakcí se </a:t>
            </a:r>
            <a:r>
              <a:rPr lang="cs-CZ" dirty="0" err="1"/>
              <a:t>stakeholders</a:t>
            </a:r>
            <a:r>
              <a:rPr lang="cs-CZ" dirty="0"/>
              <a:t> je postavena na třech pilířích:</a:t>
            </a:r>
          </a:p>
          <a:p>
            <a:pPr marL="1876425" indent="550863" eaLnBrk="1" hangingPunct="1">
              <a:buFont typeface="Wingdings" pitchFamily="2" charset="2"/>
              <a:buChar char="q"/>
            </a:pPr>
            <a:r>
              <a:rPr lang="cs-CZ" dirty="0"/>
              <a:t>ekonomickém</a:t>
            </a:r>
          </a:p>
          <a:p>
            <a:pPr marL="1876425" indent="550863" eaLnBrk="1" hangingPunct="1">
              <a:buFont typeface="Wingdings" pitchFamily="2" charset="2"/>
              <a:buChar char="q"/>
            </a:pPr>
            <a:r>
              <a:rPr lang="cs-CZ" dirty="0"/>
              <a:t>společenském</a:t>
            </a:r>
          </a:p>
          <a:p>
            <a:pPr marL="1876425" indent="550863" eaLnBrk="1" hangingPunct="1">
              <a:buFont typeface="Wingdings" pitchFamily="2" charset="2"/>
              <a:buChar char="q"/>
            </a:pPr>
            <a:r>
              <a:rPr lang="cs-CZ" dirty="0"/>
              <a:t>environmentálním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47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5657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35100" indent="-631825" eaLnBrk="1" hangingPunct="1">
              <a:buNone/>
            </a:pPr>
            <a:r>
              <a:rPr lang="cs-CZ" dirty="0" err="1"/>
              <a:t>Stakeholders</a:t>
            </a:r>
            <a:r>
              <a:rPr lang="cs-CZ" dirty="0"/>
              <a:t>:</a:t>
            </a:r>
          </a:p>
          <a:p>
            <a:pPr marL="1435100" indent="-631825" eaLnBrk="1" hangingPunct="1"/>
            <a:r>
              <a:rPr lang="cs-CZ" dirty="0"/>
              <a:t>Trh</a:t>
            </a:r>
          </a:p>
          <a:p>
            <a:pPr marL="1435100" indent="-631825" eaLnBrk="1" hangingPunct="1"/>
            <a:r>
              <a:rPr lang="cs-CZ" dirty="0"/>
              <a:t>Vlastníci a investoři</a:t>
            </a:r>
          </a:p>
          <a:p>
            <a:pPr marL="1435100" indent="-631825" eaLnBrk="1" hangingPunct="1"/>
            <a:r>
              <a:rPr lang="cs-CZ" dirty="0"/>
              <a:t>Zákazníci/spotřebitelé</a:t>
            </a:r>
          </a:p>
          <a:p>
            <a:pPr marL="1435100" indent="-631825" eaLnBrk="1" hangingPunct="1"/>
            <a:r>
              <a:rPr lang="cs-CZ" dirty="0"/>
              <a:t>Dodavatelé a obchodní partneři</a:t>
            </a:r>
          </a:p>
          <a:p>
            <a:pPr marL="1435100" indent="-631825" eaLnBrk="1" hangingPunct="1"/>
            <a:r>
              <a:rPr lang="cs-CZ" dirty="0"/>
              <a:t>Vládní instituce</a:t>
            </a:r>
          </a:p>
          <a:p>
            <a:pPr marL="1435100" indent="-631825" eaLnBrk="1" hangingPunct="1"/>
            <a:r>
              <a:rPr lang="cs-CZ" dirty="0"/>
              <a:t>Média</a:t>
            </a:r>
          </a:p>
        </p:txBody>
      </p:sp>
    </p:spTree>
    <p:extLst>
      <p:ext uri="{BB962C8B-B14F-4D97-AF65-F5344CB8AC3E}">
        <p14:creationId xmlns:p14="http://schemas.microsoft.com/office/powerpoint/2010/main" val="1515501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2609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Zákazníci (příklady realizace):</a:t>
            </a:r>
          </a:p>
          <a:p>
            <a:pPr marL="1435100" indent="-631825"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Odpovědný přístup k zákazníkům</a:t>
            </a:r>
          </a:p>
          <a:p>
            <a:pPr marL="1435100" indent="-631825" eaLnBrk="1" hangingPunct="1"/>
            <a:r>
              <a:rPr lang="cs-CZ" dirty="0"/>
              <a:t>Průzkum spokojenosti</a:t>
            </a:r>
          </a:p>
          <a:p>
            <a:pPr marL="1435100" indent="-631825" eaLnBrk="1" hangingPunct="1"/>
            <a:r>
              <a:rPr lang="cs-CZ" dirty="0"/>
              <a:t>Řešení stížností</a:t>
            </a:r>
          </a:p>
          <a:p>
            <a:pPr marL="1435100" indent="-631825" eaLnBrk="1" hangingPunct="1"/>
            <a:r>
              <a:rPr lang="cs-CZ" dirty="0"/>
              <a:t>Věrnostní program</a:t>
            </a:r>
          </a:p>
          <a:p>
            <a:pPr marL="803275" indent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879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Zákazníci (příklady realizace):</a:t>
            </a:r>
          </a:p>
          <a:p>
            <a:pPr marL="1435100" indent="-631825"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Přístup k znevýhodněným skupinám</a:t>
            </a:r>
          </a:p>
          <a:p>
            <a:pPr marL="1435100" indent="-631825" eaLnBrk="1" hangingPunct="1"/>
            <a:r>
              <a:rPr lang="cs-CZ" dirty="0"/>
              <a:t>Certifikace kvality</a:t>
            </a:r>
          </a:p>
          <a:p>
            <a:pPr marL="1435100" indent="-631825" eaLnBrk="1" hangingPunct="1"/>
            <a:r>
              <a:rPr lang="cs-CZ" dirty="0"/>
              <a:t>Značky kvality</a:t>
            </a:r>
          </a:p>
          <a:p>
            <a:pPr marL="1435100" indent="-631825" eaLnBrk="1" hangingPunct="1"/>
            <a:r>
              <a:rPr lang="cs-CZ" dirty="0"/>
              <a:t>Vzdělávání zákazníků</a:t>
            </a:r>
          </a:p>
        </p:txBody>
      </p:sp>
    </p:spTree>
    <p:extLst>
      <p:ext uri="{BB962C8B-B14F-4D97-AF65-F5344CB8AC3E}">
        <p14:creationId xmlns:p14="http://schemas.microsoft.com/office/powerpoint/2010/main" val="2170986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7181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Dodavatelé (příklady realizace):</a:t>
            </a:r>
          </a:p>
          <a:p>
            <a:pPr marL="1435100" indent="-631825"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Výběr dodavatelů se stejným etickým zaměřením</a:t>
            </a:r>
          </a:p>
          <a:p>
            <a:pPr marL="1435100" indent="-631825" eaLnBrk="1" hangingPunct="1"/>
            <a:r>
              <a:rPr lang="cs-CZ" dirty="0"/>
              <a:t>Monitoring praktik dodavatelů</a:t>
            </a:r>
          </a:p>
          <a:p>
            <a:pPr marL="1435100" indent="-631825" eaLnBrk="1" hangingPunct="1"/>
            <a:r>
              <a:rPr lang="cs-CZ" dirty="0"/>
              <a:t>Péče o dodavatelské vztahy</a:t>
            </a:r>
          </a:p>
          <a:p>
            <a:pPr marL="1435100" indent="-631825" eaLnBrk="1" hangingPunct="1"/>
            <a:r>
              <a:rPr lang="cs-CZ" dirty="0"/>
              <a:t>Včasné placení faktur</a:t>
            </a:r>
          </a:p>
        </p:txBody>
      </p:sp>
    </p:spTree>
    <p:extLst>
      <p:ext uri="{BB962C8B-B14F-4D97-AF65-F5344CB8AC3E}">
        <p14:creationId xmlns:p14="http://schemas.microsoft.com/office/powerpoint/2010/main" val="33850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1339850" eaLnBrk="1" hangingPunct="1">
              <a:buNone/>
            </a:pPr>
            <a:r>
              <a:rPr lang="cs-CZ" dirty="0"/>
              <a:t>Vnější prostředí firmy (příklady realizace):</a:t>
            </a:r>
          </a:p>
          <a:p>
            <a:pPr marL="1435100" indent="-631825"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Korektní přístup k podnikání</a:t>
            </a:r>
          </a:p>
          <a:p>
            <a:pPr marL="1435100" indent="-631825" eaLnBrk="1" hangingPunct="1"/>
            <a:r>
              <a:rPr lang="cs-CZ" dirty="0"/>
              <a:t>Transparentnost</a:t>
            </a:r>
          </a:p>
          <a:p>
            <a:pPr marL="1435100" indent="-631825" eaLnBrk="1" hangingPunct="1"/>
            <a:r>
              <a:rPr lang="cs-CZ" dirty="0"/>
              <a:t>Pravidelné zveřejňování finančních i nefinančních informací</a:t>
            </a:r>
          </a:p>
        </p:txBody>
      </p:sp>
    </p:spTree>
    <p:extLst>
      <p:ext uri="{BB962C8B-B14F-4D97-AF65-F5344CB8AC3E}">
        <p14:creationId xmlns:p14="http://schemas.microsoft.com/office/powerpoint/2010/main" val="4180988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Další příklady CSR aktivit:</a:t>
            </a:r>
          </a:p>
          <a:p>
            <a:pPr marL="1435100" indent="-631825" eaLnBrk="1" hangingPunct="1"/>
            <a:r>
              <a:rPr lang="cs-CZ" dirty="0"/>
              <a:t>Vytvoření etického kodexu</a:t>
            </a:r>
          </a:p>
          <a:p>
            <a:pPr marL="1435100" indent="-631825" eaLnBrk="1" hangingPunct="1"/>
            <a:r>
              <a:rPr lang="cs-CZ" dirty="0"/>
              <a:t>Transparentnost</a:t>
            </a:r>
          </a:p>
          <a:p>
            <a:pPr marL="1435100" indent="-631825" eaLnBrk="1" hangingPunct="1"/>
            <a:r>
              <a:rPr lang="cs-CZ" dirty="0"/>
              <a:t>Uplatňování principů dobrého řízení</a:t>
            </a:r>
          </a:p>
          <a:p>
            <a:pPr marL="1435100" indent="-631825" eaLnBrk="1" hangingPunct="1"/>
            <a:r>
              <a:rPr lang="cs-CZ" dirty="0"/>
              <a:t>Odmítání korupce</a:t>
            </a:r>
          </a:p>
          <a:p>
            <a:pPr marL="1435100" indent="-631825" eaLnBrk="1" hangingPunct="1"/>
            <a:r>
              <a:rPr lang="cs-CZ" dirty="0"/>
              <a:t>Včasné placení faktur</a:t>
            </a:r>
          </a:p>
          <a:p>
            <a:pPr marL="1435100" indent="-631825" eaLnBrk="1" hangingPunct="1"/>
            <a:r>
              <a:rPr lang="cs-CZ" dirty="0"/>
              <a:t>Poprodejní servis</a:t>
            </a:r>
          </a:p>
        </p:txBody>
      </p:sp>
    </p:spTree>
    <p:extLst>
      <p:ext uri="{BB962C8B-B14F-4D97-AF65-F5344CB8AC3E}">
        <p14:creationId xmlns:p14="http://schemas.microsoft.com/office/powerpoint/2010/main" val="3443041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Další příklady CSR aktivit:</a:t>
            </a:r>
          </a:p>
          <a:p>
            <a:pPr marL="1435100" indent="-631825" eaLnBrk="1" hangingPunct="1"/>
            <a:r>
              <a:rPr lang="cs-CZ" dirty="0"/>
              <a:t>Kvalitní a bezpečné produkty a služby</a:t>
            </a:r>
          </a:p>
          <a:p>
            <a:pPr marL="1435100" indent="-631825" eaLnBrk="1" hangingPunct="1"/>
            <a:r>
              <a:rPr lang="cs-CZ" dirty="0"/>
              <a:t>Marketingová a reklamní etika</a:t>
            </a:r>
          </a:p>
          <a:p>
            <a:pPr marL="1435100" indent="-631825" eaLnBrk="1" hangingPunct="1"/>
            <a:r>
              <a:rPr lang="cs-CZ" dirty="0"/>
              <a:t>Sociálně odpovědné investování</a:t>
            </a:r>
          </a:p>
          <a:p>
            <a:pPr marL="1435100" indent="-631825" eaLnBrk="1" hangingPunct="1"/>
            <a:r>
              <a:rPr lang="cs-CZ" dirty="0"/>
              <a:t>Ochrana duševního vlastnictví</a:t>
            </a:r>
          </a:p>
          <a:p>
            <a:pPr marL="1435100" indent="-631825" eaLnBrk="1" hangingPunct="1"/>
            <a:r>
              <a:rPr lang="cs-CZ" dirty="0"/>
              <a:t>Trvalá udržitelnost</a:t>
            </a:r>
          </a:p>
          <a:p>
            <a:pPr marL="803275" indent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436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 - indikátory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3275" indent="0">
              <a:buNone/>
            </a:pPr>
            <a:r>
              <a:rPr lang="cs-CZ" b="1" dirty="0"/>
              <a:t>Indikátory pro měření výkonnosti CSR v ekonomické oblasti</a:t>
            </a:r>
            <a:r>
              <a:rPr lang="cs-CZ" dirty="0"/>
              <a:t>:</a:t>
            </a:r>
          </a:p>
          <a:p>
            <a:pPr marL="1435100" indent="-631825" eaLnBrk="1" hangingPunct="1"/>
            <a:r>
              <a:rPr lang="cs-CZ" dirty="0"/>
              <a:t>Trendy ekonomického rozvoje</a:t>
            </a:r>
          </a:p>
          <a:p>
            <a:pPr marL="1435100" indent="-631825" eaLnBrk="1" hangingPunct="1"/>
            <a:r>
              <a:rPr lang="cs-CZ" dirty="0"/>
              <a:t>Zveřejňování dosahovaných ekonomických ukazatelů</a:t>
            </a:r>
          </a:p>
          <a:p>
            <a:pPr marL="1435100" indent="-631825" eaLnBrk="1" hangingPunct="1"/>
            <a:r>
              <a:rPr lang="cs-CZ" dirty="0"/>
              <a:t>Etický kodex a jeho dodržování</a:t>
            </a:r>
          </a:p>
          <a:p>
            <a:pPr marL="1435100" indent="-631825" eaLnBrk="1" hangingPunct="1"/>
            <a:r>
              <a:rPr lang="cs-CZ" dirty="0"/>
              <a:t>Rozsah finančního sponzoringu</a:t>
            </a:r>
          </a:p>
          <a:p>
            <a:pPr marL="803275" indent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986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8799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 - indikátory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Úspěšnost projektů financovaných podnikem (nadací)</a:t>
            </a:r>
          </a:p>
          <a:p>
            <a:pPr marL="1435100" indent="-631825" eaLnBrk="1" hangingPunct="1"/>
            <a:r>
              <a:rPr lang="cs-CZ" dirty="0"/>
              <a:t>Financování veřejně prospěšných projektů</a:t>
            </a:r>
          </a:p>
          <a:p>
            <a:pPr marL="1435100" indent="-631825" eaLnBrk="1" hangingPunct="1"/>
            <a:r>
              <a:rPr lang="cs-CZ" dirty="0"/>
              <a:t>Certifikáty ISO, ceny za kvalitu, značky kvality</a:t>
            </a:r>
          </a:p>
          <a:p>
            <a:pPr marL="1435100" indent="-631825" eaLnBrk="1" hangingPunct="1"/>
            <a:r>
              <a:rPr lang="cs-CZ" dirty="0"/>
              <a:t>Nové zakázky, noví zákazníci</a:t>
            </a:r>
          </a:p>
        </p:txBody>
      </p:sp>
    </p:spTree>
    <p:extLst>
      <p:ext uri="{BB962C8B-B14F-4D97-AF65-F5344CB8AC3E}">
        <p14:creationId xmlns:p14="http://schemas.microsoft.com/office/powerpoint/2010/main" val="1539703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5657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Ekonomická oblast - indikátory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/>
            <a:r>
              <a:rPr lang="cs-CZ" dirty="0"/>
              <a:t>Počet a tempo inovací</a:t>
            </a:r>
          </a:p>
          <a:p>
            <a:pPr marL="1435100" indent="-631825" eaLnBrk="1" hangingPunct="1"/>
            <a:r>
              <a:rPr lang="cs-CZ" dirty="0"/>
              <a:t>Počet případů nedodržení lhůt splatnosti</a:t>
            </a:r>
          </a:p>
          <a:p>
            <a:pPr marL="1435100" indent="-631825" eaLnBrk="1" hangingPunct="1"/>
            <a:r>
              <a:rPr lang="cs-CZ" dirty="0"/>
              <a:t>Počet stížností zákazníků</a:t>
            </a:r>
          </a:p>
          <a:p>
            <a:pPr marL="1435100" indent="-631825" eaLnBrk="1" hangingPunct="1"/>
            <a:r>
              <a:rPr lang="cs-CZ" dirty="0"/>
              <a:t>Výsledky průzkumu spokojenosti zákazníků</a:t>
            </a:r>
          </a:p>
          <a:p>
            <a:pPr marL="1435100" indent="-631825" eaLnBrk="1" hangingPunct="1"/>
            <a:r>
              <a:rPr lang="cs-CZ" dirty="0"/>
              <a:t>Měření zákaznické věrnosti</a:t>
            </a:r>
          </a:p>
        </p:txBody>
      </p:sp>
    </p:spTree>
    <p:extLst>
      <p:ext uri="{BB962C8B-B14F-4D97-AF65-F5344CB8AC3E}">
        <p14:creationId xmlns:p14="http://schemas.microsoft.com/office/powerpoint/2010/main" val="5470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989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Sociální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 err="1"/>
              <a:t>Stakeholders</a:t>
            </a:r>
            <a:r>
              <a:rPr lang="cs-CZ" dirty="0"/>
              <a:t>:</a:t>
            </a:r>
          </a:p>
          <a:p>
            <a:pPr marL="1435100" indent="-631825" eaLnBrk="1" hangingPunct="1">
              <a:buNone/>
            </a:pPr>
            <a:r>
              <a:rPr lang="cs-CZ" sz="2600" b="1" dirty="0"/>
              <a:t>Pracovní prostředí</a:t>
            </a:r>
          </a:p>
          <a:p>
            <a:pPr marL="1435100" indent="-631825" eaLnBrk="1" hangingPunct="1"/>
            <a:r>
              <a:rPr lang="cs-CZ" dirty="0"/>
              <a:t>zaměstnanci</a:t>
            </a:r>
          </a:p>
          <a:p>
            <a:pPr marL="1435100" indent="-631825" eaLnBrk="1" hangingPunct="1"/>
            <a:r>
              <a:rPr lang="cs-CZ" dirty="0"/>
              <a:t>odbory</a:t>
            </a:r>
          </a:p>
          <a:p>
            <a:pPr marL="1435100" indent="-631825" eaLnBrk="1" hangingPunct="1">
              <a:buNone/>
            </a:pPr>
            <a:r>
              <a:rPr lang="cs-CZ" sz="2600" b="1" dirty="0"/>
              <a:t>Místní komunita</a:t>
            </a:r>
          </a:p>
          <a:p>
            <a:pPr marL="1435100" indent="-631825" eaLnBrk="1" hangingPunct="1"/>
            <a:r>
              <a:rPr lang="cs-CZ" dirty="0"/>
              <a:t>neziskové organizace</a:t>
            </a:r>
          </a:p>
          <a:p>
            <a:pPr marL="1435100" indent="-631825" eaLnBrk="1" hangingPunct="1"/>
            <a:r>
              <a:rPr lang="cs-CZ" dirty="0"/>
              <a:t>veřejnost </a:t>
            </a:r>
          </a:p>
        </p:txBody>
      </p:sp>
    </p:spTree>
    <p:extLst>
      <p:ext uri="{BB962C8B-B14F-4D97-AF65-F5344CB8AC3E}">
        <p14:creationId xmlns:p14="http://schemas.microsoft.com/office/powerpoint/2010/main" val="254360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227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Sociální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Příklady CSR aktivit</a:t>
            </a:r>
          </a:p>
          <a:p>
            <a:pPr marL="1435100" indent="-631825" eaLnBrk="1" hangingPunct="1"/>
            <a:r>
              <a:rPr lang="cs-CZ" dirty="0"/>
              <a:t>Zdraví a bezpečnost</a:t>
            </a:r>
          </a:p>
          <a:p>
            <a:pPr marL="1435100" indent="-631825" eaLnBrk="1" hangingPunct="1"/>
            <a:r>
              <a:rPr lang="cs-CZ" dirty="0"/>
              <a:t>Vzdělávání a rozvoj</a:t>
            </a:r>
          </a:p>
          <a:p>
            <a:pPr marL="1435100" indent="-631825" eaLnBrk="1" hangingPunct="1"/>
            <a:r>
              <a:rPr lang="cs-CZ" dirty="0"/>
              <a:t>Vyváženost pracovního a osobního života</a:t>
            </a:r>
          </a:p>
          <a:p>
            <a:pPr marL="1435100" indent="-631825" eaLnBrk="1" hangingPunct="1"/>
            <a:r>
              <a:rPr lang="cs-CZ" dirty="0"/>
              <a:t>Rovné příležitosti</a:t>
            </a:r>
          </a:p>
          <a:p>
            <a:pPr marL="1435100" indent="-631825" eaLnBrk="1" hangingPunct="1"/>
            <a:r>
              <a:rPr lang="cs-CZ" dirty="0"/>
              <a:t>Sociální integrace</a:t>
            </a:r>
          </a:p>
        </p:txBody>
      </p:sp>
    </p:spTree>
    <p:extLst>
      <p:ext uri="{BB962C8B-B14F-4D97-AF65-F5344CB8AC3E}">
        <p14:creationId xmlns:p14="http://schemas.microsoft.com/office/powerpoint/2010/main" val="291565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Sociální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Příklady CSR aktivit</a:t>
            </a:r>
          </a:p>
          <a:p>
            <a:pPr marL="1435100" indent="-631825" eaLnBrk="1" hangingPunct="1"/>
            <a:r>
              <a:rPr lang="cs-CZ" dirty="0"/>
              <a:t>Rozmanitost na pracovišti (ženy, etnické minority, handicapovaní a starší lidé)</a:t>
            </a:r>
          </a:p>
          <a:p>
            <a:pPr marL="1435100" indent="-631825" eaLnBrk="1" hangingPunct="1"/>
            <a:r>
              <a:rPr lang="cs-CZ" dirty="0"/>
              <a:t>Podpora propuštěných zaměstnanců</a:t>
            </a:r>
          </a:p>
          <a:p>
            <a:pPr marL="1435100" indent="-631825" eaLnBrk="1" hangingPunct="1"/>
            <a:r>
              <a:rPr lang="cs-CZ" dirty="0"/>
              <a:t>Firemní dárcovství (finanční i materiální)</a:t>
            </a:r>
          </a:p>
        </p:txBody>
      </p:sp>
    </p:spTree>
    <p:extLst>
      <p:ext uri="{BB962C8B-B14F-4D97-AF65-F5344CB8AC3E}">
        <p14:creationId xmlns:p14="http://schemas.microsoft.com/office/powerpoint/2010/main" val="279573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227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Sociální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Příklady CSR aktivit</a:t>
            </a:r>
          </a:p>
          <a:p>
            <a:pPr marL="1435100" indent="-631825" eaLnBrk="1" hangingPunct="1"/>
            <a:r>
              <a:rPr lang="cs-CZ" dirty="0"/>
              <a:t>Firemní dobrovolnictví</a:t>
            </a:r>
          </a:p>
          <a:p>
            <a:pPr marL="1435100" indent="-631825" eaLnBrk="1" hangingPunct="1"/>
            <a:r>
              <a:rPr lang="cs-CZ" dirty="0"/>
              <a:t>Podpora kvality života</a:t>
            </a:r>
          </a:p>
          <a:p>
            <a:pPr marL="1435100" indent="-631825" eaLnBrk="1" hangingPunct="1"/>
            <a:r>
              <a:rPr lang="cs-CZ" dirty="0"/>
              <a:t>Rozvoj zaměstnanosti </a:t>
            </a:r>
          </a:p>
          <a:p>
            <a:pPr marL="1435100" indent="-631825" eaLnBrk="1" hangingPunct="1"/>
            <a:r>
              <a:rPr lang="cs-CZ" dirty="0"/>
              <a:t>Rozvoj místní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325050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Environmentální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 err="1"/>
              <a:t>Stakeholders</a:t>
            </a:r>
            <a:r>
              <a:rPr lang="cs-CZ" dirty="0"/>
              <a:t>:</a:t>
            </a:r>
          </a:p>
          <a:p>
            <a:pPr marL="1435100" indent="-631825" eaLnBrk="1" hangingPunct="1"/>
            <a:r>
              <a:rPr lang="cs-CZ" dirty="0"/>
              <a:t>Veřejný sektor (Ministerstvo životního prostředí, kraje…)</a:t>
            </a:r>
          </a:p>
          <a:p>
            <a:pPr marL="1435100" indent="-631825" eaLnBrk="1" hangingPunct="1"/>
            <a:r>
              <a:rPr lang="cs-CZ" dirty="0"/>
              <a:t>Místní samospráva</a:t>
            </a:r>
          </a:p>
          <a:p>
            <a:pPr marL="1435100" indent="-631825" eaLnBrk="1" hangingPunct="1"/>
            <a:r>
              <a:rPr lang="cs-CZ" dirty="0"/>
              <a:t>Environmentální skupiny</a:t>
            </a:r>
          </a:p>
          <a:p>
            <a:pPr marL="1435100" indent="-631825" eaLnBrk="1" hangingPunct="1"/>
            <a:r>
              <a:rPr lang="cs-CZ" dirty="0"/>
              <a:t>Neziskové ekologické organizace</a:t>
            </a:r>
          </a:p>
          <a:p>
            <a:pPr marL="1435100" indent="-631825" eaLnBrk="1" hangingPunct="1"/>
            <a:r>
              <a:rPr lang="cs-CZ" dirty="0"/>
              <a:t>Další mluvčí za životní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416028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Environmentální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Příklady CSR aktivit:</a:t>
            </a:r>
          </a:p>
          <a:p>
            <a:pPr marL="1435100" indent="-631825" eaLnBrk="1" hangingPunct="1"/>
            <a:r>
              <a:rPr lang="cs-CZ" dirty="0"/>
              <a:t>Recyklační program</a:t>
            </a:r>
          </a:p>
          <a:p>
            <a:pPr marL="1435100" indent="-631825" eaLnBrk="1" hangingPunct="1"/>
            <a:r>
              <a:rPr lang="cs-CZ" dirty="0"/>
              <a:t>Úspora energií</a:t>
            </a:r>
          </a:p>
          <a:p>
            <a:pPr marL="1435100" indent="-631825" eaLnBrk="1" hangingPunct="1"/>
            <a:r>
              <a:rPr lang="cs-CZ" dirty="0"/>
              <a:t>Úspora vody</a:t>
            </a:r>
          </a:p>
          <a:p>
            <a:pPr marL="1435100" indent="-631825" eaLnBrk="1" hangingPunct="1"/>
            <a:r>
              <a:rPr lang="cs-CZ" dirty="0"/>
              <a:t>Hospodaření s odpady</a:t>
            </a:r>
          </a:p>
          <a:p>
            <a:pPr marL="1435100" indent="-631825" eaLnBrk="1" hangingPunct="1"/>
            <a:r>
              <a:rPr lang="cs-CZ" dirty="0"/>
              <a:t>Balení a přeprava</a:t>
            </a:r>
          </a:p>
        </p:txBody>
      </p:sp>
    </p:spTree>
    <p:extLst>
      <p:ext uri="{BB962C8B-B14F-4D97-AF65-F5344CB8AC3E}">
        <p14:creationId xmlns:p14="http://schemas.microsoft.com/office/powerpoint/2010/main" val="83041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Environmentální oblast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cs-CZ" sz="1000" dirty="0"/>
          </a:p>
          <a:p>
            <a:pPr marL="1435100" indent="-631825" eaLnBrk="1" hangingPunct="1">
              <a:buNone/>
            </a:pPr>
            <a:r>
              <a:rPr lang="cs-CZ" dirty="0"/>
              <a:t>Příklady CSR aktivit:</a:t>
            </a:r>
          </a:p>
          <a:p>
            <a:pPr marL="1435100" indent="-631825" eaLnBrk="1" hangingPunct="1"/>
            <a:r>
              <a:rPr lang="cs-CZ" dirty="0"/>
              <a:t>Omezení používání nebezpečných látek</a:t>
            </a:r>
          </a:p>
          <a:p>
            <a:pPr marL="1435100" indent="-631825" eaLnBrk="1" hangingPunct="1"/>
            <a:r>
              <a:rPr lang="cs-CZ" dirty="0"/>
              <a:t>Soulad s normami a standardy (ISO, EMAS a další)</a:t>
            </a:r>
          </a:p>
          <a:p>
            <a:pPr marL="1435100" indent="-631825" eaLnBrk="1" hangingPunct="1"/>
            <a:r>
              <a:rPr lang="cs-CZ" dirty="0"/>
              <a:t>Ekologická výroba, produkty, služby</a:t>
            </a:r>
          </a:p>
          <a:p>
            <a:pPr marL="1435100" indent="-631825" eaLnBrk="1" hangingPunct="1"/>
            <a:r>
              <a:rPr lang="cs-CZ" dirty="0"/>
              <a:t>Ochrana přírodních zdrojů</a:t>
            </a:r>
          </a:p>
        </p:txBody>
      </p:sp>
    </p:spTree>
    <p:extLst>
      <p:ext uri="{BB962C8B-B14F-4D97-AF65-F5344CB8AC3E}">
        <p14:creationId xmlns:p14="http://schemas.microsoft.com/office/powerpoint/2010/main" val="16427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763</Words>
  <Application>Microsoft Office PowerPoint</Application>
  <PresentationFormat>Předvádění na obrazovce (4:3)</PresentationFormat>
  <Paragraphs>231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Společenská odpovědnost firem (CSR): základní pilíře a pilíř ekonomický</vt:lpstr>
      <vt:lpstr>Co jsou pilíře CSR?</vt:lpstr>
      <vt:lpstr>Sociální oblast</vt:lpstr>
      <vt:lpstr>Sociální oblast</vt:lpstr>
      <vt:lpstr>Sociální oblast</vt:lpstr>
      <vt:lpstr>Sociální oblast</vt:lpstr>
      <vt:lpstr>Environmentální oblast</vt:lpstr>
      <vt:lpstr>Environmentální oblast</vt:lpstr>
      <vt:lpstr>Environmentální oblast</vt:lpstr>
      <vt:lpstr>Ekonomické přínosy environmentální oblasti</vt:lpstr>
      <vt:lpstr>Ekonomické přínosy environmentální oblasti</vt:lpstr>
      <vt:lpstr>Ekonomické přínosy environmentální oblasti</vt:lpstr>
      <vt:lpstr>Ekonomické přínosy environmentální oblasti</vt:lpstr>
      <vt:lpstr>Ekonomické přínosy environmentální oblasti</vt:lpstr>
      <vt:lpstr>Ekonomické přínosy environmentální oblasti</vt:lpstr>
      <vt:lpstr>Ekonomické přínosy environmentální oblasti</vt:lpstr>
      <vt:lpstr>Ekonomické přínosy environmentální oblasti</vt:lpstr>
      <vt:lpstr>Ekonomická oblast</vt:lpstr>
      <vt:lpstr>Ekonomická oblast</vt:lpstr>
      <vt:lpstr>Ekonomická oblast</vt:lpstr>
      <vt:lpstr>Ekonomická oblast</vt:lpstr>
      <vt:lpstr>Ekonomická oblast</vt:lpstr>
      <vt:lpstr>Ekonomická oblast</vt:lpstr>
      <vt:lpstr>Ekonomická oblast</vt:lpstr>
      <vt:lpstr>Ekonomická oblast</vt:lpstr>
      <vt:lpstr>Ekonomická oblast</vt:lpstr>
      <vt:lpstr>Ekonomická oblast - indikátory</vt:lpstr>
      <vt:lpstr>Ekonomická oblast - indikátory</vt:lpstr>
      <vt:lpstr>Ekonomická oblast - indikátory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Chvátal Ladislav</dc:creator>
  <cp:keywords/>
  <dc:description/>
  <cp:lastModifiedBy>Fink Martin</cp:lastModifiedBy>
  <cp:revision>19</cp:revision>
  <cp:lastPrinted>2015-10-20T14:39:28Z</cp:lastPrinted>
  <dcterms:created xsi:type="dcterms:W3CDTF">2012-07-19T22:32:54Z</dcterms:created>
  <dcterms:modified xsi:type="dcterms:W3CDTF">2021-12-15T09:23:18Z</dcterms:modified>
  <cp:category/>
</cp:coreProperties>
</file>