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75" r:id="rId3"/>
    <p:sldId id="328" r:id="rId4"/>
    <p:sldId id="272" r:id="rId5"/>
    <p:sldId id="329" r:id="rId6"/>
    <p:sldId id="330" r:id="rId7"/>
    <p:sldId id="331" r:id="rId8"/>
    <p:sldId id="332" r:id="rId9"/>
    <p:sldId id="323" r:id="rId10"/>
    <p:sldId id="324" r:id="rId11"/>
    <p:sldId id="325" r:id="rId12"/>
    <p:sldId id="326" r:id="rId13"/>
    <p:sldId id="327" r:id="rId14"/>
    <p:sldId id="276" r:id="rId15"/>
    <p:sldId id="277" r:id="rId16"/>
    <p:sldId id="279" r:id="rId17"/>
    <p:sldId id="278" r:id="rId18"/>
    <p:sldId id="280" r:id="rId19"/>
    <p:sldId id="281" r:id="rId20"/>
    <p:sldId id="282" r:id="rId21"/>
    <p:sldId id="283" r:id="rId22"/>
    <p:sldId id="286" r:id="rId23"/>
    <p:sldId id="287" r:id="rId24"/>
    <p:sldId id="284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334" r:id="rId34"/>
    <p:sldId id="285" r:id="rId35"/>
    <p:sldId id="274" r:id="rId36"/>
    <p:sldId id="260" r:id="rId37"/>
    <p:sldId id="269" r:id="rId38"/>
    <p:sldId id="259" r:id="rId39"/>
    <p:sldId id="258" r:id="rId40"/>
    <p:sldId id="270" r:id="rId41"/>
    <p:sldId id="261" r:id="rId42"/>
    <p:sldId id="263" r:id="rId43"/>
    <p:sldId id="265" r:id="rId44"/>
    <p:sldId id="267" r:id="rId45"/>
    <p:sldId id="268" r:id="rId46"/>
    <p:sldId id="271" r:id="rId47"/>
    <p:sldId id="264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1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5" d="100"/>
          <a:sy n="105" d="100"/>
        </p:scale>
        <p:origin x="34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86BA8-74D3-4613-BA58-B7F638FBBEDF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BCD15-8431-410B-AF05-79B1C7035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44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71C55-E4C0-48E9-BD2B-37EA36D410AD}" type="datetimeFigureOut">
              <a:rPr lang="cs-CZ" smtClean="0"/>
              <a:t>30.03.2021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7B6C5-0E25-4349-A869-0ED640A55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64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37B6C5-0E25-4349-A869-0ED640A559B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61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37B6C5-0E25-4349-A869-0ED640A559B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467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topodpovednafirma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8344" y="2354871"/>
            <a:ext cx="8071756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5400" b="1" dirty="0">
                <a:solidFill>
                  <a:srgbClr val="D10202"/>
                </a:solidFill>
                <a:cs typeface="Arial"/>
              </a:rPr>
              <a:t>CSR a MSP – implementace, evaluace, reporting, metriky</a:t>
            </a:r>
            <a:endParaRPr lang="en-US" sz="54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cs typeface="Arial"/>
            </a:endParaRPr>
          </a:p>
          <a:p>
            <a:pPr algn="l"/>
            <a:endParaRPr lang="cs-CZ" sz="1800" b="1" dirty="0">
              <a:cs typeface="Arial"/>
            </a:endParaRPr>
          </a:p>
          <a:p>
            <a:pPr algn="l"/>
            <a:r>
              <a:rPr lang="cs-CZ" sz="1800" b="1">
                <a:cs typeface="Arial"/>
              </a:rPr>
              <a:t>Martin Fink</a:t>
            </a:r>
            <a:endParaRPr lang="cs-CZ" sz="18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732" y="383127"/>
            <a:ext cx="8524068" cy="1143000"/>
          </a:xfrm>
        </p:spPr>
        <p:txBody>
          <a:bodyPr>
            <a:noAutofit/>
          </a:bodyPr>
          <a:lstStyle/>
          <a:p>
            <a:r>
              <a:rPr lang="cs-CZ" sz="3600" dirty="0"/>
              <a:t>CSR v MSP, mýtus 2.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008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b="1" dirty="0"/>
              <a:t>„</a:t>
            </a:r>
            <a:r>
              <a:rPr lang="cs-CZ" b="1" i="1" dirty="0"/>
              <a:t>Být společensky odpovědnou firmou je drahé</a:t>
            </a:r>
            <a:r>
              <a:rPr lang="cs-CZ" b="1" dirty="0"/>
              <a:t>“ a „</a:t>
            </a:r>
            <a:r>
              <a:rPr lang="cs-CZ" b="1" i="1" dirty="0"/>
              <a:t>Být společensky odpovědnou firmou podrývá možnost být konkurenceschopnou firmou</a:t>
            </a:r>
            <a:r>
              <a:rPr lang="cs-CZ" b="1" dirty="0"/>
              <a:t>“</a:t>
            </a:r>
          </a:p>
          <a:p>
            <a:r>
              <a:rPr lang="cs-CZ" dirty="0"/>
              <a:t>Pokud se firma stane společensky odpovědnou, upevňuje tím své postavení na trhu, zvyšuje svou konkurenceschopnost a je schopna tvorby vyšší hodnoty podniku. </a:t>
            </a:r>
          </a:p>
          <a:p>
            <a:r>
              <a:rPr lang="cs-CZ" dirty="0"/>
              <a:t>Dbá o svůj image, nejsou jí lhostejné zájmy </a:t>
            </a:r>
            <a:r>
              <a:rPr lang="cs-CZ" dirty="0" err="1"/>
              <a:t>stakeholders</a:t>
            </a:r>
            <a:r>
              <a:rPr lang="cs-CZ" dirty="0"/>
              <a:t> a stává se pro zákazníky i investory atraktivní. </a:t>
            </a:r>
          </a:p>
          <a:p>
            <a:r>
              <a:rPr lang="cs-CZ" dirty="0"/>
              <a:t>Na jednotlivá opatření, která ji pomohou stát se společensky odpovědnou, nemusí přitom vynakládat horentní sumy peněz, a přesto jí přinesou nemalé úspory. (zlepšení pracovního prostředí vylepší vztahy se zaměstnanci, zvýší jejich loajalitu a sníží tak náklady spojné s případným náborem nových zaměstnanců; instalace kvalitní tiskárny na chodbu firmy namísto tiskárny v každé kanceláři nebo zaměření se na ekologické nakládání s odpady, které bude prevencí před udělením vysokých pokut, je také opatřením směřujícím ke společenské odpovědnosti</a:t>
            </a:r>
          </a:p>
        </p:txBody>
      </p:sp>
    </p:spTree>
    <p:extLst>
      <p:ext uri="{BB962C8B-B14F-4D97-AF65-F5344CB8AC3E}">
        <p14:creationId xmlns:p14="http://schemas.microsoft.com/office/powerpoint/2010/main" val="3064738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732" y="383127"/>
            <a:ext cx="8524068" cy="1143000"/>
          </a:xfrm>
        </p:spPr>
        <p:txBody>
          <a:bodyPr>
            <a:noAutofit/>
          </a:bodyPr>
          <a:lstStyle/>
          <a:p>
            <a:r>
              <a:rPr lang="cs-CZ" sz="3600" dirty="0"/>
              <a:t>CSR v MSP, mýtus 3.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538"/>
            <a:ext cx="8229600" cy="512008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/>
              <a:t>„</a:t>
            </a:r>
            <a:r>
              <a:rPr lang="cs-CZ" b="1" i="1" dirty="0"/>
              <a:t>Být společensky odpovědnou firmou znamená dávat dary“</a:t>
            </a:r>
          </a:p>
          <a:p>
            <a:r>
              <a:rPr lang="cs-CZ" dirty="0"/>
              <a:t>je nepřesné vyjádření o CSR, které bývá právě díky této mylné představě zaměňováno s firemní filantropií.</a:t>
            </a:r>
          </a:p>
          <a:p>
            <a:r>
              <a:rPr lang="cs-CZ" dirty="0"/>
              <a:t>podle Petříčkové (Hospodářské noviny, 2015) MSP</a:t>
            </a:r>
          </a:p>
          <a:p>
            <a:pPr marL="0" indent="0">
              <a:buNone/>
            </a:pPr>
            <a:r>
              <a:rPr lang="cs-CZ" dirty="0"/>
              <a:t>	neinvestují ze svého zisku velké částky na charitu, 	ale finance dávají na viditelné projekty. Často 	podporují aktivity komunity jako je místní 	fotbalový klub nebo výstavba dětského hřiště v 	obci či městě.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68594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732" y="383127"/>
            <a:ext cx="8524068" cy="1143000"/>
          </a:xfrm>
        </p:spPr>
        <p:txBody>
          <a:bodyPr>
            <a:noAutofit/>
          </a:bodyPr>
          <a:lstStyle/>
          <a:p>
            <a:r>
              <a:rPr lang="cs-CZ" sz="3600" dirty="0"/>
              <a:t>CSR v MSP, mýtus 4.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538"/>
            <a:ext cx="8229600" cy="512008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„</a:t>
            </a:r>
            <a:r>
              <a:rPr lang="cs-CZ" b="1" i="1" dirty="0"/>
              <a:t>CSR je jen PR, prázdná bublina</a:t>
            </a:r>
            <a:r>
              <a:rPr lang="cs-CZ" b="1" dirty="0"/>
              <a:t>“</a:t>
            </a:r>
          </a:p>
          <a:p>
            <a:r>
              <a:rPr lang="cs-CZ" dirty="0"/>
              <a:t>Toto zkreslení vzniklo díky velké  medializaci  CSR velkých  firem (k CSR se hlásí, ale nekonají tak)</a:t>
            </a:r>
          </a:p>
          <a:p>
            <a:r>
              <a:rPr lang="cs-CZ" dirty="0"/>
              <a:t>Opačným pólem jsou společnosti, které mohou být příkladem dobrého CSR, ale mají nulové PR. </a:t>
            </a:r>
          </a:p>
          <a:p>
            <a:pPr marL="0" indent="0" algn="ctr">
              <a:buNone/>
            </a:pPr>
            <a:r>
              <a:rPr lang="cs-CZ" b="1" dirty="0"/>
              <a:t>Těmito společnostmi jsou často MSP, které nemají kapacity na medializování svých aktivit a přitom řadu těchto aktivit léta dělají.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14215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732" y="383127"/>
            <a:ext cx="8524068" cy="1143000"/>
          </a:xfrm>
        </p:spPr>
        <p:txBody>
          <a:bodyPr>
            <a:noAutofit/>
          </a:bodyPr>
          <a:lstStyle/>
          <a:p>
            <a:r>
              <a:rPr lang="cs-CZ" sz="3600" dirty="0"/>
              <a:t>CSR v MSP, mýtus 5.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36352"/>
            <a:ext cx="8229600" cy="512008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„</a:t>
            </a:r>
            <a:r>
              <a:rPr lang="cs-CZ" b="1" i="1" dirty="0"/>
              <a:t>Společensky odpovědná firma nerozvazuje pracovní poměr se svými zaměstnanci</a:t>
            </a:r>
            <a:r>
              <a:rPr lang="cs-CZ" b="1" dirty="0"/>
              <a:t>“</a:t>
            </a:r>
          </a:p>
          <a:p>
            <a:r>
              <a:rPr lang="cs-CZ" dirty="0"/>
              <a:t>Pokud nastane recese či jiné důvody k propuštění zaměstnanců tak i společnost, která se chová společensky odpovědně, je mnohdy nucena pracovní poměr se zaměstnancem rozvázat.</a:t>
            </a:r>
          </a:p>
          <a:p>
            <a:r>
              <a:rPr lang="cs-CZ" dirty="0"/>
              <a:t>Na druhou stranu o propuštěného zaměstnance se taková firma korektně postará a to například formou školení, které by mu mohlo usnadnit získat nové zaměstnání.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97608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Implementace CSR - překážky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 err="1"/>
              <a:t>Nepřesné</a:t>
            </a:r>
            <a:r>
              <a:rPr lang="en-GB" b="1" dirty="0"/>
              <a:t> </a:t>
            </a:r>
            <a:r>
              <a:rPr lang="en-GB" b="1" dirty="0" err="1"/>
              <a:t>pojetí</a:t>
            </a:r>
            <a:r>
              <a:rPr lang="en-GB" dirty="0"/>
              <a:t>.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nevědí</a:t>
            </a:r>
            <a:r>
              <a:rPr lang="en-GB" dirty="0"/>
              <a:t>, co </a:t>
            </a:r>
            <a:r>
              <a:rPr lang="en-GB" dirty="0" err="1"/>
              <a:t>přesně</a:t>
            </a:r>
            <a:r>
              <a:rPr lang="en-GB" dirty="0"/>
              <a:t> </a:t>
            </a:r>
            <a:r>
              <a:rPr lang="en-GB" dirty="0" err="1"/>
              <a:t>koncept</a:t>
            </a:r>
            <a:r>
              <a:rPr lang="en-GB" dirty="0"/>
              <a:t> CSR </a:t>
            </a:r>
            <a:r>
              <a:rPr lang="en-GB" dirty="0" err="1"/>
              <a:t>znamená</a:t>
            </a:r>
            <a:r>
              <a:rPr lang="en-GB" dirty="0"/>
              <a:t>.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jej</a:t>
            </a:r>
            <a:r>
              <a:rPr lang="en-GB" dirty="0"/>
              <a:t> </a:t>
            </a:r>
            <a:r>
              <a:rPr lang="en-GB" dirty="0" err="1"/>
              <a:t>mylně</a:t>
            </a:r>
            <a:r>
              <a:rPr lang="cs-CZ" dirty="0"/>
              <a:t> </a:t>
            </a:r>
            <a:r>
              <a:rPr lang="en-GB" dirty="0" err="1"/>
              <a:t>zaměňují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firemním</a:t>
            </a:r>
            <a:r>
              <a:rPr lang="en-GB" dirty="0"/>
              <a:t> </a:t>
            </a:r>
            <a:r>
              <a:rPr lang="en-GB" dirty="0" err="1"/>
              <a:t>dárcovství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součástí</a:t>
            </a:r>
            <a:r>
              <a:rPr lang="en-GB" dirty="0"/>
              <a:t> </a:t>
            </a:r>
            <a:r>
              <a:rPr lang="en-GB" dirty="0" err="1"/>
              <a:t>společenské</a:t>
            </a:r>
            <a:r>
              <a:rPr lang="en-GB" dirty="0"/>
              <a:t> </a:t>
            </a:r>
            <a:r>
              <a:rPr lang="en-GB" dirty="0" err="1"/>
              <a:t>odpovědnosti</a:t>
            </a:r>
            <a:r>
              <a:rPr lang="en-GB" dirty="0"/>
              <a:t> </a:t>
            </a:r>
            <a:r>
              <a:rPr lang="en-GB" dirty="0" err="1"/>
              <a:t>firem</a:t>
            </a:r>
            <a:r>
              <a:rPr lang="en-GB" dirty="0"/>
              <a:t>.</a:t>
            </a:r>
          </a:p>
          <a:p>
            <a:r>
              <a:rPr lang="en-GB" b="1" dirty="0" err="1"/>
              <a:t>Nedostatek</a:t>
            </a:r>
            <a:r>
              <a:rPr lang="en-GB" b="1" dirty="0"/>
              <a:t> </a:t>
            </a:r>
            <a:r>
              <a:rPr lang="en-GB" b="1" dirty="0" err="1"/>
              <a:t>motivace</a:t>
            </a:r>
            <a:r>
              <a:rPr lang="en-GB" dirty="0"/>
              <a:t>.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neznají</a:t>
            </a:r>
            <a:r>
              <a:rPr lang="en-GB" dirty="0"/>
              <a:t> </a:t>
            </a:r>
            <a:r>
              <a:rPr lang="en-GB" dirty="0" err="1"/>
              <a:t>všechny</a:t>
            </a:r>
            <a:r>
              <a:rPr lang="en-GB" dirty="0"/>
              <a:t> </a:t>
            </a:r>
            <a:r>
              <a:rPr lang="en-GB" dirty="0" err="1"/>
              <a:t>výhody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jim</a:t>
            </a:r>
            <a:r>
              <a:rPr lang="en-GB" dirty="0"/>
              <a:t> </a:t>
            </a:r>
            <a:r>
              <a:rPr lang="en-GB" dirty="0" err="1"/>
              <a:t>odpovědné</a:t>
            </a:r>
            <a:r>
              <a:rPr lang="en-GB" dirty="0"/>
              <a:t> </a:t>
            </a:r>
            <a:r>
              <a:rPr lang="en-GB" dirty="0" err="1"/>
              <a:t>podnikání</a:t>
            </a:r>
            <a:r>
              <a:rPr lang="cs-CZ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přinést</a:t>
            </a:r>
            <a:r>
              <a:rPr lang="en-GB" dirty="0"/>
              <a:t>.</a:t>
            </a:r>
            <a:r>
              <a:rPr lang="cs-CZ" dirty="0"/>
              <a:t> </a:t>
            </a:r>
          </a:p>
          <a:p>
            <a:r>
              <a:rPr lang="cs-CZ" b="1" dirty="0"/>
              <a:t>N</a:t>
            </a:r>
            <a:r>
              <a:rPr lang="en-GB" b="1" dirty="0" err="1"/>
              <a:t>eznalost</a:t>
            </a:r>
            <a:r>
              <a:rPr lang="en-GB" b="1" dirty="0"/>
              <a:t> </a:t>
            </a:r>
            <a:r>
              <a:rPr lang="en-GB" b="1" dirty="0" err="1"/>
              <a:t>šíře</a:t>
            </a:r>
            <a:r>
              <a:rPr lang="en-GB" b="1" dirty="0"/>
              <a:t> </a:t>
            </a:r>
            <a:r>
              <a:rPr lang="en-GB" b="1" dirty="0" err="1"/>
              <a:t>konceptu</a:t>
            </a:r>
            <a:r>
              <a:rPr lang="en-GB" dirty="0"/>
              <a:t>.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nemají</a:t>
            </a:r>
            <a:r>
              <a:rPr lang="en-GB" dirty="0"/>
              <a:t> </a:t>
            </a:r>
            <a:r>
              <a:rPr lang="en-GB" dirty="0" err="1"/>
              <a:t>přehled</a:t>
            </a:r>
            <a:r>
              <a:rPr lang="en-GB" dirty="0"/>
              <a:t> o </a:t>
            </a:r>
            <a:r>
              <a:rPr lang="en-GB" dirty="0" err="1"/>
              <a:t>aktivitách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do </a:t>
            </a:r>
            <a:r>
              <a:rPr lang="en-GB" dirty="0" err="1"/>
              <a:t>konceptu</a:t>
            </a:r>
            <a:r>
              <a:rPr lang="en-GB" dirty="0"/>
              <a:t> CSR</a:t>
            </a:r>
            <a:r>
              <a:rPr lang="cs-CZ" dirty="0"/>
              <a:t> </a:t>
            </a:r>
            <a:r>
              <a:rPr lang="en-GB" dirty="0" err="1"/>
              <a:t>spadají</a:t>
            </a:r>
            <a:r>
              <a:rPr lang="en-GB" dirty="0"/>
              <a:t>.</a:t>
            </a:r>
            <a:endParaRPr lang="cs-CZ" dirty="0"/>
          </a:p>
          <a:p>
            <a:r>
              <a:rPr lang="en-GB" dirty="0" err="1"/>
              <a:t>Mnohdy</a:t>
            </a:r>
            <a:r>
              <a:rPr lang="cs-CZ" dirty="0"/>
              <a:t> organizace</a:t>
            </a:r>
            <a:r>
              <a:rPr lang="en-GB" dirty="0"/>
              <a:t> </a:t>
            </a:r>
            <a:r>
              <a:rPr lang="en-GB" dirty="0" err="1"/>
              <a:t>nevědí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pěstování</a:t>
            </a:r>
            <a:r>
              <a:rPr lang="en-GB" dirty="0"/>
              <a:t> </a:t>
            </a:r>
            <a:r>
              <a:rPr lang="en-GB" dirty="0" err="1"/>
              <a:t>dobrých</a:t>
            </a:r>
            <a:r>
              <a:rPr lang="en-GB" dirty="0"/>
              <a:t> </a:t>
            </a:r>
            <a:r>
              <a:rPr lang="en-GB" dirty="0" err="1"/>
              <a:t>vztahů</a:t>
            </a:r>
            <a:r>
              <a:rPr lang="en-GB" dirty="0"/>
              <a:t> se </a:t>
            </a:r>
            <a:r>
              <a:rPr lang="en-GB" dirty="0" err="1"/>
              <a:t>zákazníky</a:t>
            </a:r>
            <a:r>
              <a:rPr lang="en-GB" dirty="0"/>
              <a:t> a </a:t>
            </a:r>
            <a:r>
              <a:rPr lang="en-GB" dirty="0" err="1"/>
              <a:t>obchodními</a:t>
            </a:r>
            <a:r>
              <a:rPr lang="cs-CZ" dirty="0"/>
              <a:t> </a:t>
            </a:r>
            <a:r>
              <a:rPr lang="en-GB" dirty="0" err="1"/>
              <a:t>partnery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péče</a:t>
            </a:r>
            <a:r>
              <a:rPr lang="en-GB" dirty="0"/>
              <a:t> o </a:t>
            </a:r>
            <a:r>
              <a:rPr lang="en-GB" dirty="0" err="1"/>
              <a:t>zaměstnance</a:t>
            </a:r>
            <a:r>
              <a:rPr lang="en-GB" dirty="0"/>
              <a:t> </a:t>
            </a:r>
            <a:r>
              <a:rPr lang="en-GB" dirty="0" err="1"/>
              <a:t>tvoří</a:t>
            </a:r>
            <a:r>
              <a:rPr lang="en-GB" dirty="0"/>
              <a:t> </a:t>
            </a:r>
            <a:r>
              <a:rPr lang="en-GB" dirty="0" err="1"/>
              <a:t>součást</a:t>
            </a:r>
            <a:r>
              <a:rPr lang="en-GB" dirty="0"/>
              <a:t> </a:t>
            </a:r>
            <a:r>
              <a:rPr lang="en-GB" dirty="0" err="1"/>
              <a:t>společenské</a:t>
            </a:r>
            <a:r>
              <a:rPr lang="en-GB" dirty="0"/>
              <a:t> </a:t>
            </a:r>
            <a:r>
              <a:rPr lang="en-GB" dirty="0" err="1"/>
              <a:t>odpovědnost</a:t>
            </a:r>
            <a:r>
              <a:rPr lang="cs-CZ" dirty="0"/>
              <a:t>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6709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Implementace CSR – překážky 2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err="1"/>
              <a:t>Neregionální</a:t>
            </a:r>
            <a:r>
              <a:rPr lang="en-GB" b="1" dirty="0"/>
              <a:t> </a:t>
            </a:r>
            <a:r>
              <a:rPr lang="en-GB" b="1" dirty="0" err="1"/>
              <a:t>zacílení</a:t>
            </a:r>
            <a:r>
              <a:rPr lang="en-GB" dirty="0"/>
              <a:t>.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nezaměřují</a:t>
            </a:r>
            <a:r>
              <a:rPr lang="en-GB" dirty="0"/>
              <a:t> </a:t>
            </a:r>
            <a:r>
              <a:rPr lang="en-GB" dirty="0" err="1"/>
              <a:t>koncept</a:t>
            </a:r>
            <a:r>
              <a:rPr lang="en-GB" dirty="0"/>
              <a:t> CSR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české</a:t>
            </a:r>
            <a:r>
              <a:rPr lang="en-GB" dirty="0"/>
              <a:t> </a:t>
            </a:r>
            <a:r>
              <a:rPr lang="en-GB" dirty="0" err="1"/>
              <a:t>prostředí</a:t>
            </a:r>
            <a:r>
              <a:rPr lang="en-GB" dirty="0"/>
              <a:t>,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slepě</a:t>
            </a:r>
            <a:r>
              <a:rPr lang="cs-CZ" dirty="0"/>
              <a:t> </a:t>
            </a:r>
            <a:r>
              <a:rPr lang="en-GB" dirty="0" err="1"/>
              <a:t>přebírají</a:t>
            </a:r>
            <a:r>
              <a:rPr lang="en-GB" dirty="0"/>
              <a:t> </a:t>
            </a:r>
            <a:r>
              <a:rPr lang="en-GB" dirty="0" err="1"/>
              <a:t>strategie</a:t>
            </a:r>
            <a:r>
              <a:rPr lang="en-GB" dirty="0"/>
              <a:t> </a:t>
            </a:r>
            <a:r>
              <a:rPr lang="en-GB" dirty="0" err="1"/>
              <a:t>společensky</a:t>
            </a:r>
            <a:r>
              <a:rPr lang="en-GB" dirty="0"/>
              <a:t> </a:t>
            </a:r>
            <a:r>
              <a:rPr lang="en-GB" dirty="0" err="1"/>
              <a:t>odpovědného</a:t>
            </a:r>
            <a:r>
              <a:rPr lang="en-GB" dirty="0"/>
              <a:t> </a:t>
            </a:r>
            <a:r>
              <a:rPr lang="en-GB" dirty="0" err="1"/>
              <a:t>podnikání</a:t>
            </a:r>
            <a:r>
              <a:rPr lang="en-GB" dirty="0"/>
              <a:t> od </a:t>
            </a:r>
            <a:r>
              <a:rPr lang="en-GB" dirty="0" err="1"/>
              <a:t>svých</a:t>
            </a:r>
            <a:r>
              <a:rPr lang="en-GB" dirty="0"/>
              <a:t> </a:t>
            </a:r>
            <a:r>
              <a:rPr lang="en-GB" dirty="0" err="1"/>
              <a:t>mateřských</a:t>
            </a:r>
            <a:r>
              <a:rPr lang="en-GB" dirty="0"/>
              <a:t> </a:t>
            </a:r>
            <a:r>
              <a:rPr lang="en-GB" dirty="0" err="1"/>
              <a:t>firem</a:t>
            </a:r>
            <a:r>
              <a:rPr lang="en-GB" dirty="0"/>
              <a:t>.</a:t>
            </a:r>
            <a:endParaRPr lang="cs-CZ" dirty="0"/>
          </a:p>
          <a:p>
            <a:r>
              <a:rPr lang="en-GB" b="1" dirty="0" err="1"/>
              <a:t>Nesystematický</a:t>
            </a:r>
            <a:r>
              <a:rPr lang="en-GB" b="1" dirty="0"/>
              <a:t> </a:t>
            </a:r>
            <a:r>
              <a:rPr lang="en-GB" b="1" dirty="0" err="1"/>
              <a:t>přístup</a:t>
            </a:r>
            <a:r>
              <a:rPr lang="en-GB" dirty="0"/>
              <a:t>.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nepřistupují</a:t>
            </a:r>
            <a:r>
              <a:rPr lang="en-GB" dirty="0"/>
              <a:t> k </a:t>
            </a:r>
            <a:r>
              <a:rPr lang="en-GB" dirty="0" err="1"/>
              <a:t>vykonávání</a:t>
            </a:r>
            <a:r>
              <a:rPr lang="en-GB" dirty="0"/>
              <a:t> </a:t>
            </a:r>
            <a:r>
              <a:rPr lang="en-GB" dirty="0" err="1"/>
              <a:t>společensky</a:t>
            </a:r>
            <a:r>
              <a:rPr lang="en-GB" dirty="0"/>
              <a:t> </a:t>
            </a:r>
            <a:r>
              <a:rPr lang="en-GB" dirty="0" err="1"/>
              <a:t>odpovědných</a:t>
            </a:r>
            <a:r>
              <a:rPr lang="cs-CZ" dirty="0"/>
              <a:t> </a:t>
            </a:r>
            <a:r>
              <a:rPr lang="en-GB" dirty="0" err="1"/>
              <a:t>aktivit</a:t>
            </a:r>
            <a:r>
              <a:rPr lang="en-GB" dirty="0"/>
              <a:t> </a:t>
            </a:r>
            <a:r>
              <a:rPr lang="en-GB" dirty="0" err="1"/>
              <a:t>systematicky</a:t>
            </a:r>
            <a:r>
              <a:rPr lang="en-GB" dirty="0"/>
              <a:t>,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počínání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spíše</a:t>
            </a:r>
            <a:r>
              <a:rPr lang="en-GB" dirty="0"/>
              <a:t> </a:t>
            </a:r>
            <a:r>
              <a:rPr lang="en-GB" dirty="0" err="1"/>
              <a:t>nárazové</a:t>
            </a:r>
            <a:r>
              <a:rPr lang="en-GB" dirty="0"/>
              <a:t> a </a:t>
            </a:r>
            <a:r>
              <a:rPr lang="en-GB" dirty="0" err="1"/>
              <a:t>nepravidelné</a:t>
            </a:r>
            <a:r>
              <a:rPr lang="en-GB" dirty="0"/>
              <a:t>.</a:t>
            </a:r>
            <a:endParaRPr lang="cs-CZ" dirty="0"/>
          </a:p>
          <a:p>
            <a:r>
              <a:rPr lang="en-GB" b="1" dirty="0" err="1"/>
              <a:t>Nestrategický</a:t>
            </a:r>
            <a:r>
              <a:rPr lang="en-GB" b="1" dirty="0"/>
              <a:t> </a:t>
            </a:r>
            <a:r>
              <a:rPr lang="en-GB" b="1" dirty="0" err="1"/>
              <a:t>přístup</a:t>
            </a:r>
            <a:r>
              <a:rPr lang="en-GB" dirty="0"/>
              <a:t>.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nevolí</a:t>
            </a:r>
            <a:r>
              <a:rPr lang="en-GB" dirty="0"/>
              <a:t> </a:t>
            </a:r>
            <a:r>
              <a:rPr lang="en-GB" dirty="0" err="1"/>
              <a:t>takové</a:t>
            </a:r>
            <a:r>
              <a:rPr lang="en-GB" dirty="0"/>
              <a:t> CSR </a:t>
            </a:r>
            <a:r>
              <a:rPr lang="en-GB" dirty="0" err="1"/>
              <a:t>aktivity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v </a:t>
            </a:r>
            <a:r>
              <a:rPr lang="en-GB" dirty="0" err="1"/>
              <a:t>souladu</a:t>
            </a:r>
            <a:r>
              <a:rPr lang="en-GB" dirty="0"/>
              <a:t> s </a:t>
            </a:r>
            <a:r>
              <a:rPr lang="en-GB" dirty="0" err="1"/>
              <a:t>jejími</a:t>
            </a:r>
            <a:r>
              <a:rPr lang="cs-CZ" dirty="0"/>
              <a:t> </a:t>
            </a:r>
            <a:r>
              <a:rPr lang="en-GB" dirty="0" err="1"/>
              <a:t>obchodními</a:t>
            </a:r>
            <a:r>
              <a:rPr lang="en-GB" dirty="0"/>
              <a:t> </a:t>
            </a:r>
            <a:r>
              <a:rPr lang="en-GB" dirty="0" err="1"/>
              <a:t>cíli</a:t>
            </a:r>
            <a:r>
              <a:rPr lang="cs-CZ" dirty="0"/>
              <a:t>.</a:t>
            </a:r>
            <a:r>
              <a:rPr lang="en-GB" dirty="0"/>
              <a:t> </a:t>
            </a:r>
            <a:endParaRPr lang="cs-CZ" dirty="0"/>
          </a:p>
          <a:p>
            <a:r>
              <a:rPr lang="en-GB" b="1" dirty="0" err="1"/>
              <a:t>Nezájem</a:t>
            </a:r>
            <a:r>
              <a:rPr lang="en-GB" b="1" dirty="0"/>
              <a:t> o </a:t>
            </a:r>
            <a:r>
              <a:rPr lang="en-GB" b="1" dirty="0" err="1"/>
              <a:t>názory</a:t>
            </a:r>
            <a:r>
              <a:rPr lang="en-GB" b="1" dirty="0"/>
              <a:t> </a:t>
            </a:r>
            <a:r>
              <a:rPr lang="en-GB" b="1" dirty="0" err="1"/>
              <a:t>okolí</a:t>
            </a:r>
            <a:r>
              <a:rPr lang="en-GB" dirty="0"/>
              <a:t>.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nezapojují</a:t>
            </a:r>
            <a:r>
              <a:rPr lang="en-GB" dirty="0"/>
              <a:t> do </a:t>
            </a:r>
            <a:r>
              <a:rPr lang="en-GB" dirty="0" err="1"/>
              <a:t>rozhodování</a:t>
            </a:r>
            <a:r>
              <a:rPr lang="en-GB" dirty="0"/>
              <a:t>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klíčové</a:t>
            </a:r>
            <a:r>
              <a:rPr lang="en-GB" dirty="0"/>
              <a:t> stakeholder</a:t>
            </a:r>
            <a:r>
              <a:rPr lang="cs-CZ" dirty="0"/>
              <a:t>s.</a:t>
            </a:r>
          </a:p>
          <a:p>
            <a:r>
              <a:rPr lang="en-GB" b="1" dirty="0" err="1"/>
              <a:t>Nevyhodnocování</a:t>
            </a:r>
            <a:r>
              <a:rPr lang="en-GB" b="1" dirty="0"/>
              <a:t> </a:t>
            </a:r>
            <a:r>
              <a:rPr lang="en-GB" b="1" dirty="0" err="1"/>
              <a:t>výkonu</a:t>
            </a:r>
            <a:r>
              <a:rPr lang="en-GB" dirty="0"/>
              <a:t>. </a:t>
            </a:r>
            <a:r>
              <a:rPr lang="en-GB" dirty="0" err="1"/>
              <a:t>Firmy</a:t>
            </a:r>
            <a:r>
              <a:rPr lang="en-GB" dirty="0"/>
              <a:t> se </a:t>
            </a:r>
            <a:r>
              <a:rPr lang="en-GB" dirty="0" err="1"/>
              <a:t>nesnaží</a:t>
            </a:r>
            <a:r>
              <a:rPr lang="en-GB" dirty="0"/>
              <a:t> </a:t>
            </a:r>
            <a:r>
              <a:rPr lang="en-GB" dirty="0" err="1"/>
              <a:t>měřit</a:t>
            </a:r>
            <a:r>
              <a:rPr lang="en-GB" dirty="0"/>
              <a:t> a </a:t>
            </a:r>
            <a:r>
              <a:rPr lang="en-GB" dirty="0" err="1"/>
              <a:t>vyhodnocovat</a:t>
            </a:r>
            <a:r>
              <a:rPr lang="en-GB" dirty="0"/>
              <a:t> </a:t>
            </a:r>
            <a:r>
              <a:rPr lang="en-GB" dirty="0" err="1"/>
              <a:t>svůj</a:t>
            </a:r>
            <a:r>
              <a:rPr lang="en-GB" dirty="0"/>
              <a:t> </a:t>
            </a:r>
            <a:r>
              <a:rPr lang="en-GB" dirty="0" err="1"/>
              <a:t>dopad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společnosta</a:t>
            </a:r>
            <a:r>
              <a:rPr lang="cs-CZ" dirty="0"/>
              <a:t> a </a:t>
            </a:r>
            <a:r>
              <a:rPr lang="en-GB" dirty="0" err="1"/>
              <a:t>životní</a:t>
            </a:r>
            <a:r>
              <a:rPr lang="en-GB" dirty="0"/>
              <a:t> </a:t>
            </a:r>
            <a:r>
              <a:rPr lang="en-GB" dirty="0" err="1"/>
              <a:t>prostředí</a:t>
            </a:r>
            <a:r>
              <a:rPr lang="en-GB" dirty="0"/>
              <a:t>.</a:t>
            </a:r>
            <a:endParaRPr lang="cs-CZ" dirty="0"/>
          </a:p>
          <a:p>
            <a:r>
              <a:rPr lang="en-GB" b="1" dirty="0" err="1"/>
              <a:t>Utajení</a:t>
            </a:r>
            <a:r>
              <a:rPr lang="en-GB" b="1" dirty="0"/>
              <a:t> </a:t>
            </a:r>
            <a:r>
              <a:rPr lang="en-GB" b="1" dirty="0" err="1"/>
              <a:t>odpovědnosti</a:t>
            </a:r>
            <a:r>
              <a:rPr lang="en-GB" dirty="0"/>
              <a:t>.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nedokáží</a:t>
            </a:r>
            <a:r>
              <a:rPr lang="en-GB" dirty="0"/>
              <a:t> </a:t>
            </a:r>
            <a:r>
              <a:rPr lang="en-GB" dirty="0" err="1"/>
              <a:t>svůj</a:t>
            </a:r>
            <a:r>
              <a:rPr lang="en-GB" dirty="0"/>
              <a:t> </a:t>
            </a:r>
            <a:r>
              <a:rPr lang="en-GB" dirty="0" err="1"/>
              <a:t>odpovědný</a:t>
            </a:r>
            <a:r>
              <a:rPr lang="en-GB" dirty="0"/>
              <a:t> </a:t>
            </a:r>
            <a:r>
              <a:rPr lang="en-GB" dirty="0" err="1"/>
              <a:t>přístup</a:t>
            </a:r>
            <a:r>
              <a:rPr lang="en-GB" dirty="0"/>
              <a:t> </a:t>
            </a:r>
            <a:r>
              <a:rPr lang="en-GB" dirty="0" err="1"/>
              <a:t>dostatečně</a:t>
            </a:r>
            <a:r>
              <a:rPr lang="en-GB" dirty="0"/>
              <a:t> </a:t>
            </a:r>
            <a:r>
              <a:rPr lang="en-GB" dirty="0" err="1"/>
              <a:t>sdělit</a:t>
            </a:r>
            <a:r>
              <a:rPr lang="en-GB" dirty="0"/>
              <a:t> </a:t>
            </a:r>
            <a:r>
              <a:rPr lang="en-GB" dirty="0" err="1"/>
              <a:t>svým</a:t>
            </a:r>
            <a:r>
              <a:rPr lang="cs-CZ" dirty="0"/>
              <a:t> </a:t>
            </a:r>
            <a:r>
              <a:rPr lang="en-GB" dirty="0" err="1"/>
              <a:t>zaměstnancům</a:t>
            </a:r>
            <a:r>
              <a:rPr lang="en-GB" dirty="0"/>
              <a:t> </a:t>
            </a:r>
            <a:r>
              <a:rPr lang="en-GB" dirty="0" err="1"/>
              <a:t>ani</a:t>
            </a:r>
            <a:r>
              <a:rPr lang="en-GB" dirty="0"/>
              <a:t> </a:t>
            </a:r>
            <a:r>
              <a:rPr lang="en-GB" dirty="0" err="1"/>
              <a:t>vnějšímu</a:t>
            </a:r>
            <a:r>
              <a:rPr lang="en-GB" dirty="0"/>
              <a:t> </a:t>
            </a:r>
            <a:r>
              <a:rPr lang="en-GB" dirty="0" err="1"/>
              <a:t>okolí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685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Implementace CSR – východiska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425"/>
              </a:spcBef>
              <a:buNone/>
            </a:pPr>
            <a:r>
              <a:rPr lang="en-GB" b="1" dirty="0" err="1">
                <a:solidFill>
                  <a:srgbClr val="231F20"/>
                </a:solidFill>
                <a:latin typeface="+mj-lt"/>
                <a:cs typeface="Arial"/>
              </a:rPr>
              <a:t>Při</a:t>
            </a:r>
            <a:r>
              <a:rPr lang="cs-CZ" b="1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lang="en-GB" b="1" dirty="0" err="1">
                <a:solidFill>
                  <a:srgbClr val="231F20"/>
                </a:solidFill>
                <a:latin typeface="+mj-lt"/>
                <a:cs typeface="Arial"/>
              </a:rPr>
              <a:t>zavádění</a:t>
            </a:r>
            <a:r>
              <a:rPr lang="en-GB" b="1" dirty="0">
                <a:solidFill>
                  <a:srgbClr val="231F20"/>
                </a:solidFill>
                <a:latin typeface="+mj-lt"/>
                <a:cs typeface="Arial"/>
              </a:rPr>
              <a:t> CSR </a:t>
            </a:r>
            <a:r>
              <a:rPr lang="en-GB" b="1" dirty="0" err="1">
                <a:solidFill>
                  <a:srgbClr val="231F20"/>
                </a:solidFill>
                <a:latin typeface="+mj-lt"/>
                <a:cs typeface="Arial"/>
              </a:rPr>
              <a:t>je</a:t>
            </a:r>
            <a:r>
              <a:rPr lang="en-GB" b="1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lang="en-GB" b="1" dirty="0" err="1">
                <a:solidFill>
                  <a:srgbClr val="231F20"/>
                </a:solidFill>
                <a:latin typeface="+mj-lt"/>
                <a:cs typeface="Arial"/>
              </a:rPr>
              <a:t>důležité</a:t>
            </a:r>
            <a:r>
              <a:rPr lang="en-GB" b="1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lang="en-GB" b="1" dirty="0" err="1">
                <a:solidFill>
                  <a:srgbClr val="231F20"/>
                </a:solidFill>
                <a:latin typeface="+mj-lt"/>
                <a:cs typeface="Arial"/>
              </a:rPr>
              <a:t>postupovat</a:t>
            </a:r>
            <a:r>
              <a:rPr lang="cs-CZ" b="1" dirty="0">
                <a:solidFill>
                  <a:srgbClr val="231F20"/>
                </a:solidFill>
                <a:latin typeface="+mj-lt"/>
                <a:cs typeface="Arial"/>
              </a:rPr>
              <a:t> s</a:t>
            </a:r>
            <a:r>
              <a:rPr lang="en-GB" b="1" dirty="0" err="1">
                <a:solidFill>
                  <a:srgbClr val="231F20"/>
                </a:solidFill>
                <a:latin typeface="+mj-lt"/>
                <a:cs typeface="Arial"/>
              </a:rPr>
              <a:t>ystematicky</a:t>
            </a:r>
            <a:r>
              <a:rPr lang="en-GB" b="1" spc="-5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lang="en-GB" b="1" dirty="0">
                <a:solidFill>
                  <a:srgbClr val="231F20"/>
                </a:solidFill>
                <a:latin typeface="+mj-lt"/>
                <a:cs typeface="Arial"/>
              </a:rPr>
              <a:t>a s </a:t>
            </a:r>
            <a:r>
              <a:rPr lang="en-GB" b="1" dirty="0" err="1">
                <a:solidFill>
                  <a:srgbClr val="231F20"/>
                </a:solidFill>
                <a:latin typeface="+mj-lt"/>
                <a:cs typeface="Arial"/>
              </a:rPr>
              <a:t>ohledem</a:t>
            </a:r>
            <a:r>
              <a:rPr lang="en-GB" b="1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lang="en-GB" b="1" dirty="0" err="1">
                <a:solidFill>
                  <a:srgbClr val="231F20"/>
                </a:solidFill>
                <a:latin typeface="+mj-lt"/>
                <a:cs typeface="Arial"/>
              </a:rPr>
              <a:t>na</a:t>
            </a:r>
            <a:r>
              <a:rPr lang="en-GB" b="1" dirty="0">
                <a:solidFill>
                  <a:srgbClr val="231F20"/>
                </a:solidFill>
                <a:latin typeface="+mj-lt"/>
                <a:cs typeface="Arial"/>
              </a:rPr>
              <a:t>:</a:t>
            </a:r>
            <a:endParaRPr lang="en-GB" b="1" dirty="0">
              <a:latin typeface="+mj-lt"/>
              <a:cs typeface="Arial"/>
            </a:endParaRPr>
          </a:p>
          <a:p>
            <a:pPr marL="444500" lvl="1" indent="-144145">
              <a:buClr>
                <a:srgbClr val="231F20"/>
              </a:buClr>
              <a:buFont typeface="Arial"/>
              <a:buChar char="•"/>
              <a:tabLst>
                <a:tab pos="445134" algn="l"/>
              </a:tabLst>
            </a:pPr>
            <a:r>
              <a:rPr lang="en-GB" sz="3200" dirty="0" err="1">
                <a:solidFill>
                  <a:srgbClr val="231F20"/>
                </a:solidFill>
                <a:cs typeface="Arial"/>
              </a:rPr>
              <a:t>poslání</a:t>
            </a:r>
            <a:r>
              <a:rPr lang="en-GB" sz="32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3200" dirty="0" err="1">
                <a:solidFill>
                  <a:srgbClr val="231F20"/>
                </a:solidFill>
                <a:cs typeface="Arial"/>
              </a:rPr>
              <a:t>podniku</a:t>
            </a:r>
            <a:endParaRPr lang="en-GB" sz="3200" dirty="0">
              <a:cs typeface="Arial"/>
            </a:endParaRPr>
          </a:p>
          <a:p>
            <a:pPr marL="444500" lvl="1" indent="-144145">
              <a:buClr>
                <a:srgbClr val="231F20"/>
              </a:buClr>
              <a:buFont typeface="Arial"/>
              <a:buChar char="•"/>
              <a:tabLst>
                <a:tab pos="445134" algn="l"/>
              </a:tabLst>
            </a:pP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firemní</a:t>
            </a:r>
            <a:r>
              <a:rPr lang="en-GB" sz="3200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kulturu</a:t>
            </a:r>
            <a:endParaRPr lang="en-GB" sz="3200" dirty="0">
              <a:latin typeface="+mj-lt"/>
              <a:cs typeface="Arial"/>
            </a:endParaRPr>
          </a:p>
          <a:p>
            <a:pPr marL="444500" lvl="1" indent="-144145">
              <a:buClr>
                <a:srgbClr val="231F20"/>
              </a:buClr>
              <a:buFont typeface="Arial"/>
              <a:buChar char="•"/>
              <a:tabLst>
                <a:tab pos="445134" algn="l"/>
              </a:tabLst>
            </a:pP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předmět</a:t>
            </a:r>
            <a:r>
              <a:rPr lang="en-GB" sz="3200" dirty="0">
                <a:solidFill>
                  <a:srgbClr val="231F20"/>
                </a:solidFill>
                <a:latin typeface="+mj-lt"/>
                <a:cs typeface="Arial"/>
              </a:rPr>
              <a:t> a </a:t>
            </a: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obor</a:t>
            </a:r>
            <a:r>
              <a:rPr lang="en-GB" sz="3200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podnikání</a:t>
            </a:r>
            <a:endParaRPr lang="en-GB" sz="3200" dirty="0">
              <a:latin typeface="+mj-lt"/>
              <a:cs typeface="Arial"/>
            </a:endParaRPr>
          </a:p>
          <a:p>
            <a:pPr marL="444500" lvl="1" indent="-144145">
              <a:buClr>
                <a:srgbClr val="231F20"/>
              </a:buClr>
              <a:buFont typeface="Arial"/>
              <a:buChar char="•"/>
              <a:tabLst>
                <a:tab pos="445134" algn="l"/>
              </a:tabLst>
            </a:pP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obchodní</a:t>
            </a:r>
            <a:r>
              <a:rPr lang="en-GB" sz="3200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strategii</a:t>
            </a:r>
            <a:endParaRPr lang="en-GB" sz="3200" dirty="0">
              <a:latin typeface="+mj-lt"/>
              <a:cs typeface="Arial"/>
            </a:endParaRPr>
          </a:p>
          <a:p>
            <a:pPr marL="444500" lvl="1" indent="-144145">
              <a:buClr>
                <a:srgbClr val="231F20"/>
              </a:buClr>
              <a:buFont typeface="Arial"/>
              <a:buChar char="•"/>
              <a:tabLst>
                <a:tab pos="445134" algn="l"/>
              </a:tabLst>
            </a:pP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environmentální</a:t>
            </a:r>
            <a:r>
              <a:rPr lang="en-GB" sz="3200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profil</a:t>
            </a:r>
            <a:endParaRPr lang="en-GB" sz="3200" dirty="0">
              <a:latin typeface="+mj-lt"/>
              <a:cs typeface="Arial"/>
            </a:endParaRPr>
          </a:p>
          <a:p>
            <a:pPr marL="444500" lvl="1" indent="-144145">
              <a:buClr>
                <a:srgbClr val="231F20"/>
              </a:buClr>
              <a:buFont typeface="Arial"/>
              <a:buChar char="•"/>
              <a:tabLst>
                <a:tab pos="445134" algn="l"/>
              </a:tabLst>
            </a:pP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profil</a:t>
            </a:r>
            <a:r>
              <a:rPr lang="en-GB" sz="3200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rizika</a:t>
            </a:r>
            <a:endParaRPr lang="en-GB" sz="3200" dirty="0">
              <a:latin typeface="+mj-lt"/>
              <a:cs typeface="Arial"/>
            </a:endParaRPr>
          </a:p>
          <a:p>
            <a:pPr marL="444500" lvl="1" indent="-144145">
              <a:buClr>
                <a:srgbClr val="231F20"/>
              </a:buClr>
              <a:buFont typeface="Arial"/>
              <a:buChar char="•"/>
              <a:tabLst>
                <a:tab pos="445134" algn="l"/>
              </a:tabLst>
            </a:pP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provozní</a:t>
            </a:r>
            <a:r>
              <a:rPr lang="en-GB" sz="3200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lang="en-GB" sz="3200" dirty="0" err="1">
                <a:solidFill>
                  <a:srgbClr val="231F20"/>
                </a:solidFill>
                <a:latin typeface="+mj-lt"/>
                <a:cs typeface="Arial"/>
              </a:rPr>
              <a:t>podmínky</a:t>
            </a:r>
            <a:endParaRPr lang="en-GB" sz="3200" dirty="0">
              <a:latin typeface="+mj-lt"/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139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Implementace CSR – PDCA cyklus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105EBAC3-A1A8-4300-8342-62580CC6424D}"/>
              </a:ext>
            </a:extLst>
          </p:cNvPr>
          <p:cNvSpPr/>
          <p:nvPr/>
        </p:nvSpPr>
        <p:spPr>
          <a:xfrm>
            <a:off x="48834" y="3027620"/>
            <a:ext cx="6983694" cy="41123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6">
            <a:extLst>
              <a:ext uri="{FF2B5EF4-FFF2-40B4-BE49-F238E27FC236}">
                <a16:creationId xmlns:a16="http://schemas.microsoft.com/office/drawing/2014/main" id="{A4F57E31-1B8F-40CE-B78D-5429D4984345}"/>
              </a:ext>
            </a:extLst>
          </p:cNvPr>
          <p:cNvSpPr txBox="1"/>
          <p:nvPr/>
        </p:nvSpPr>
        <p:spPr>
          <a:xfrm>
            <a:off x="5737971" y="3181249"/>
            <a:ext cx="702945" cy="140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19"/>
              </a:lnSpc>
            </a:pPr>
            <a:r>
              <a:rPr sz="900" b="1" dirty="0">
                <a:solidFill>
                  <a:srgbClr val="FFC20D"/>
                </a:solidFill>
                <a:latin typeface="Arial"/>
                <a:cs typeface="Arial"/>
              </a:rPr>
              <a:t>PLÁNOVÁNÍ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7">
            <a:extLst>
              <a:ext uri="{FF2B5EF4-FFF2-40B4-BE49-F238E27FC236}">
                <a16:creationId xmlns:a16="http://schemas.microsoft.com/office/drawing/2014/main" id="{62CAEF56-2851-4E6A-AE45-4587BC5262FE}"/>
              </a:ext>
            </a:extLst>
          </p:cNvPr>
          <p:cNvSpPr txBox="1"/>
          <p:nvPr/>
        </p:nvSpPr>
        <p:spPr>
          <a:xfrm>
            <a:off x="5357758" y="3528376"/>
            <a:ext cx="1522095" cy="1245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335" indent="-127635">
              <a:lnSpc>
                <a:spcPct val="100000"/>
              </a:lnSpc>
              <a:buClr>
                <a:srgbClr val="231F20"/>
              </a:buClr>
              <a:buFont typeface="Arial"/>
              <a:buAutoNum type="arabicPeriod"/>
              <a:tabLst>
                <a:tab pos="140970" algn="l"/>
              </a:tabLst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Závazek managementu</a:t>
            </a:r>
            <a:endParaRPr sz="900" dirty="0">
              <a:latin typeface="Arial"/>
              <a:cs typeface="Arial"/>
            </a:endParaRPr>
          </a:p>
          <a:p>
            <a:pPr marL="140335" marR="184150" indent="-127635">
              <a:lnSpc>
                <a:spcPct val="100000"/>
              </a:lnSpc>
              <a:spcBef>
                <a:spcPts val="5"/>
              </a:spcBef>
              <a:buClr>
                <a:srgbClr val="231F20"/>
              </a:buClr>
              <a:buFont typeface="Arial"/>
              <a:buAutoNum type="arabicPeriod"/>
              <a:tabLst>
                <a:tab pos="140970" algn="l"/>
              </a:tabLst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Určení klíčových stake- holderů</a:t>
            </a:r>
            <a:endParaRPr sz="900" dirty="0">
              <a:latin typeface="Arial"/>
              <a:cs typeface="Arial"/>
            </a:endParaRPr>
          </a:p>
          <a:p>
            <a:pPr marL="140335" marR="471170" indent="-127635">
              <a:lnSpc>
                <a:spcPct val="100000"/>
              </a:lnSpc>
              <a:spcBef>
                <a:spcPts val="5"/>
              </a:spcBef>
              <a:buClr>
                <a:srgbClr val="231F20"/>
              </a:buClr>
              <a:buFont typeface="Arial"/>
              <a:buAutoNum type="arabicPeriod"/>
              <a:tabLst>
                <a:tab pos="140970" algn="l"/>
              </a:tabLst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Stanovení hodnot a principů</a:t>
            </a:r>
            <a:endParaRPr sz="900" dirty="0">
              <a:latin typeface="Arial"/>
              <a:cs typeface="Arial"/>
            </a:endParaRPr>
          </a:p>
          <a:p>
            <a:pPr marL="140335" indent="-127635">
              <a:lnSpc>
                <a:spcPct val="100000"/>
              </a:lnSpc>
              <a:spcBef>
                <a:spcPts val="5"/>
              </a:spcBef>
              <a:buClr>
                <a:srgbClr val="231F20"/>
              </a:buClr>
              <a:buFont typeface="Arial"/>
              <a:buAutoNum type="arabicPeriod"/>
              <a:tabLst>
                <a:tab pos="140970" algn="l"/>
              </a:tabLst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Analýza současného stavu</a:t>
            </a:r>
            <a:endParaRPr sz="900" dirty="0">
              <a:latin typeface="Arial"/>
              <a:cs typeface="Arial"/>
            </a:endParaRPr>
          </a:p>
          <a:p>
            <a:pPr marL="140335" marR="643890" indent="-127635">
              <a:lnSpc>
                <a:spcPct val="100000"/>
              </a:lnSpc>
              <a:spcBef>
                <a:spcPts val="5"/>
              </a:spcBef>
              <a:buClr>
                <a:srgbClr val="231F20"/>
              </a:buClr>
              <a:buFont typeface="Arial"/>
              <a:buAutoNum type="arabicPeriod"/>
              <a:tabLst>
                <a:tab pos="140970" algn="l"/>
              </a:tabLst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Stanovení cílů a CSR témat</a:t>
            </a:r>
            <a:endParaRPr sz="900" dirty="0">
              <a:latin typeface="Arial"/>
              <a:cs typeface="Arial"/>
            </a:endParaRPr>
          </a:p>
          <a:p>
            <a:pPr marL="140335" indent="-127635">
              <a:lnSpc>
                <a:spcPct val="100000"/>
              </a:lnSpc>
              <a:spcBef>
                <a:spcPts val="5"/>
              </a:spcBef>
              <a:buClr>
                <a:srgbClr val="231F20"/>
              </a:buClr>
              <a:buFont typeface="Arial"/>
              <a:buAutoNum type="arabicPeriod"/>
              <a:tabLst>
                <a:tab pos="140970" algn="l"/>
              </a:tabLst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Akční plán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2" name="object 8">
            <a:extLst>
              <a:ext uri="{FF2B5EF4-FFF2-40B4-BE49-F238E27FC236}">
                <a16:creationId xmlns:a16="http://schemas.microsoft.com/office/drawing/2014/main" id="{434F4231-E052-4206-AC01-C8FA37120BAD}"/>
              </a:ext>
            </a:extLst>
          </p:cNvPr>
          <p:cNvSpPr txBox="1"/>
          <p:nvPr/>
        </p:nvSpPr>
        <p:spPr>
          <a:xfrm>
            <a:off x="1624489" y="3193657"/>
            <a:ext cx="760730" cy="140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19"/>
              </a:lnSpc>
            </a:pPr>
            <a:r>
              <a:rPr sz="900" b="1" dirty="0">
                <a:solidFill>
                  <a:srgbClr val="B8292F"/>
                </a:solidFill>
                <a:latin typeface="Arial"/>
                <a:cs typeface="Arial"/>
              </a:rPr>
              <a:t>ZLEPŠOVÁNÍ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3" name="object 9">
            <a:extLst>
              <a:ext uri="{FF2B5EF4-FFF2-40B4-BE49-F238E27FC236}">
                <a16:creationId xmlns:a16="http://schemas.microsoft.com/office/drawing/2014/main" id="{2D94CEFC-98EE-4CDC-8B9A-627C12139B62}"/>
              </a:ext>
            </a:extLst>
          </p:cNvPr>
          <p:cNvSpPr txBox="1"/>
          <p:nvPr/>
        </p:nvSpPr>
        <p:spPr>
          <a:xfrm>
            <a:off x="1279277" y="3617962"/>
            <a:ext cx="1323975" cy="140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10. Opatření pro zlepšení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4" name="object 10">
            <a:extLst>
              <a:ext uri="{FF2B5EF4-FFF2-40B4-BE49-F238E27FC236}">
                <a16:creationId xmlns:a16="http://schemas.microsoft.com/office/drawing/2014/main" id="{8857BA2C-392C-4EE6-92E3-DCDD272FB9DE}"/>
              </a:ext>
            </a:extLst>
          </p:cNvPr>
          <p:cNvSpPr txBox="1"/>
          <p:nvPr/>
        </p:nvSpPr>
        <p:spPr>
          <a:xfrm>
            <a:off x="1647501" y="5282364"/>
            <a:ext cx="4793615" cy="264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25"/>
              </a:lnSpc>
            </a:pPr>
            <a:r>
              <a:rPr sz="900" b="1" dirty="0">
                <a:solidFill>
                  <a:srgbClr val="F15A22"/>
                </a:solidFill>
                <a:latin typeface="Arial"/>
                <a:cs typeface="Arial"/>
              </a:rPr>
              <a:t>HODNOCENÍ</a:t>
            </a:r>
            <a:endParaRPr sz="900" dirty="0">
              <a:latin typeface="Arial"/>
              <a:cs typeface="Arial"/>
            </a:endParaRPr>
          </a:p>
          <a:p>
            <a:pPr marR="5080" algn="r">
              <a:lnSpc>
                <a:spcPts val="969"/>
              </a:lnSpc>
            </a:pPr>
            <a:r>
              <a:rPr sz="900" b="1" dirty="0">
                <a:solidFill>
                  <a:srgbClr val="F79433"/>
                </a:solidFill>
                <a:latin typeface="Arial"/>
                <a:cs typeface="Arial"/>
              </a:rPr>
              <a:t>PROVEDENÍ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5" name="object 11">
            <a:extLst>
              <a:ext uri="{FF2B5EF4-FFF2-40B4-BE49-F238E27FC236}">
                <a16:creationId xmlns:a16="http://schemas.microsoft.com/office/drawing/2014/main" id="{844303A6-CF59-4715-BFE2-30967BE298A8}"/>
              </a:ext>
            </a:extLst>
          </p:cNvPr>
          <p:cNvSpPr txBox="1"/>
          <p:nvPr/>
        </p:nvSpPr>
        <p:spPr>
          <a:xfrm>
            <a:off x="1279277" y="5655945"/>
            <a:ext cx="818515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335" indent="-127635">
              <a:lnSpc>
                <a:spcPct val="100000"/>
              </a:lnSpc>
              <a:buClr>
                <a:srgbClr val="231F20"/>
              </a:buClr>
              <a:buFont typeface="Arial"/>
              <a:buAutoNum type="arabicPeriod" startAt="8"/>
              <a:tabLst>
                <a:tab pos="140970" algn="l"/>
              </a:tabLst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Monitorování</a:t>
            </a:r>
            <a:endParaRPr sz="900">
              <a:latin typeface="Arial"/>
              <a:cs typeface="Arial"/>
            </a:endParaRPr>
          </a:p>
          <a:p>
            <a:pPr marL="140335" indent="-127635">
              <a:lnSpc>
                <a:spcPct val="100000"/>
              </a:lnSpc>
              <a:spcBef>
                <a:spcPts val="5"/>
              </a:spcBef>
              <a:buClr>
                <a:srgbClr val="231F20"/>
              </a:buClr>
              <a:buFont typeface="Arial"/>
              <a:buAutoNum type="arabicPeriod" startAt="8"/>
              <a:tabLst>
                <a:tab pos="140970" algn="l"/>
              </a:tabLst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Reportování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12">
            <a:extLst>
              <a:ext uri="{FF2B5EF4-FFF2-40B4-BE49-F238E27FC236}">
                <a16:creationId xmlns:a16="http://schemas.microsoft.com/office/drawing/2014/main" id="{94283881-EF50-4E73-8B98-0AE1F8430B6E}"/>
              </a:ext>
            </a:extLst>
          </p:cNvPr>
          <p:cNvSpPr txBox="1"/>
          <p:nvPr/>
        </p:nvSpPr>
        <p:spPr>
          <a:xfrm>
            <a:off x="5357758" y="5782602"/>
            <a:ext cx="876300" cy="140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31F20"/>
                </a:solidFill>
                <a:latin typeface="Arial"/>
                <a:cs typeface="Arial"/>
              </a:rPr>
              <a:t>7. Implementace</a:t>
            </a:r>
            <a:endParaRPr sz="9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6713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Plánování 1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969"/>
              </a:spcBef>
              <a:buNone/>
            </a:pPr>
            <a:r>
              <a:rPr lang="en-GB" sz="4000" b="1" dirty="0" err="1">
                <a:solidFill>
                  <a:srgbClr val="231F20"/>
                </a:solidFill>
                <a:latin typeface="Arial"/>
                <a:cs typeface="Arial"/>
              </a:rPr>
              <a:t>Závazek</a:t>
            </a:r>
            <a:r>
              <a:rPr lang="en-GB" sz="4000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b="1" dirty="0" err="1">
                <a:solidFill>
                  <a:srgbClr val="231F20"/>
                </a:solidFill>
                <a:latin typeface="Arial"/>
                <a:cs typeface="Arial"/>
              </a:rPr>
              <a:t>managementu</a:t>
            </a:r>
            <a:endParaRPr lang="en-GB" sz="4000" dirty="0">
              <a:latin typeface="Arial"/>
              <a:cs typeface="Arial"/>
            </a:endParaRPr>
          </a:p>
          <a:p>
            <a:pPr marR="5080">
              <a:spcBef>
                <a:spcPts val="395"/>
              </a:spcBef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Vedení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mělo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veřejně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prohlásit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svou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podporu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odpovědnému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podnikání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zavázat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se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opatřením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která</a:t>
            </a:r>
            <a:r>
              <a:rPr lang="en-GB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pove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-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dou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ke</a:t>
            </a:r>
            <a:r>
              <a:rPr lang="en-GB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zlepšení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firemních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dopadů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na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trh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pracovní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prostředí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místní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komunitu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a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na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životní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prostředí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lang="en-GB" dirty="0">
              <a:latin typeface="Arial"/>
              <a:cs typeface="Arial"/>
            </a:endParaRPr>
          </a:p>
          <a:p>
            <a:pPr marR="5080"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K </a:t>
            </a:r>
            <a:r>
              <a:rPr lang="en-GB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efektivnímu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zavedení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konceptu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CSR </a:t>
            </a:r>
            <a:r>
              <a:rPr lang="en-GB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přispívá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osobní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přesvědčení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vrcholného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pc="-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managementu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pc="-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vycházející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z</a:t>
            </a:r>
            <a:r>
              <a:rPr lang="en-GB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etických</a:t>
            </a:r>
            <a:r>
              <a:rPr lang="en-GB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postojů</a:t>
            </a:r>
            <a:r>
              <a:rPr lang="en-GB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GB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názorů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lang="en-GB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Vedení</a:t>
            </a:r>
            <a:r>
              <a:rPr lang="en-GB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lang="en-GB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mělo</a:t>
            </a:r>
            <a:r>
              <a:rPr lang="en-GB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cítit</a:t>
            </a:r>
            <a:r>
              <a:rPr lang="en-GB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potřebu</a:t>
            </a:r>
            <a:r>
              <a:rPr lang="en-GB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učinit</a:t>
            </a:r>
            <a:r>
              <a:rPr lang="en-GB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z</a:t>
            </a:r>
            <a:r>
              <a:rPr lang="en-GB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firmy</a:t>
            </a:r>
            <a:r>
              <a:rPr lang="en-GB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nedílnou</a:t>
            </a:r>
            <a:r>
              <a:rPr lang="en-GB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součást</a:t>
            </a:r>
            <a:r>
              <a:rPr lang="en-GB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společnosti</a:t>
            </a:r>
            <a:r>
              <a:rPr lang="en-GB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GB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prostředí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lang="en-GB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kterém</a:t>
            </a:r>
            <a:r>
              <a:rPr lang="en-GB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podniká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lang="en-GB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lang="cs-CZ" spc="-25" dirty="0">
              <a:solidFill>
                <a:srgbClr val="231F20"/>
              </a:solidFill>
              <a:latin typeface="Arial"/>
              <a:cs typeface="Arial"/>
            </a:endParaRPr>
          </a:p>
          <a:p>
            <a:pPr marR="5080">
              <a:spcBef>
                <a:spcPts val="425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GB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tomto</a:t>
            </a:r>
            <a:r>
              <a:rPr lang="en-GB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kroku</a:t>
            </a:r>
            <a:r>
              <a:rPr lang="en-GB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rozhoduje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management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také</a:t>
            </a:r>
            <a:r>
              <a:rPr lang="en-GB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lang="en-GB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alokaci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zdrojů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GB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vzniká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CSR</a:t>
            </a:r>
            <a:r>
              <a:rPr lang="en-GB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pracovní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tým</a:t>
            </a:r>
            <a:r>
              <a:rPr lang="en-GB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pod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vedením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vrch</a:t>
            </a:r>
            <a:r>
              <a:rPr lang="en-GB" spc="-5" dirty="0" err="1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lového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či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CSR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managera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Členy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týmu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by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měli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být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zástupci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oddělení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lidských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zdrojů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, PR,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marketingu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případně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oddělení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prodeje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lang="en-GB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730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Plánování 2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55"/>
              </a:spcBef>
              <a:buNone/>
            </a:pPr>
            <a:r>
              <a:rPr lang="en-GB" sz="2800" b="1" dirty="0" err="1">
                <a:solidFill>
                  <a:srgbClr val="231F20"/>
                </a:solidFill>
                <a:cs typeface="Arial"/>
              </a:rPr>
              <a:t>Určení</a:t>
            </a:r>
            <a:r>
              <a:rPr lang="en-GB" sz="28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b="1" dirty="0" err="1">
                <a:solidFill>
                  <a:srgbClr val="231F20"/>
                </a:solidFill>
                <a:cs typeface="Arial"/>
              </a:rPr>
              <a:t>klíčových</a:t>
            </a:r>
            <a:r>
              <a:rPr lang="en-GB" sz="28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b="1" dirty="0" err="1">
                <a:solidFill>
                  <a:srgbClr val="231F20"/>
                </a:solidFill>
                <a:cs typeface="Arial"/>
              </a:rPr>
              <a:t>stakeholderů</a:t>
            </a:r>
            <a:endParaRPr lang="en-GB" sz="2800" dirty="0">
              <a:cs typeface="Arial"/>
            </a:endParaRPr>
          </a:p>
          <a:p>
            <a:pPr marL="0" marR="5080" indent="0">
              <a:lnSpc>
                <a:spcPct val="100000"/>
              </a:lnSpc>
              <a:spcBef>
                <a:spcPts val="395"/>
              </a:spcBef>
              <a:buNone/>
            </a:pPr>
            <a:r>
              <a:rPr lang="cs-CZ" sz="2400" dirty="0">
                <a:solidFill>
                  <a:srgbClr val="231F20"/>
                </a:solidFill>
                <a:cs typeface="Arial"/>
              </a:rPr>
              <a:t>	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V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přípravné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fázi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dialog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se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stakeholdery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poskytuje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detailní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porozumění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jejich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potřebám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,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představuje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bohatý</a:t>
            </a:r>
            <a:r>
              <a:rPr lang="en-GB" sz="2400" spc="-5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zdroj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podnětů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 a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pomáhá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tak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firmě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určit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témata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,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na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která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 by se</a:t>
            </a:r>
            <a:r>
              <a:rPr lang="en-GB" sz="2400" spc="-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měla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 v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rámci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 CSR </a:t>
            </a:r>
            <a:r>
              <a:rPr lang="en-GB" sz="2400" dirty="0" err="1">
                <a:solidFill>
                  <a:srgbClr val="231F20"/>
                </a:solidFill>
                <a:cs typeface="Arial"/>
              </a:rPr>
              <a:t>zaměřit</a:t>
            </a:r>
            <a:r>
              <a:rPr lang="en-GB" sz="2400" dirty="0">
                <a:solidFill>
                  <a:srgbClr val="231F20"/>
                </a:solidFill>
                <a:cs typeface="Arial"/>
              </a:rPr>
              <a:t>.</a:t>
            </a:r>
            <a:endParaRPr lang="cs-CZ" sz="2400" dirty="0">
              <a:solidFill>
                <a:srgbClr val="231F20"/>
              </a:solidFill>
              <a:cs typeface="Arial"/>
            </a:endParaRPr>
          </a:p>
          <a:p>
            <a:pPr marL="0" marR="5080" indent="0">
              <a:lnSpc>
                <a:spcPct val="100000"/>
              </a:lnSpc>
              <a:spcBef>
                <a:spcPts val="395"/>
              </a:spcBef>
              <a:buNone/>
            </a:pPr>
            <a:endParaRPr lang="en-GB" sz="2800" dirty="0"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5B116E8-168D-49C7-BB01-41A206761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608" y="3588972"/>
            <a:ext cx="5713745" cy="237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90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Existuje poptávka po CSR?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64" y="1600200"/>
            <a:ext cx="7660472" cy="4525963"/>
          </a:xfrm>
        </p:spPr>
      </p:pic>
    </p:spTree>
    <p:extLst>
      <p:ext uri="{BB962C8B-B14F-4D97-AF65-F5344CB8AC3E}">
        <p14:creationId xmlns:p14="http://schemas.microsoft.com/office/powerpoint/2010/main" val="4088056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Plánování 3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2800" b="1" dirty="0" err="1">
                <a:solidFill>
                  <a:srgbClr val="231F20"/>
                </a:solidFill>
                <a:cs typeface="Arial"/>
              </a:rPr>
              <a:t>Stanovení</a:t>
            </a:r>
            <a:r>
              <a:rPr lang="en-GB" sz="28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b="1" dirty="0" err="1">
                <a:solidFill>
                  <a:srgbClr val="231F20"/>
                </a:solidFill>
                <a:cs typeface="Arial"/>
              </a:rPr>
              <a:t>hodnot</a:t>
            </a:r>
            <a:r>
              <a:rPr lang="en-GB" sz="2800" b="1" dirty="0">
                <a:solidFill>
                  <a:srgbClr val="231F20"/>
                </a:solidFill>
                <a:cs typeface="Arial"/>
              </a:rPr>
              <a:t> a </a:t>
            </a:r>
            <a:r>
              <a:rPr lang="en-GB" sz="2800" b="1" dirty="0" err="1">
                <a:solidFill>
                  <a:srgbClr val="231F20"/>
                </a:solidFill>
                <a:cs typeface="Arial"/>
              </a:rPr>
              <a:t>principů</a:t>
            </a:r>
            <a:endParaRPr lang="en-GB" sz="2800" dirty="0">
              <a:cs typeface="Arial"/>
            </a:endParaRPr>
          </a:p>
          <a:p>
            <a:pPr marL="12065" indent="0">
              <a:lnSpc>
                <a:spcPct val="100000"/>
              </a:lnSpc>
              <a:spcBef>
                <a:spcPts val="395"/>
              </a:spcBef>
              <a:buNone/>
            </a:pPr>
            <a:r>
              <a:rPr lang="cs-CZ" sz="2800" spc="-5" dirty="0">
                <a:solidFill>
                  <a:srgbClr val="231F20"/>
                </a:solidFill>
                <a:cs typeface="Arial"/>
              </a:rPr>
              <a:t>	</a:t>
            </a:r>
            <a:r>
              <a:rPr lang="en-GB" sz="2800" spc="-5" dirty="0">
                <a:solidFill>
                  <a:srgbClr val="231F20"/>
                </a:solidFill>
                <a:cs typeface="Arial"/>
              </a:rPr>
              <a:t>CS</a:t>
            </a:r>
            <a:r>
              <a:rPr lang="en-GB" sz="2800" dirty="0">
                <a:solidFill>
                  <a:srgbClr val="231F20"/>
                </a:solidFill>
                <a:cs typeface="Arial"/>
              </a:rPr>
              <a:t>R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>
                <a:solidFill>
                  <a:srgbClr val="231F20"/>
                </a:solidFill>
                <a:cs typeface="Arial"/>
              </a:rPr>
              <a:t>b</a:t>
            </a:r>
            <a:r>
              <a:rPr lang="en-GB" sz="2800" dirty="0">
                <a:solidFill>
                  <a:srgbClr val="231F20"/>
                </a:solidFill>
                <a:cs typeface="Arial"/>
              </a:rPr>
              <a:t>y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měl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o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vycháze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t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dirty="0">
                <a:solidFill>
                  <a:srgbClr val="231F20"/>
                </a:solidFill>
                <a:cs typeface="Arial"/>
              </a:rPr>
              <a:t>z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hodnot</a:t>
            </a:r>
            <a:r>
              <a:rPr lang="en-GB" sz="2800" dirty="0">
                <a:solidFill>
                  <a:srgbClr val="231F20"/>
                </a:solidFill>
                <a:cs typeface="Arial"/>
              </a:rPr>
              <a:t>,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kter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é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jso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u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>
                <a:solidFill>
                  <a:srgbClr val="231F20"/>
                </a:solidFill>
                <a:cs typeface="Arial"/>
              </a:rPr>
              <a:t>pr</a:t>
            </a:r>
            <a:r>
              <a:rPr lang="en-GB" sz="2800" dirty="0">
                <a:solidFill>
                  <a:srgbClr val="231F20"/>
                </a:solidFill>
                <a:cs typeface="Arial"/>
              </a:rPr>
              <a:t>o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firm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u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v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e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vztah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u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dirty="0">
                <a:solidFill>
                  <a:srgbClr val="231F20"/>
                </a:solidFill>
                <a:cs typeface="Arial"/>
              </a:rPr>
              <a:t>k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jednotlivý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m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klíčový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m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stakeholderů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m</a:t>
            </a:r>
            <a:r>
              <a:rPr lang="en-GB" sz="2800" spc="-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dů</a:t>
            </a:r>
            <a:r>
              <a:rPr lang="en-GB" sz="2800" spc="-10" dirty="0" err="1">
                <a:solidFill>
                  <a:srgbClr val="231F20"/>
                </a:solidFill>
                <a:cs typeface="Arial"/>
              </a:rPr>
              <a:t>l</a:t>
            </a:r>
            <a:r>
              <a:rPr lang="en-GB" sz="2800" spc="-5" dirty="0" err="1">
                <a:solidFill>
                  <a:srgbClr val="231F20"/>
                </a:solidFill>
                <a:cs typeface="Arial"/>
              </a:rPr>
              <a:t>ežité</a:t>
            </a:r>
            <a:r>
              <a:rPr lang="en-GB" sz="2800" dirty="0">
                <a:solidFill>
                  <a:srgbClr val="231F20"/>
                </a:solidFill>
                <a:cs typeface="Arial"/>
              </a:rPr>
              <a:t>.</a:t>
            </a:r>
            <a:endParaRPr lang="en-GB" sz="2800" dirty="0"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602BF93-53DA-4C7E-8398-B5E0A8570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51" y="3491313"/>
            <a:ext cx="8943045" cy="234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968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Plánování 4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4400" b="1" dirty="0" err="1">
                <a:solidFill>
                  <a:srgbClr val="231F20"/>
                </a:solidFill>
                <a:cs typeface="Arial"/>
              </a:rPr>
              <a:t>Analýza</a:t>
            </a:r>
            <a:r>
              <a:rPr lang="en-GB" sz="44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b="1" dirty="0" err="1">
                <a:solidFill>
                  <a:srgbClr val="231F20"/>
                </a:solidFill>
                <a:cs typeface="Arial"/>
              </a:rPr>
              <a:t>současného</a:t>
            </a:r>
            <a:r>
              <a:rPr lang="en-GB" sz="44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b="1" dirty="0" err="1">
                <a:solidFill>
                  <a:srgbClr val="231F20"/>
                </a:solidFill>
                <a:cs typeface="Arial"/>
              </a:rPr>
              <a:t>stav</a:t>
            </a:r>
            <a:r>
              <a:rPr lang="cs-CZ" sz="4400" b="1" dirty="0">
                <a:solidFill>
                  <a:srgbClr val="231F20"/>
                </a:solidFill>
                <a:cs typeface="Arial"/>
              </a:rPr>
              <a:t>u</a:t>
            </a:r>
          </a:p>
          <a:p>
            <a:pPr marL="0" indent="0">
              <a:buNone/>
            </a:pPr>
            <a:r>
              <a:rPr lang="en-GB" sz="4400" dirty="0">
                <a:solidFill>
                  <a:srgbClr val="231F20"/>
                </a:solidFill>
                <a:cs typeface="Arial"/>
              </a:rPr>
              <a:t>V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rámci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b="1" dirty="0" err="1">
                <a:solidFill>
                  <a:srgbClr val="231F20"/>
                </a:solidFill>
                <a:cs typeface="Arial"/>
              </a:rPr>
              <a:t>vnitřní</a:t>
            </a:r>
            <a:r>
              <a:rPr lang="en-GB" sz="44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b="1" dirty="0" err="1">
                <a:solidFill>
                  <a:srgbClr val="231F20"/>
                </a:solidFill>
                <a:cs typeface="Arial"/>
              </a:rPr>
              <a:t>analýzy</a:t>
            </a:r>
            <a:r>
              <a:rPr lang="en-GB" sz="44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se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zaměř</a:t>
            </a:r>
            <a:r>
              <a:rPr lang="cs-CZ" sz="4400" dirty="0" err="1">
                <a:solidFill>
                  <a:srgbClr val="231F20"/>
                </a:solidFill>
                <a:cs typeface="Arial"/>
              </a:rPr>
              <a:t>ujeme</a:t>
            </a:r>
            <a:r>
              <a:rPr lang="cs-CZ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na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následují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záležitosti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:</a:t>
            </a:r>
            <a:endParaRPr lang="en-GB" sz="4400" dirty="0">
              <a:cs typeface="Arial"/>
            </a:endParaRPr>
          </a:p>
          <a:p>
            <a:pPr marL="743585" marR="68580" indent="-144145">
              <a:buClr>
                <a:srgbClr val="231F20"/>
              </a:buClr>
              <a:tabLst>
                <a:tab pos="1144270" algn="l"/>
              </a:tabLst>
            </a:pPr>
            <a:r>
              <a:rPr lang="en-GB" sz="4400" dirty="0" err="1">
                <a:solidFill>
                  <a:srgbClr val="231F20"/>
                </a:solidFill>
                <a:cs typeface="Arial"/>
              </a:rPr>
              <a:t>zákonné</a:t>
            </a:r>
            <a:r>
              <a:rPr lang="en-GB" sz="4400" spc="1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požadavky</a:t>
            </a:r>
            <a:r>
              <a:rPr lang="en-GB" sz="4400" spc="1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v</a:t>
            </a:r>
            <a:r>
              <a:rPr lang="en-GB" sz="4400" spc="1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oblasti</a:t>
            </a:r>
            <a:r>
              <a:rPr lang="en-GB" sz="4400" spc="1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životního</a:t>
            </a:r>
            <a:r>
              <a:rPr lang="en-GB" sz="4400" spc="1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prostředí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,</a:t>
            </a:r>
            <a:r>
              <a:rPr lang="en-GB" sz="4400" spc="1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péče</a:t>
            </a:r>
            <a:r>
              <a:rPr lang="en-GB" sz="4400" spc="1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o</a:t>
            </a:r>
            <a:r>
              <a:rPr lang="en-GB" sz="4400" spc="1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zaměstnance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,</a:t>
            </a:r>
            <a:r>
              <a:rPr lang="en-GB" sz="4400" spc="11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zákaznického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servisu</a:t>
            </a:r>
            <a:r>
              <a:rPr lang="en-GB" sz="4400" spc="-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atd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.</a:t>
            </a:r>
            <a:endParaRPr lang="en-GB" sz="4400" dirty="0">
              <a:cs typeface="Arial"/>
            </a:endParaRPr>
          </a:p>
          <a:p>
            <a:pPr marL="743585" indent="-144145">
              <a:buClr>
                <a:srgbClr val="231F20"/>
              </a:buClr>
              <a:tabLst>
                <a:tab pos="1144270" algn="l"/>
              </a:tabLst>
            </a:pPr>
            <a:r>
              <a:rPr lang="en-GB" sz="4400" dirty="0" err="1">
                <a:solidFill>
                  <a:srgbClr val="231F20"/>
                </a:solidFill>
                <a:cs typeface="Arial"/>
              </a:rPr>
              <a:t>současné</a:t>
            </a:r>
            <a:r>
              <a:rPr lang="en-GB" sz="4400" spc="-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CSR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činnosti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podniku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a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způsob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měření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jejich</a:t>
            </a:r>
            <a:r>
              <a:rPr lang="en-GB" sz="4400" spc="-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výkonu</a:t>
            </a:r>
            <a:endParaRPr lang="en-GB" sz="4400" dirty="0">
              <a:cs typeface="Arial"/>
            </a:endParaRPr>
          </a:p>
          <a:p>
            <a:pPr marL="743585" indent="-144145">
              <a:buClr>
                <a:srgbClr val="231F20"/>
              </a:buClr>
              <a:tabLst>
                <a:tab pos="1144270" algn="l"/>
              </a:tabLst>
            </a:pPr>
            <a:r>
              <a:rPr lang="en-GB" sz="4400" dirty="0" err="1">
                <a:solidFill>
                  <a:srgbClr val="231F20"/>
                </a:solidFill>
                <a:cs typeface="Arial"/>
              </a:rPr>
              <a:t>prostředky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ke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komunikaci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CSR</a:t>
            </a:r>
            <a:endParaRPr lang="en-GB" sz="4400" dirty="0">
              <a:cs typeface="Arial"/>
            </a:endParaRPr>
          </a:p>
          <a:p>
            <a:pPr marL="743585" indent="-144145">
              <a:buClr>
                <a:srgbClr val="231F20"/>
              </a:buClr>
              <a:tabLst>
                <a:tab pos="1144270" algn="l"/>
              </a:tabLst>
            </a:pPr>
            <a:r>
              <a:rPr lang="en-GB" sz="4400" dirty="0" err="1">
                <a:solidFill>
                  <a:srgbClr val="231F20"/>
                </a:solidFill>
                <a:cs typeface="Arial"/>
              </a:rPr>
              <a:t>vynaložené</a:t>
            </a:r>
            <a:r>
              <a:rPr lang="en-GB" sz="4400" spc="-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finanční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zdroje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a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interní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kapacity</a:t>
            </a:r>
            <a:endParaRPr lang="en-GB" sz="4400" dirty="0">
              <a:cs typeface="Arial"/>
            </a:endParaRPr>
          </a:p>
          <a:p>
            <a:pPr marL="743585" indent="-144145">
              <a:buClr>
                <a:srgbClr val="231F20"/>
              </a:buClr>
              <a:tabLst>
                <a:tab pos="1144270" algn="l"/>
              </a:tabLst>
            </a:pPr>
            <a:r>
              <a:rPr lang="en-GB" sz="4400" dirty="0" err="1">
                <a:solidFill>
                  <a:srgbClr val="231F20"/>
                </a:solidFill>
                <a:cs typeface="Arial"/>
              </a:rPr>
              <a:t>přehled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současných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firemních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politik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a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dokumentů</a:t>
            </a:r>
            <a:endParaRPr lang="en-GB" sz="4400" dirty="0">
              <a:cs typeface="Arial"/>
            </a:endParaRPr>
          </a:p>
          <a:p>
            <a:pPr marL="742950" marR="68580" indent="-143510">
              <a:buClr>
                <a:srgbClr val="231F20"/>
              </a:buClr>
              <a:tabLst>
                <a:tab pos="1144270" algn="l"/>
              </a:tabLst>
            </a:pPr>
            <a:r>
              <a:rPr lang="en-GB" sz="4400" dirty="0" err="1">
                <a:solidFill>
                  <a:srgbClr val="231F20"/>
                </a:solidFill>
                <a:cs typeface="Arial"/>
              </a:rPr>
              <a:t>specifika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spojená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s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předmětem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podnikání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a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z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něj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vyplývající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klíčová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CSR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témata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,</a:t>
            </a:r>
            <a:r>
              <a:rPr lang="en-GB" sz="4400" spc="2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která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mají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nebo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by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mohla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mít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vliv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na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podnik</a:t>
            </a:r>
            <a:endParaRPr lang="en-GB" sz="4400" dirty="0">
              <a:cs typeface="Arial"/>
            </a:endParaRPr>
          </a:p>
          <a:p>
            <a:pPr marL="742950" indent="-143510">
              <a:buClr>
                <a:srgbClr val="231F20"/>
              </a:buClr>
              <a:tabLst>
                <a:tab pos="1143635" algn="l"/>
              </a:tabLst>
            </a:pPr>
            <a:r>
              <a:rPr lang="en-GB" sz="4400" dirty="0" err="1">
                <a:solidFill>
                  <a:srgbClr val="231F20"/>
                </a:solidFill>
                <a:cs typeface="Arial"/>
              </a:rPr>
              <a:t>očekávané</a:t>
            </a:r>
            <a:r>
              <a:rPr lang="en-GB" sz="4400" spc="-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přínosy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odpovědného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chování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pro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podnik</a:t>
            </a:r>
            <a:endParaRPr lang="en-GB" sz="4400" dirty="0"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17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Plánování 5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4400" b="1" dirty="0" err="1">
                <a:solidFill>
                  <a:srgbClr val="231F20"/>
                </a:solidFill>
                <a:cs typeface="Arial"/>
              </a:rPr>
              <a:t>Analýza</a:t>
            </a:r>
            <a:r>
              <a:rPr lang="en-GB" sz="44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b="1" dirty="0" err="1">
                <a:solidFill>
                  <a:srgbClr val="231F20"/>
                </a:solidFill>
                <a:cs typeface="Arial"/>
              </a:rPr>
              <a:t>současného</a:t>
            </a:r>
            <a:r>
              <a:rPr lang="en-GB" sz="44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b="1" dirty="0" err="1">
                <a:solidFill>
                  <a:srgbClr val="231F20"/>
                </a:solidFill>
                <a:cs typeface="Arial"/>
              </a:rPr>
              <a:t>stav</a:t>
            </a:r>
            <a:r>
              <a:rPr lang="cs-CZ" sz="4400" b="1" dirty="0">
                <a:solidFill>
                  <a:srgbClr val="231F20"/>
                </a:solidFill>
                <a:cs typeface="Arial"/>
              </a:rPr>
              <a:t>u</a:t>
            </a:r>
          </a:p>
          <a:p>
            <a:pPr marL="0" indent="0" algn="just">
              <a:lnSpc>
                <a:spcPct val="100000"/>
              </a:lnSpc>
              <a:spcBef>
                <a:spcPts val="425"/>
              </a:spcBef>
              <a:buNone/>
            </a:pPr>
            <a:r>
              <a:rPr lang="en-GB" sz="4400" dirty="0">
                <a:solidFill>
                  <a:srgbClr val="231F20"/>
                </a:solidFill>
                <a:cs typeface="Arial"/>
              </a:rPr>
              <a:t>Po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analýze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vnitřního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prostředí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přichází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na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řadu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rozbor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b="1" dirty="0" err="1">
                <a:solidFill>
                  <a:srgbClr val="231F20"/>
                </a:solidFill>
                <a:cs typeface="Arial"/>
              </a:rPr>
              <a:t>vnějšího</a:t>
            </a:r>
            <a:r>
              <a:rPr lang="en-GB" sz="44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b="1" dirty="0" err="1">
                <a:solidFill>
                  <a:srgbClr val="231F20"/>
                </a:solidFill>
                <a:cs typeface="Arial"/>
              </a:rPr>
              <a:t>okolí</a:t>
            </a:r>
            <a:r>
              <a:rPr lang="en-GB" sz="44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b="1" dirty="0" err="1">
                <a:solidFill>
                  <a:srgbClr val="231F20"/>
                </a:solidFill>
                <a:cs typeface="Arial"/>
              </a:rPr>
              <a:t>firmy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,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konkrétně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se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provádí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:</a:t>
            </a:r>
            <a:endParaRPr lang="en-GB" sz="4400" dirty="0">
              <a:cs typeface="Arial"/>
            </a:endParaRPr>
          </a:p>
          <a:p>
            <a:pPr marL="300355">
              <a:lnSpc>
                <a:spcPct val="100000"/>
              </a:lnSpc>
            </a:pP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určen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í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možnýc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h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externíc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h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podnět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ů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>
                <a:solidFill>
                  <a:srgbClr val="231F20"/>
                </a:solidFill>
                <a:cs typeface="Arial"/>
              </a:rPr>
              <a:t>(</a:t>
            </a: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např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.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globaliza</a:t>
            </a:r>
            <a:r>
              <a:rPr lang="en-GB" sz="4400" spc="-15" dirty="0" err="1">
                <a:solidFill>
                  <a:srgbClr val="231F20"/>
                </a:solidFill>
                <a:cs typeface="Arial"/>
              </a:rPr>
              <a:t>c</a:t>
            </a: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e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,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vstu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>
                <a:solidFill>
                  <a:srgbClr val="231F20"/>
                </a:solidFill>
                <a:cs typeface="Arial"/>
              </a:rPr>
              <a:t>d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o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>
                <a:solidFill>
                  <a:srgbClr val="231F20"/>
                </a:solidFill>
                <a:cs typeface="Arial"/>
              </a:rPr>
              <a:t>EU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,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nov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é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zákony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,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technologick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ý</a:t>
            </a:r>
            <a:r>
              <a:rPr lang="en-GB" sz="4400" spc="-2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spc="-10" dirty="0" err="1">
                <a:solidFill>
                  <a:srgbClr val="231F20"/>
                </a:solidFill>
                <a:cs typeface="Arial"/>
              </a:rPr>
              <a:t>rozvoj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)</a:t>
            </a:r>
            <a:endParaRPr lang="en-GB" sz="4400" dirty="0">
              <a:cs typeface="Arial"/>
            </a:endParaRPr>
          </a:p>
          <a:p>
            <a:pPr marL="300355">
              <a:lnSpc>
                <a:spcPct val="100000"/>
              </a:lnSpc>
            </a:pPr>
            <a:r>
              <a:rPr lang="en-GB" sz="4400" dirty="0" err="1">
                <a:solidFill>
                  <a:srgbClr val="231F20"/>
                </a:solidFill>
                <a:cs typeface="Arial"/>
              </a:rPr>
              <a:t>průzkum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CSR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aktivit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a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nástrojů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konkurence</a:t>
            </a:r>
            <a:endParaRPr lang="en-GB" sz="4400" dirty="0">
              <a:cs typeface="Arial"/>
            </a:endParaRPr>
          </a:p>
          <a:p>
            <a:pPr marL="300355">
              <a:lnSpc>
                <a:spcPct val="100000"/>
              </a:lnSpc>
            </a:pPr>
            <a:r>
              <a:rPr lang="en-GB" sz="4400" dirty="0" err="1">
                <a:solidFill>
                  <a:srgbClr val="231F20"/>
                </a:solidFill>
                <a:cs typeface="Arial"/>
              </a:rPr>
              <a:t>srovnání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výkonnosti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s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nejlepší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praxí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v 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oboru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 (</a:t>
            </a:r>
            <a:r>
              <a:rPr lang="en-GB" sz="4400" dirty="0" err="1">
                <a:solidFill>
                  <a:srgbClr val="231F20"/>
                </a:solidFill>
                <a:cs typeface="Arial"/>
              </a:rPr>
              <a:t>tzv</a:t>
            </a:r>
            <a:r>
              <a:rPr lang="en-GB" sz="4400" dirty="0">
                <a:solidFill>
                  <a:srgbClr val="231F20"/>
                </a:solidFill>
                <a:cs typeface="Arial"/>
              </a:rPr>
              <a:t>. benchmarking)</a:t>
            </a:r>
            <a:endParaRPr lang="en-GB" sz="4400" dirty="0">
              <a:cs typeface="Arial"/>
            </a:endParaRPr>
          </a:p>
          <a:p>
            <a:pPr marL="0" indent="0">
              <a:buNone/>
            </a:pPr>
            <a:endParaRPr lang="en-GB" sz="4400" dirty="0"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12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Plánování 6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b="1" dirty="0" err="1">
                <a:solidFill>
                  <a:srgbClr val="231F20"/>
                </a:solidFill>
                <a:cs typeface="Arial"/>
              </a:rPr>
              <a:t>Stanovení</a:t>
            </a:r>
            <a:r>
              <a:rPr lang="en-GB" sz="44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400" b="1" dirty="0" err="1">
                <a:solidFill>
                  <a:srgbClr val="231F20"/>
                </a:solidFill>
                <a:cs typeface="Arial"/>
              </a:rPr>
              <a:t>cílů</a:t>
            </a:r>
            <a:endParaRPr lang="cs-CZ" sz="4400" b="1" dirty="0">
              <a:solidFill>
                <a:srgbClr val="231F20"/>
              </a:solidFill>
              <a:cs typeface="Arial"/>
            </a:endParaRPr>
          </a:p>
          <a:p>
            <a:r>
              <a:rPr lang="cs-CZ" sz="3600" dirty="0">
                <a:solidFill>
                  <a:srgbClr val="231F20"/>
                </a:solidFill>
                <a:cs typeface="Arial"/>
              </a:rPr>
              <a:t>Zpravidla na období 1 roku</a:t>
            </a:r>
          </a:p>
          <a:p>
            <a:pPr marL="0" indent="0">
              <a:buNone/>
            </a:pPr>
            <a:endParaRPr lang="en-GB" sz="4400" dirty="0"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06C7CDD-8377-4D64-9C23-2A7030759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07" y="3753144"/>
            <a:ext cx="8844185" cy="197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401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Plánování 7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4000" b="1" dirty="0" err="1">
                <a:solidFill>
                  <a:srgbClr val="231F20"/>
                </a:solidFill>
                <a:cs typeface="Arial"/>
              </a:rPr>
              <a:t>Akční</a:t>
            </a:r>
            <a:r>
              <a:rPr lang="en-GB" sz="4000" b="1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4000" b="1" dirty="0" err="1">
                <a:solidFill>
                  <a:srgbClr val="231F20"/>
                </a:solidFill>
                <a:cs typeface="Arial"/>
              </a:rPr>
              <a:t>plán</a:t>
            </a:r>
            <a:endParaRPr lang="en-GB" sz="4000" dirty="0"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395"/>
              </a:spcBef>
            </a:pPr>
            <a:r>
              <a:rPr lang="en-GB" sz="2800" dirty="0" err="1">
                <a:solidFill>
                  <a:srgbClr val="231F20"/>
                </a:solidFill>
                <a:cs typeface="Arial"/>
              </a:rPr>
              <a:t>určení</a:t>
            </a:r>
            <a:r>
              <a:rPr lang="en-GB" sz="2800" spc="4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dirty="0">
                <a:solidFill>
                  <a:srgbClr val="231F20"/>
                </a:solidFill>
                <a:cs typeface="Arial"/>
              </a:rPr>
              <a:t>CSR</a:t>
            </a:r>
            <a:r>
              <a:rPr lang="en-GB" sz="2800" spc="4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aktivit</a:t>
            </a:r>
            <a:r>
              <a:rPr lang="en-GB" sz="2800" dirty="0">
                <a:solidFill>
                  <a:srgbClr val="231F20"/>
                </a:solidFill>
                <a:cs typeface="Arial"/>
              </a:rPr>
              <a:t>,</a:t>
            </a:r>
            <a:r>
              <a:rPr lang="en-GB" sz="2800" spc="4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které</a:t>
            </a:r>
            <a:r>
              <a:rPr lang="en-GB" sz="2800" spc="4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povedou</a:t>
            </a:r>
            <a:r>
              <a:rPr lang="en-GB" sz="2800" spc="4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dirty="0">
                <a:solidFill>
                  <a:srgbClr val="231F20"/>
                </a:solidFill>
                <a:cs typeface="Arial"/>
              </a:rPr>
              <a:t>k</a:t>
            </a:r>
            <a:r>
              <a:rPr lang="en-GB" sz="2800" spc="4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naplnění</a:t>
            </a:r>
            <a:r>
              <a:rPr lang="en-GB" sz="2800" spc="4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stanovených</a:t>
            </a:r>
            <a:r>
              <a:rPr lang="en-GB" sz="28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800" dirty="0" err="1">
                <a:solidFill>
                  <a:srgbClr val="231F20"/>
                </a:solidFill>
                <a:cs typeface="Arial"/>
              </a:rPr>
              <a:t>cílů</a:t>
            </a:r>
            <a:endParaRPr lang="cs-CZ" sz="2800" dirty="0">
              <a:solidFill>
                <a:srgbClr val="231F20"/>
              </a:solidFill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395"/>
              </a:spcBef>
            </a:pPr>
            <a:r>
              <a:rPr lang="en-GB" sz="2000" dirty="0" err="1">
                <a:solidFill>
                  <a:srgbClr val="231F20"/>
                </a:solidFill>
                <a:cs typeface="Arial"/>
              </a:rPr>
              <a:t>Upřesněné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>
                <a:solidFill>
                  <a:srgbClr val="231F20"/>
                </a:solidFill>
                <a:cs typeface="Arial"/>
              </a:rPr>
              <a:t>by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měly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být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i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praktické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informace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typu</a:t>
            </a:r>
            <a:r>
              <a:rPr lang="en-GB" sz="2000" dirty="0">
                <a:solidFill>
                  <a:srgbClr val="231F20"/>
                </a:solidFill>
                <a:cs typeface="Arial"/>
              </a:rPr>
              <a:t>: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alokace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zdrojů</a:t>
            </a:r>
            <a:r>
              <a:rPr lang="en-GB" sz="2000" dirty="0">
                <a:solidFill>
                  <a:srgbClr val="231F20"/>
                </a:solidFill>
                <a:cs typeface="Arial"/>
              </a:rPr>
              <a:t>,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pravomoci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>
                <a:solidFill>
                  <a:srgbClr val="231F20"/>
                </a:solidFill>
                <a:cs typeface="Arial"/>
              </a:rPr>
              <a:t>a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odpovědnosti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>
                <a:solidFill>
                  <a:srgbClr val="231F20"/>
                </a:solidFill>
                <a:cs typeface="Arial"/>
              </a:rPr>
              <a:t>a</a:t>
            </a:r>
            <a:r>
              <a:rPr lang="en-GB" sz="2000" spc="75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časový</a:t>
            </a:r>
            <a:r>
              <a:rPr lang="en-GB" sz="2000" dirty="0">
                <a:solidFill>
                  <a:srgbClr val="231F20"/>
                </a:solidFill>
                <a:cs typeface="Arial"/>
              </a:rPr>
              <a:t> </a:t>
            </a:r>
            <a:r>
              <a:rPr lang="en-GB" sz="2000" dirty="0" err="1">
                <a:solidFill>
                  <a:srgbClr val="231F20"/>
                </a:solidFill>
                <a:cs typeface="Arial"/>
              </a:rPr>
              <a:t>plán</a:t>
            </a:r>
            <a:r>
              <a:rPr lang="en-GB" sz="2000" dirty="0">
                <a:solidFill>
                  <a:srgbClr val="231F20"/>
                </a:solidFill>
                <a:cs typeface="Arial"/>
              </a:rPr>
              <a:t>.</a:t>
            </a:r>
            <a:endParaRPr lang="cs-CZ" sz="2000" dirty="0">
              <a:solidFill>
                <a:srgbClr val="231F20"/>
              </a:solidFill>
              <a:cs typeface="Arial"/>
            </a:endParaRPr>
          </a:p>
          <a:p>
            <a:pPr marL="0" marR="5080" indent="0">
              <a:lnSpc>
                <a:spcPct val="100000"/>
              </a:lnSpc>
              <a:spcBef>
                <a:spcPts val="395"/>
              </a:spcBef>
              <a:buNone/>
            </a:pPr>
            <a:endParaRPr lang="en-GB" dirty="0"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0D8E5C5-05E3-40E0-B15D-66FA0DBB8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49" y="4171622"/>
            <a:ext cx="9082851" cy="223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92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Provedení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err="1"/>
              <a:t>Implementace</a:t>
            </a:r>
            <a:endParaRPr lang="en-GB" b="1" dirty="0"/>
          </a:p>
          <a:p>
            <a:pPr marL="0" indent="0">
              <a:buNone/>
            </a:pP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fázi</a:t>
            </a:r>
            <a:r>
              <a:rPr lang="en-GB" dirty="0"/>
              <a:t> </a:t>
            </a:r>
            <a:r>
              <a:rPr lang="en-GB" dirty="0" err="1"/>
              <a:t>implementace</a:t>
            </a:r>
            <a:r>
              <a:rPr lang="en-GB" dirty="0"/>
              <a:t> se </a:t>
            </a:r>
            <a:r>
              <a:rPr lang="en-GB" dirty="0" err="1"/>
              <a:t>firma</a:t>
            </a:r>
            <a:r>
              <a:rPr lang="en-GB" dirty="0"/>
              <a:t> </a:t>
            </a:r>
            <a:r>
              <a:rPr lang="en-GB" dirty="0" err="1"/>
              <a:t>řídí</a:t>
            </a:r>
            <a:r>
              <a:rPr lang="en-GB" dirty="0"/>
              <a:t> </a:t>
            </a:r>
            <a:r>
              <a:rPr lang="en-GB" dirty="0" err="1"/>
              <a:t>předem</a:t>
            </a:r>
            <a:r>
              <a:rPr lang="en-GB" dirty="0"/>
              <a:t> </a:t>
            </a:r>
            <a:r>
              <a:rPr lang="en-GB" dirty="0" err="1"/>
              <a:t>vytvořeným</a:t>
            </a:r>
            <a:r>
              <a:rPr lang="en-GB" dirty="0"/>
              <a:t> </a:t>
            </a:r>
            <a:r>
              <a:rPr lang="en-GB" dirty="0" err="1"/>
              <a:t>akčním</a:t>
            </a:r>
            <a:r>
              <a:rPr lang="en-GB" dirty="0"/>
              <a:t> </a:t>
            </a:r>
            <a:r>
              <a:rPr lang="en-GB" dirty="0" err="1"/>
              <a:t>plánem</a:t>
            </a:r>
            <a:r>
              <a:rPr lang="en-GB" dirty="0"/>
              <a:t>, a </a:t>
            </a:r>
            <a:r>
              <a:rPr lang="en-GB" dirty="0" err="1"/>
              <a:t>zavádí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CSR do </a:t>
            </a:r>
            <a:r>
              <a:rPr lang="en-GB" dirty="0" err="1"/>
              <a:t>každodenního</a:t>
            </a:r>
            <a:r>
              <a:rPr lang="en-GB" dirty="0"/>
              <a:t> </a:t>
            </a:r>
            <a:r>
              <a:rPr lang="en-GB" dirty="0" err="1"/>
              <a:t>života</a:t>
            </a:r>
            <a:r>
              <a:rPr lang="en-GB" dirty="0"/>
              <a:t> </a:t>
            </a:r>
            <a:r>
              <a:rPr lang="en-GB" dirty="0" err="1"/>
              <a:t>firmy</a:t>
            </a:r>
            <a:r>
              <a:rPr lang="en-GB" dirty="0"/>
              <a:t>.</a:t>
            </a:r>
          </a:p>
          <a:p>
            <a:pPr marL="0" marR="5080" indent="0">
              <a:lnSpc>
                <a:spcPct val="100000"/>
              </a:lnSpc>
              <a:spcBef>
                <a:spcPts val="395"/>
              </a:spcBef>
              <a:buNone/>
            </a:pPr>
            <a:endParaRPr lang="en-GB" dirty="0"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396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Hodnocení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Monitorování</a:t>
            </a:r>
            <a:endParaRPr lang="en-GB" b="1" dirty="0"/>
          </a:p>
          <a:p>
            <a:r>
              <a:rPr lang="cs-CZ" dirty="0">
                <a:solidFill>
                  <a:srgbClr val="231F20"/>
                </a:solidFill>
                <a:latin typeface="Arial"/>
                <a:cs typeface="Arial"/>
              </a:rPr>
              <a:t>Organizace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provádí</a:t>
            </a:r>
            <a:r>
              <a:rPr lang="en-GB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hodnocení</a:t>
            </a:r>
            <a:r>
              <a:rPr lang="en-GB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výkonu</a:t>
            </a:r>
            <a:r>
              <a:rPr lang="en-GB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prostřednictvím</a:t>
            </a:r>
            <a:r>
              <a:rPr lang="en-GB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skupiny</a:t>
            </a:r>
            <a:r>
              <a:rPr lang="en-GB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kvantitativních</a:t>
            </a:r>
            <a:r>
              <a:rPr lang="en-GB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lang="en-GB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kvalitativních</a:t>
            </a:r>
            <a:r>
              <a:rPr lang="en-GB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indikátorů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,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poskytuje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tak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managementu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potřebná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pro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učinění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dalších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rozhodnutí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lang="cs-CZ" spc="50" dirty="0">
              <a:solidFill>
                <a:srgbClr val="231F20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Na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volbě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indikátorů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lang="en-GB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na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jejich</a:t>
            </a:r>
            <a:r>
              <a:rPr lang="en-GB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vyhodnocení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se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aktivně</a:t>
            </a:r>
            <a:r>
              <a:rPr lang="en-GB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podílejí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stakeholdeři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firmy</a:t>
            </a:r>
            <a:endParaRPr lang="en-GB" dirty="0"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79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Hodnocení 2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Monitorování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782294C-61DD-438C-B9B0-2C2576B6C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72" y="2410879"/>
            <a:ext cx="8012239" cy="360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56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Hodnocení 3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4000" b="1" dirty="0" err="1">
                <a:solidFill>
                  <a:srgbClr val="231F20"/>
                </a:solidFill>
                <a:latin typeface="Arial"/>
                <a:cs typeface="Arial"/>
              </a:rPr>
              <a:t>Reportování</a:t>
            </a:r>
            <a:endParaRPr lang="en-GB" sz="40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395"/>
              </a:spcBef>
            </a:pP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lang="en-GB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fázi</a:t>
            </a:r>
            <a:r>
              <a:rPr lang="en-GB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reportování</a:t>
            </a:r>
            <a:r>
              <a:rPr lang="en-GB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poskytuje</a:t>
            </a:r>
            <a:r>
              <a:rPr lang="en-GB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podnik</a:t>
            </a:r>
            <a:r>
              <a:rPr lang="en-GB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kompletní</a:t>
            </a:r>
            <a:r>
              <a:rPr lang="en-GB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obraz</a:t>
            </a:r>
            <a:r>
              <a:rPr lang="en-GB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výkonu</a:t>
            </a:r>
            <a:r>
              <a:rPr lang="en-GB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CSR,</a:t>
            </a:r>
            <a:r>
              <a:rPr lang="en-GB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GB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lang="en-GB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prostřednictvím</a:t>
            </a:r>
            <a:r>
              <a:rPr lang="en-GB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CSR</a:t>
            </a:r>
            <a:r>
              <a:rPr lang="en-GB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reportu</a:t>
            </a:r>
            <a:r>
              <a:rPr lang="en-GB" spc="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nebo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prezentace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na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webových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stránkách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lang="cs-CZ" spc="1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395"/>
              </a:spcBef>
            </a:pP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reportu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by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neměly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chybět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informace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naplnění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cílů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vytyčených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GB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pře</a:t>
            </a:r>
            <a:r>
              <a:rPr lang="en-GB" spc="-5" dirty="0" err="1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chozím</a:t>
            </a:r>
            <a:r>
              <a:rPr lang="en-GB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roce</a:t>
            </a:r>
            <a:r>
              <a:rPr lang="en-GB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lang="en-GB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určení</a:t>
            </a:r>
            <a:r>
              <a:rPr lang="en-GB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nových</a:t>
            </a:r>
            <a:r>
              <a:rPr lang="en-GB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cílů</a:t>
            </a:r>
            <a:r>
              <a:rPr lang="en-GB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na</a:t>
            </a:r>
            <a:r>
              <a:rPr lang="en-GB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další</a:t>
            </a:r>
            <a:r>
              <a:rPr lang="en-GB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dirty="0" err="1">
                <a:solidFill>
                  <a:srgbClr val="231F20"/>
                </a:solidFill>
                <a:latin typeface="Arial"/>
                <a:cs typeface="Arial"/>
              </a:rPr>
              <a:t>období</a:t>
            </a:r>
            <a:r>
              <a:rPr lang="en-GB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6172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Hodnocení 3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4000" b="1" dirty="0" err="1">
                <a:solidFill>
                  <a:srgbClr val="231F20"/>
                </a:solidFill>
                <a:latin typeface="Arial"/>
                <a:cs typeface="Arial"/>
              </a:rPr>
              <a:t>Reportování</a:t>
            </a:r>
            <a:endParaRPr lang="cs-CZ" sz="4000" b="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4000" dirty="0">
              <a:latin typeface="Arial"/>
              <a:cs typeface="Arial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71361C0-7A63-47A8-B3E9-C0B02E785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717" y="2413928"/>
            <a:ext cx="8646566" cy="402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899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732" y="383127"/>
            <a:ext cx="8524068" cy="1143000"/>
          </a:xfrm>
        </p:spPr>
        <p:txBody>
          <a:bodyPr>
            <a:noAutofit/>
          </a:bodyPr>
          <a:lstStyle/>
          <a:p>
            <a:r>
              <a:rPr lang="cs-CZ" sz="3600" dirty="0"/>
              <a:t>Motivace k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8590"/>
            <a:ext cx="8229600" cy="5120089"/>
          </a:xfrm>
        </p:spPr>
        <p:txBody>
          <a:bodyPr>
            <a:normAutofit/>
          </a:bodyPr>
          <a:lstStyle/>
          <a:p>
            <a:r>
              <a:rPr lang="cs-CZ" b="1" dirty="0"/>
              <a:t>Osobní přesvědčení podnikatele</a:t>
            </a:r>
          </a:p>
          <a:p>
            <a:r>
              <a:rPr lang="cs-CZ" b="1" dirty="0"/>
              <a:t>Tlak okolí, komunity</a:t>
            </a:r>
          </a:p>
          <a:p>
            <a:r>
              <a:rPr lang="cs-CZ" b="1" dirty="0"/>
              <a:t>„Legislativní“ tlak</a:t>
            </a:r>
          </a:p>
          <a:p>
            <a:r>
              <a:rPr lang="cs-CZ" b="1" dirty="0"/>
              <a:t>PR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88855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Zlepšování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2626002-3856-4A09-A7BF-54AFE0F33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2700" marR="5080">
              <a:lnSpc>
                <a:spcPct val="100000"/>
              </a:lnSpc>
              <a:spcBef>
                <a:spcPts val="395"/>
              </a:spcBef>
            </a:pP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posledním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kroku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implementačního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cyklu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firma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navrhuje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opatření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ke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zlepšení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výkonu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oblasti</a:t>
            </a:r>
            <a:r>
              <a:rPr lang="en-GB" sz="4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CSR,</a:t>
            </a:r>
            <a:endParaRPr lang="cs-CZ" sz="400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395"/>
              </a:spcBef>
            </a:pP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rozšiřuje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své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odpovědné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aktivity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či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případně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mění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samotnou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CSR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strategii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lang="cs-CZ" sz="4000" spc="1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395"/>
              </a:spcBef>
            </a:pP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Výchozí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podklady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pro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zlepšení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jsou</a:t>
            </a:r>
            <a:r>
              <a:rPr lang="en-GB" sz="4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tvořeny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výsledky</a:t>
            </a:r>
            <a:r>
              <a:rPr lang="en-GB" sz="40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měření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výkonu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 a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návrhy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které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vzešly</a:t>
            </a:r>
            <a:r>
              <a:rPr lang="en-GB" sz="40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ze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strany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4000" dirty="0" err="1">
                <a:solidFill>
                  <a:srgbClr val="231F20"/>
                </a:solidFill>
                <a:latin typeface="Arial"/>
                <a:cs typeface="Arial"/>
              </a:rPr>
              <a:t>stakeholderů</a:t>
            </a:r>
            <a:r>
              <a:rPr lang="en-GB" sz="400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lang="en-GB" sz="4000" dirty="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4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68952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Zlepšování 2</a:t>
            </a:r>
          </a:p>
        </p:txBody>
      </p:sp>
      <p:pic>
        <p:nvPicPr>
          <p:cNvPr id="3" name="Zástupný symbol pro obsah 2">
            <a:extLst>
              <a:ext uri="{FF2B5EF4-FFF2-40B4-BE49-F238E27FC236}">
                <a16:creationId xmlns:a16="http://schemas.microsoft.com/office/drawing/2014/main" id="{20E051EB-C860-43A8-8CA4-7E312D34D5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975" y="2560823"/>
            <a:ext cx="8938049" cy="245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93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Indikátory-měření výkonu CSR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70CFAA42-BA16-4A81-9DC0-0833D3DC6C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4632" y="1227684"/>
            <a:ext cx="6014736" cy="514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7526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1F895-64DE-4E55-8A5E-AB0C9F44F4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solidFill>
                  <a:srgbClr val="D10202"/>
                </a:solidFill>
              </a:rPr>
              <a:t>Evaluace CSR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7BA8C0-33DA-4D82-9414-4DD5D1B849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3745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základy metodik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Vznik v USA – 60. až 70. léta;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Velká Británie – 70. až 90. léta;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Země střední Evropy v rámci EU (Evropská komise) – období kolem roku 2000;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Původ metodik je USA a VB, OECD, OSN, Evropská komise.</a:t>
            </a:r>
          </a:p>
        </p:txBody>
      </p:sp>
    </p:spTree>
    <p:extLst>
      <p:ext uri="{BB962C8B-B14F-4D97-AF65-F5344CB8AC3E}">
        <p14:creationId xmlns:p14="http://schemas.microsoft.com/office/powerpoint/2010/main" val="26078376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nástrojů evaluace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Organizace, sdružení hlásící se ke standardům – </a:t>
            </a:r>
            <a:r>
              <a:rPr lang="cs-CZ" b="1" dirty="0"/>
              <a:t>OECD</a:t>
            </a:r>
            <a:r>
              <a:rPr lang="cs-CZ" dirty="0"/>
              <a:t> </a:t>
            </a:r>
            <a:r>
              <a:rPr lang="cs-CZ" dirty="0" err="1"/>
              <a:t>Guidelines</a:t>
            </a:r>
            <a:r>
              <a:rPr lang="cs-CZ" dirty="0"/>
              <a:t> , </a:t>
            </a:r>
            <a:r>
              <a:rPr lang="cs-CZ" b="1" dirty="0" err="1"/>
              <a:t>G</a:t>
            </a:r>
            <a:r>
              <a:rPr lang="cs-CZ" dirty="0" err="1"/>
              <a:t>lobal</a:t>
            </a:r>
            <a:r>
              <a:rPr lang="cs-CZ" dirty="0"/>
              <a:t> </a:t>
            </a:r>
            <a:r>
              <a:rPr lang="cs-CZ" b="1" dirty="0" err="1"/>
              <a:t>C</a:t>
            </a:r>
            <a:r>
              <a:rPr lang="cs-CZ" dirty="0" err="1"/>
              <a:t>ompact</a:t>
            </a:r>
            <a:r>
              <a:rPr lang="cs-CZ" dirty="0"/>
              <a:t>, </a:t>
            </a:r>
            <a:r>
              <a:rPr lang="cs-CZ" b="1" dirty="0"/>
              <a:t>B</a:t>
            </a:r>
            <a:r>
              <a:rPr lang="cs-CZ" dirty="0"/>
              <a:t>yznys </a:t>
            </a:r>
            <a:r>
              <a:rPr lang="cs-CZ" b="1" dirty="0"/>
              <a:t>p</a:t>
            </a:r>
            <a:r>
              <a:rPr lang="cs-CZ" dirty="0"/>
              <a:t>ro </a:t>
            </a:r>
            <a:r>
              <a:rPr lang="cs-CZ" b="1" dirty="0"/>
              <a:t>s</a:t>
            </a:r>
            <a:r>
              <a:rPr lang="cs-CZ" dirty="0"/>
              <a:t>polečnost, CSR </a:t>
            </a:r>
            <a:r>
              <a:rPr lang="cs-CZ" dirty="0" err="1"/>
              <a:t>Europe</a:t>
            </a:r>
            <a:r>
              <a:rPr lang="cs-CZ" dirty="0"/>
              <a:t>;</a:t>
            </a:r>
          </a:p>
          <a:p>
            <a:r>
              <a:rPr lang="cs-CZ" dirty="0"/>
              <a:t>Soutěže - Top odpovědná firma, </a:t>
            </a:r>
            <a:r>
              <a:rPr lang="cs-CZ" dirty="0" err="1"/>
              <a:t>European</a:t>
            </a:r>
            <a:r>
              <a:rPr lang="cs-CZ" dirty="0"/>
              <a:t> CSR </a:t>
            </a:r>
            <a:r>
              <a:rPr lang="cs-CZ" dirty="0" err="1"/>
              <a:t>Award</a:t>
            </a:r>
            <a:r>
              <a:rPr lang="cs-CZ" dirty="0"/>
              <a:t>;</a:t>
            </a:r>
          </a:p>
          <a:p>
            <a:r>
              <a:rPr lang="cs-CZ" dirty="0"/>
              <a:t>Reporty – </a:t>
            </a:r>
            <a:r>
              <a:rPr lang="cs-CZ" b="1" dirty="0" err="1"/>
              <a:t>G</a:t>
            </a:r>
            <a:r>
              <a:rPr lang="cs-CZ" dirty="0" err="1"/>
              <a:t>lobal</a:t>
            </a:r>
            <a:r>
              <a:rPr lang="cs-CZ" dirty="0"/>
              <a:t> </a:t>
            </a:r>
            <a:r>
              <a:rPr lang="cs-CZ" b="1" dirty="0"/>
              <a:t>R</a:t>
            </a:r>
            <a:r>
              <a:rPr lang="cs-CZ" dirty="0"/>
              <a:t>eporting </a:t>
            </a:r>
            <a:r>
              <a:rPr lang="cs-CZ" b="1" dirty="0" err="1"/>
              <a:t>I</a:t>
            </a:r>
            <a:r>
              <a:rPr lang="cs-CZ" dirty="0" err="1"/>
              <a:t>nitiative</a:t>
            </a:r>
            <a:r>
              <a:rPr lang="cs-CZ" dirty="0"/>
              <a:t>;</a:t>
            </a:r>
          </a:p>
          <a:p>
            <a:r>
              <a:rPr lang="cs-CZ" dirty="0"/>
              <a:t>Měření – </a:t>
            </a:r>
            <a:r>
              <a:rPr lang="cs-CZ" b="1" dirty="0" err="1"/>
              <a:t>C</a:t>
            </a:r>
            <a:r>
              <a:rPr lang="cs-CZ" dirty="0" err="1"/>
              <a:t>orporate</a:t>
            </a:r>
            <a:r>
              <a:rPr lang="cs-CZ" dirty="0"/>
              <a:t> </a:t>
            </a:r>
            <a:r>
              <a:rPr lang="cs-CZ" b="1" dirty="0" err="1"/>
              <a:t>S</a:t>
            </a:r>
            <a:r>
              <a:rPr lang="cs-CZ" dirty="0" err="1"/>
              <a:t>ocial</a:t>
            </a:r>
            <a:r>
              <a:rPr lang="cs-CZ" dirty="0"/>
              <a:t> </a:t>
            </a:r>
            <a:r>
              <a:rPr lang="cs-CZ" b="1" dirty="0"/>
              <a:t>P</a:t>
            </a:r>
            <a:r>
              <a:rPr lang="cs-CZ" dirty="0"/>
              <a:t>erformance</a:t>
            </a:r>
          </a:p>
          <a:p>
            <a:r>
              <a:rPr lang="cs-CZ" dirty="0" err="1"/>
              <a:t>Benchmarking</a:t>
            </a:r>
            <a:r>
              <a:rPr lang="cs-CZ" dirty="0"/>
              <a:t> – </a:t>
            </a:r>
            <a:r>
              <a:rPr lang="cs-CZ" b="1" dirty="0" err="1"/>
              <a:t>C</a:t>
            </a:r>
            <a:r>
              <a:rPr lang="cs-CZ" dirty="0" err="1"/>
              <a:t>ommon</a:t>
            </a:r>
            <a:r>
              <a:rPr lang="cs-CZ" dirty="0"/>
              <a:t> </a:t>
            </a:r>
            <a:r>
              <a:rPr lang="cs-CZ" b="1" dirty="0" err="1"/>
              <a:t>A</a:t>
            </a:r>
            <a:r>
              <a:rPr lang="cs-CZ" dirty="0" err="1"/>
              <a:t>ssesment</a:t>
            </a:r>
            <a:r>
              <a:rPr lang="cs-CZ" dirty="0"/>
              <a:t> </a:t>
            </a:r>
            <a:r>
              <a:rPr lang="cs-CZ" b="1" dirty="0"/>
              <a:t>F</a:t>
            </a:r>
            <a:r>
              <a:rPr lang="cs-CZ" dirty="0"/>
              <a:t>ramework;</a:t>
            </a:r>
          </a:p>
          <a:p>
            <a:r>
              <a:rPr lang="cs-CZ" dirty="0"/>
              <a:t>Standardy, normy – excelence </a:t>
            </a:r>
            <a:r>
              <a:rPr lang="cs-CZ" b="1" dirty="0" err="1"/>
              <a:t>E</a:t>
            </a:r>
            <a:r>
              <a:rPr lang="cs-CZ" dirty="0" err="1"/>
              <a:t>uropean</a:t>
            </a:r>
            <a:r>
              <a:rPr lang="cs-CZ" b="1" dirty="0"/>
              <a:t> </a:t>
            </a:r>
            <a:r>
              <a:rPr lang="cs-CZ" b="1" dirty="0" err="1"/>
              <a:t>F</a:t>
            </a:r>
            <a:r>
              <a:rPr lang="cs-CZ" dirty="0" err="1"/>
              <a:t>oundation</a:t>
            </a:r>
            <a:r>
              <a:rPr lang="cs-CZ" b="1" dirty="0"/>
              <a:t> </a:t>
            </a:r>
            <a:r>
              <a:rPr lang="cs-CZ" b="1" dirty="0" err="1"/>
              <a:t>Q</a:t>
            </a:r>
            <a:r>
              <a:rPr lang="cs-CZ" dirty="0" err="1"/>
              <a:t>uality</a:t>
            </a:r>
            <a:r>
              <a:rPr lang="cs-CZ" b="1" dirty="0"/>
              <a:t> M</a:t>
            </a:r>
            <a:r>
              <a:rPr lang="cs-CZ" dirty="0"/>
              <a:t>anagement, </a:t>
            </a:r>
            <a:r>
              <a:rPr lang="cs-CZ" b="1" dirty="0"/>
              <a:t>ISO 26000</a:t>
            </a:r>
            <a:r>
              <a:rPr lang="cs-CZ" dirty="0"/>
              <a:t>;</a:t>
            </a:r>
          </a:p>
          <a:p>
            <a:r>
              <a:rPr lang="cs-CZ" dirty="0"/>
              <a:t>Indexace – seznamy dle vybraného kritéria;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2596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Compact</a:t>
            </a:r>
            <a:r>
              <a:rPr lang="cs-CZ" dirty="0"/>
              <a:t> - </a:t>
            </a:r>
            <a:r>
              <a:rPr lang="cs-CZ" b="1" dirty="0"/>
              <a:t>GC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Dobrovolná iniciativa OSN – podpora iniciativy pro podnikatelskou sféru od r. 1999. V roce 2014 12 000 firem z 145 států – největší na světě.</a:t>
            </a:r>
          </a:p>
          <a:p>
            <a:pPr marL="0" indent="0">
              <a:buNone/>
            </a:pPr>
            <a:r>
              <a:rPr lang="cs-CZ" dirty="0"/>
              <a:t>10 principů v oblastech:</a:t>
            </a:r>
          </a:p>
          <a:p>
            <a:r>
              <a:rPr lang="cs-CZ" b="1" dirty="0"/>
              <a:t>Lidská práva </a:t>
            </a:r>
            <a:r>
              <a:rPr lang="cs-CZ" dirty="0"/>
              <a:t>- podpora a respektování, neporušování;</a:t>
            </a:r>
          </a:p>
          <a:p>
            <a:r>
              <a:rPr lang="cs-CZ" b="1" dirty="0"/>
              <a:t>Pracovní podmínky </a:t>
            </a:r>
            <a:r>
              <a:rPr lang="cs-CZ" dirty="0"/>
              <a:t>– svoboda sdružování a vyjednávání, odstranění násilné a nucené práce, dětské práce, diskriminace;</a:t>
            </a:r>
          </a:p>
          <a:p>
            <a:r>
              <a:rPr lang="cs-CZ" b="1" dirty="0"/>
              <a:t>Životní prostředí </a:t>
            </a:r>
            <a:r>
              <a:rPr lang="cs-CZ" dirty="0"/>
              <a:t>– preventivní postoj, iniciativa ve větší odpovědnosti než ostatní, rozvoj a řízení ekologicky nezávadných technologií;</a:t>
            </a:r>
          </a:p>
          <a:p>
            <a:r>
              <a:rPr lang="cs-CZ" b="1" dirty="0"/>
              <a:t>Protikorupční opatření </a:t>
            </a:r>
            <a:r>
              <a:rPr lang="cs-CZ" dirty="0"/>
              <a:t>– boj proti všem formám.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8753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Compact</a:t>
            </a:r>
            <a:r>
              <a:rPr lang="cs-CZ" dirty="0"/>
              <a:t> - </a:t>
            </a:r>
            <a:r>
              <a:rPr lang="cs-CZ" b="1" dirty="0"/>
              <a:t>GC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Řídící struktura</a:t>
            </a:r>
            <a:r>
              <a:rPr lang="cs-CZ" dirty="0"/>
              <a:t>: Výbor (32 členů) + Úřad OSN pro GC; lokální sítě.</a:t>
            </a:r>
          </a:p>
          <a:p>
            <a:r>
              <a:rPr lang="cs-CZ" b="1" dirty="0"/>
              <a:t>Podmínky zapojení</a:t>
            </a:r>
            <a:r>
              <a:rPr lang="cs-CZ" dirty="0"/>
              <a:t>: GŘ zveřejní vyhlášení o aktivní podpoře desíti zásad GC, každoroční zprávy o akcích a pokroku firmy v podpoře desíti principů.</a:t>
            </a:r>
          </a:p>
          <a:p>
            <a:r>
              <a:rPr lang="cs-CZ" b="1" dirty="0"/>
              <a:t>Kritika</a:t>
            </a:r>
            <a:r>
              <a:rPr lang="cs-CZ" dirty="0"/>
              <a:t>: přílišná otevřenost, členství sporných korporací, neprůkaznost skutečného plnění principů.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5424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Byznys pro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Kritéria pro přijetí firmy do členské základny:</a:t>
            </a:r>
          </a:p>
          <a:p>
            <a:r>
              <a:rPr lang="cs-CZ" dirty="0"/>
              <a:t>Oblast </a:t>
            </a:r>
            <a:r>
              <a:rPr lang="cs-CZ" b="1" dirty="0"/>
              <a:t>angažovanosti</a:t>
            </a:r>
            <a:r>
              <a:rPr lang="cs-CZ" dirty="0"/>
              <a:t> firmy (podpora CSR témat blízkých businessu, provázanost se strategií, společenská potřeba podporované oblasti);</a:t>
            </a:r>
          </a:p>
          <a:p>
            <a:r>
              <a:rPr lang="cs-CZ" b="1" dirty="0"/>
              <a:t>Zapojení zaměstnanců a </a:t>
            </a:r>
            <a:r>
              <a:rPr lang="cs-CZ" b="1" dirty="0" err="1"/>
              <a:t>leadership</a:t>
            </a:r>
            <a:r>
              <a:rPr lang="cs-CZ" b="1" dirty="0"/>
              <a:t> </a:t>
            </a:r>
            <a:r>
              <a:rPr lang="cs-CZ" dirty="0"/>
              <a:t>(obsažení CSR ve firemních hodnotách, podpora vrcholovým vedením, propojení s ŘLZ, systematičnost aktivit);</a:t>
            </a:r>
          </a:p>
          <a:p>
            <a:r>
              <a:rPr lang="cs-CZ" b="1" dirty="0"/>
              <a:t>Přístup a partnerství </a:t>
            </a:r>
            <a:r>
              <a:rPr lang="cs-CZ" dirty="0"/>
              <a:t>(partnerství v CSR s různými sektory, dlouhodobost a strategičnost partnerství);</a:t>
            </a:r>
          </a:p>
          <a:p>
            <a:r>
              <a:rPr lang="cs-CZ" b="1" dirty="0"/>
              <a:t>Měření, evaluace, komunikace </a:t>
            </a:r>
            <a:r>
              <a:rPr lang="cs-CZ" dirty="0"/>
              <a:t>(využití metodik, sledování investic, </a:t>
            </a:r>
            <a:r>
              <a:rPr lang="cs-CZ" dirty="0" err="1"/>
              <a:t>benchmarking</a:t>
            </a:r>
            <a:r>
              <a:rPr lang="cs-CZ" dirty="0"/>
              <a:t>, veřejná publikace výstupů);</a:t>
            </a:r>
          </a:p>
          <a:p>
            <a:r>
              <a:rPr lang="cs-CZ" dirty="0"/>
              <a:t>Přístup k </a:t>
            </a:r>
            <a:r>
              <a:rPr lang="cs-CZ" b="1" dirty="0"/>
              <a:t>životnímu prostředí </a:t>
            </a:r>
            <a:r>
              <a:rPr lang="cs-CZ" dirty="0"/>
              <a:t>(angažovanost, zapojení zaměstnanců, zákazníků).</a:t>
            </a:r>
          </a:p>
          <a:p>
            <a:pPr marL="0" indent="0">
              <a:buNone/>
            </a:pPr>
            <a:r>
              <a:rPr lang="cs-CZ" dirty="0"/>
              <a:t>Bodová škála 0 – 10 bodů.</a:t>
            </a:r>
          </a:p>
        </p:txBody>
      </p:sp>
    </p:spTree>
    <p:extLst>
      <p:ext uri="{BB962C8B-B14F-4D97-AF65-F5344CB8AC3E}">
        <p14:creationId xmlns:p14="http://schemas.microsoft.com/office/powerpoint/2010/main" val="28526090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 ODPOVĚDNÁ FIRMA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Celostátní soutěž organizovaná BPS již 13 let.</a:t>
            </a:r>
          </a:p>
          <a:p>
            <a:r>
              <a:rPr lang="cs-CZ" dirty="0">
                <a:hlinkClick r:id="rId2"/>
              </a:rPr>
              <a:t>http://topodpovednafirma.cz</a:t>
            </a:r>
            <a:endParaRPr lang="cs-CZ" dirty="0"/>
          </a:p>
          <a:p>
            <a:r>
              <a:rPr lang="cs-CZ" dirty="0"/>
              <a:t>Firmy soutěží v kategoriích;</a:t>
            </a:r>
          </a:p>
          <a:p>
            <a:r>
              <a:rPr lang="cs-CZ" dirty="0"/>
              <a:t>Jasně deklarovaná kritéria hodnocení;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Vítězné firmy předcházejících ročníků jsou zveřejněny jako příklady dobré praxe a poskytují bezplatné poradenství ostatním firmám.</a:t>
            </a:r>
          </a:p>
        </p:txBody>
      </p:sp>
    </p:spTree>
    <p:extLst>
      <p:ext uri="{BB962C8B-B14F-4D97-AF65-F5344CB8AC3E}">
        <p14:creationId xmlns:p14="http://schemas.microsoft.com/office/powerpoint/2010/main" val="406546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732" y="383127"/>
            <a:ext cx="8524068" cy="1143000"/>
          </a:xfrm>
        </p:spPr>
        <p:txBody>
          <a:bodyPr>
            <a:noAutofit/>
          </a:bodyPr>
          <a:lstStyle/>
          <a:p>
            <a:r>
              <a:rPr lang="cs-CZ" sz="3600" dirty="0"/>
              <a:t>Cíle nástrojů implementace a evaluace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Šířit myšlenku CSR;</a:t>
            </a:r>
          </a:p>
          <a:p>
            <a:r>
              <a:rPr lang="cs-CZ" dirty="0"/>
              <a:t>Aktivizovat firmy k cestě odpovědného podnikání;</a:t>
            </a:r>
          </a:p>
          <a:p>
            <a:r>
              <a:rPr lang="cs-CZ" dirty="0"/>
              <a:t>Napomáhat k trvalé udržitelnosti podnikání;</a:t>
            </a:r>
          </a:p>
          <a:p>
            <a:r>
              <a:rPr lang="cs-CZ" dirty="0"/>
              <a:t>Motivovat k maximalizaci efektů CSR iniciativ;</a:t>
            </a:r>
          </a:p>
          <a:p>
            <a:r>
              <a:rPr lang="cs-CZ" dirty="0"/>
              <a:t>Vést k aktivitám společenské odpovědnosti odpovídajícím strategii a poslání organizací;</a:t>
            </a:r>
          </a:p>
          <a:p>
            <a:r>
              <a:rPr lang="cs-CZ" dirty="0"/>
              <a:t>Vykonávat CSR efektivně, ve prospěch potřeb společnosti;</a:t>
            </a:r>
          </a:p>
        </p:txBody>
      </p:sp>
    </p:spTree>
    <p:extLst>
      <p:ext uri="{BB962C8B-B14F-4D97-AF65-F5344CB8AC3E}">
        <p14:creationId xmlns:p14="http://schemas.microsoft.com/office/powerpoint/2010/main" val="35682495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G</a:t>
            </a:r>
            <a:r>
              <a:rPr lang="cs-CZ" dirty="0" err="1"/>
              <a:t>lobal</a:t>
            </a:r>
            <a:r>
              <a:rPr lang="cs-CZ" dirty="0"/>
              <a:t> </a:t>
            </a:r>
            <a:r>
              <a:rPr lang="cs-CZ" b="1" dirty="0"/>
              <a:t>R</a:t>
            </a:r>
            <a:r>
              <a:rPr lang="cs-CZ" dirty="0"/>
              <a:t>eporting </a:t>
            </a:r>
            <a:r>
              <a:rPr lang="cs-CZ" b="1" dirty="0" err="1"/>
              <a:t>I</a:t>
            </a:r>
            <a:r>
              <a:rPr lang="cs-CZ" dirty="0" err="1"/>
              <a:t>nitiative</a:t>
            </a:r>
            <a:r>
              <a:rPr lang="cs-CZ" dirty="0"/>
              <a:t> - </a:t>
            </a:r>
            <a:r>
              <a:rPr lang="cs-CZ" b="1" dirty="0"/>
              <a:t>GRI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Způsob měření, zveřejňování a zodpovědnosti za informace vůči </a:t>
            </a:r>
            <a:r>
              <a:rPr lang="cs-CZ" dirty="0" err="1"/>
              <a:t>stakeholders</a:t>
            </a:r>
            <a:r>
              <a:rPr lang="cs-CZ" dirty="0"/>
              <a:t> o výkonu organizace směrem k trvalé udržitelnosti. </a:t>
            </a:r>
            <a:r>
              <a:rPr lang="cs-CZ" b="1" dirty="0"/>
              <a:t>Veřejně uznávaný a odborně požadovaný dokument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Struktura reportu: </a:t>
            </a:r>
          </a:p>
          <a:p>
            <a:r>
              <a:rPr lang="cs-CZ" dirty="0"/>
              <a:t>strategie v trvalé udržitelnosti</a:t>
            </a:r>
          </a:p>
          <a:p>
            <a:r>
              <a:rPr lang="cs-CZ" dirty="0"/>
              <a:t>Profil organizace</a:t>
            </a:r>
          </a:p>
          <a:p>
            <a:r>
              <a:rPr lang="cs-CZ" dirty="0"/>
              <a:t>Struktura řízení</a:t>
            </a:r>
          </a:p>
          <a:p>
            <a:r>
              <a:rPr lang="cs-CZ" dirty="0"/>
              <a:t>Zapojení </a:t>
            </a:r>
            <a:r>
              <a:rPr lang="cs-CZ" dirty="0" err="1"/>
              <a:t>stakeholders</a:t>
            </a:r>
            <a:endParaRPr lang="cs-CZ" dirty="0"/>
          </a:p>
          <a:p>
            <a:r>
              <a:rPr lang="cs-CZ" dirty="0"/>
              <a:t>Ukazatele výkonnosti – ekonomika, životní prostředí, pracovní podmínky, lidská práva, společnost, produkty.</a:t>
            </a:r>
          </a:p>
        </p:txBody>
      </p:sp>
    </p:spTree>
    <p:extLst>
      <p:ext uri="{BB962C8B-B14F-4D97-AF65-F5344CB8AC3E}">
        <p14:creationId xmlns:p14="http://schemas.microsoft.com/office/powerpoint/2010/main" val="16722705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Měření společensky odpovědné výkonnosti - </a:t>
            </a:r>
            <a:r>
              <a:rPr lang="cs-CZ" b="1" dirty="0"/>
              <a:t>CSP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CSP – vyhodnocení konkrétních aktivit podniku náležejících do CSR.</a:t>
            </a:r>
          </a:p>
          <a:p>
            <a:r>
              <a:rPr lang="cs-CZ" dirty="0"/>
              <a:t>Měření na základě obsahové </a:t>
            </a:r>
            <a:r>
              <a:rPr lang="cs-CZ" b="1" dirty="0"/>
              <a:t>analýzy výročních zpráv</a:t>
            </a:r>
            <a:r>
              <a:rPr lang="cs-CZ" dirty="0"/>
              <a:t>;</a:t>
            </a:r>
          </a:p>
          <a:p>
            <a:r>
              <a:rPr lang="cs-CZ" dirty="0"/>
              <a:t>Porovnání dle </a:t>
            </a:r>
            <a:r>
              <a:rPr lang="cs-CZ" b="1" dirty="0"/>
              <a:t>zveřejněných indexů </a:t>
            </a:r>
            <a:r>
              <a:rPr lang="cs-CZ" dirty="0"/>
              <a:t>znečištění;</a:t>
            </a:r>
          </a:p>
          <a:p>
            <a:r>
              <a:rPr lang="cs-CZ" dirty="0"/>
              <a:t>Měření na základě poznatků získaných z </a:t>
            </a:r>
            <a:r>
              <a:rPr lang="cs-CZ" b="1" dirty="0"/>
              <a:t>dotazníků</a:t>
            </a:r>
            <a:r>
              <a:rPr lang="cs-CZ" dirty="0"/>
              <a:t>;</a:t>
            </a:r>
          </a:p>
          <a:p>
            <a:r>
              <a:rPr lang="cs-CZ" dirty="0"/>
              <a:t>Indexy hodnotící </a:t>
            </a:r>
            <a:r>
              <a:rPr lang="cs-CZ" b="1" dirty="0"/>
              <a:t>pověst podniku </a:t>
            </a:r>
            <a:r>
              <a:rPr lang="cs-CZ" dirty="0"/>
              <a:t>– PR, image;</a:t>
            </a:r>
          </a:p>
          <a:p>
            <a:r>
              <a:rPr lang="cs-CZ" dirty="0"/>
              <a:t>Data poskytovaná </a:t>
            </a:r>
            <a:r>
              <a:rPr lang="cs-CZ" b="1" dirty="0"/>
              <a:t>ratingovými agenturami</a:t>
            </a:r>
            <a:r>
              <a:rPr lang="cs-CZ" dirty="0"/>
              <a:t>: zdraví a bezpečnost, pracovní vztahy a vztahy s odbory, prevence znečištění, inovace, benefity…</a:t>
            </a:r>
          </a:p>
          <a:p>
            <a:pPr marL="0" indent="0">
              <a:buNone/>
            </a:pPr>
            <a:r>
              <a:rPr lang="cs-CZ" dirty="0"/>
              <a:t>NEPŘESNÉ, BEZ JEDNOTNÉ METODIKY.</a:t>
            </a:r>
          </a:p>
        </p:txBody>
      </p:sp>
    </p:spTree>
    <p:extLst>
      <p:ext uri="{BB962C8B-B14F-4D97-AF65-F5344CB8AC3E}">
        <p14:creationId xmlns:p14="http://schemas.microsoft.com/office/powerpoint/2010/main" val="2307367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Sebehodnocení ve veřejné správě – model </a:t>
            </a:r>
            <a:r>
              <a:rPr lang="cs-CZ" b="1" dirty="0"/>
              <a:t>CAF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Nástroj pro zlepšení výkonnosti organizací veřejného sektoru prostřednictvím daného sebehodnotícího rámce + </a:t>
            </a:r>
            <a:r>
              <a:rPr lang="cs-CZ" dirty="0" err="1"/>
              <a:t>benchmarking</a:t>
            </a:r>
            <a:r>
              <a:rPr lang="cs-CZ" dirty="0"/>
              <a:t>;</a:t>
            </a:r>
          </a:p>
          <a:p>
            <a:pPr marL="0" indent="0">
              <a:buNone/>
            </a:pPr>
            <a:r>
              <a:rPr lang="cs-CZ" b="1" dirty="0"/>
              <a:t>Kritéria: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předpokladů</a:t>
            </a:r>
            <a:r>
              <a:rPr lang="cs-CZ" dirty="0"/>
              <a:t>: vedení, zaměstnanci, strategie a plánování, partnerství a zdroje, procesy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výsledků:</a:t>
            </a:r>
            <a:r>
              <a:rPr lang="cs-CZ" dirty="0"/>
              <a:t> zaměstnanci, občané – zákazníci, společnost.</a:t>
            </a:r>
          </a:p>
        </p:txBody>
      </p:sp>
    </p:spTree>
    <p:extLst>
      <p:ext uri="{BB962C8B-B14F-4D97-AF65-F5344CB8AC3E}">
        <p14:creationId xmlns:p14="http://schemas.microsoft.com/office/powerpoint/2010/main" val="25684573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ISO 26000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Základní princip </a:t>
            </a:r>
            <a:r>
              <a:rPr lang="cs-CZ" dirty="0"/>
              <a:t>– maximální zapojení aktivit organizace k udržitelnému rozvoji</a:t>
            </a:r>
          </a:p>
          <a:p>
            <a:pPr marL="0" indent="0">
              <a:buNone/>
            </a:pPr>
            <a:r>
              <a:rPr lang="cs-CZ" b="1" dirty="0"/>
              <a:t>Dílčí principy:</a:t>
            </a:r>
          </a:p>
          <a:p>
            <a:r>
              <a:rPr lang="cs-CZ" dirty="0"/>
              <a:t>odpovědnost,</a:t>
            </a:r>
          </a:p>
          <a:p>
            <a:r>
              <a:rPr lang="cs-CZ" dirty="0"/>
              <a:t>transparentnost,</a:t>
            </a:r>
          </a:p>
          <a:p>
            <a:r>
              <a:rPr lang="cs-CZ" dirty="0"/>
              <a:t>etické chování,</a:t>
            </a:r>
          </a:p>
          <a:p>
            <a:r>
              <a:rPr lang="cs-CZ" dirty="0"/>
              <a:t>ohledy na zájmy zainteresovaných stran,</a:t>
            </a:r>
          </a:p>
          <a:p>
            <a:r>
              <a:rPr lang="cs-CZ" dirty="0"/>
              <a:t>ohledy na zájmy právního státu,</a:t>
            </a:r>
          </a:p>
          <a:p>
            <a:r>
              <a:rPr lang="cs-CZ" dirty="0"/>
              <a:t>respektování mezinárodních standardů lidského chování,</a:t>
            </a:r>
          </a:p>
          <a:p>
            <a:r>
              <a:rPr lang="cs-CZ" dirty="0"/>
              <a:t>respektování lidských práv.</a:t>
            </a:r>
          </a:p>
        </p:txBody>
      </p:sp>
    </p:spTree>
    <p:extLst>
      <p:ext uri="{BB962C8B-B14F-4D97-AF65-F5344CB8AC3E}">
        <p14:creationId xmlns:p14="http://schemas.microsoft.com/office/powerpoint/2010/main" val="23256403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ISO 26000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Základní postupy</a:t>
            </a:r>
            <a:r>
              <a:rPr lang="cs-CZ" dirty="0"/>
              <a:t>: uznání společenské odpovědnosti, určení a zapojení zainteresovaných stran</a:t>
            </a:r>
          </a:p>
          <a:p>
            <a:pPr marL="0" indent="0">
              <a:buNone/>
            </a:pPr>
            <a:r>
              <a:rPr lang="cs-CZ" b="1" dirty="0"/>
              <a:t>Základní témata:</a:t>
            </a:r>
          </a:p>
          <a:p>
            <a:r>
              <a:rPr lang="cs-CZ" dirty="0"/>
              <a:t>lidská práva,</a:t>
            </a:r>
          </a:p>
          <a:p>
            <a:r>
              <a:rPr lang="cs-CZ" dirty="0"/>
              <a:t>praktiky z oblasti pracovních vztahů,</a:t>
            </a:r>
          </a:p>
          <a:p>
            <a:r>
              <a:rPr lang="cs-CZ" dirty="0"/>
              <a:t>životní prostředí,</a:t>
            </a:r>
          </a:p>
          <a:p>
            <a:r>
              <a:rPr lang="cs-CZ" dirty="0"/>
              <a:t>etika v podnikání,</a:t>
            </a:r>
          </a:p>
          <a:p>
            <a:r>
              <a:rPr lang="cs-CZ" dirty="0"/>
              <a:t>ochrana spotřebitele,</a:t>
            </a:r>
          </a:p>
          <a:p>
            <a:r>
              <a:rPr lang="cs-CZ" dirty="0"/>
              <a:t>komunitní angažovanost a rozvoj.</a:t>
            </a:r>
          </a:p>
        </p:txBody>
      </p:sp>
    </p:spTree>
    <p:extLst>
      <p:ext uri="{BB962C8B-B14F-4D97-AF65-F5344CB8AC3E}">
        <p14:creationId xmlns:p14="http://schemas.microsoft.com/office/powerpoint/2010/main" val="36846129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ISO 26000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Integrace CSR v rámci organizace:</a:t>
            </a:r>
          </a:p>
          <a:p>
            <a:r>
              <a:rPr lang="cs-CZ" dirty="0"/>
              <a:t>Vztah charakteristik organizace k CSR;</a:t>
            </a:r>
          </a:p>
          <a:p>
            <a:r>
              <a:rPr lang="cs-CZ" dirty="0"/>
              <a:t>Chápání CSR v organizaci;</a:t>
            </a:r>
          </a:p>
          <a:p>
            <a:r>
              <a:rPr lang="cs-CZ" dirty="0"/>
              <a:t>Dobrovolné CSR iniciativy;</a:t>
            </a:r>
          </a:p>
          <a:p>
            <a:r>
              <a:rPr lang="cs-CZ" dirty="0"/>
              <a:t>Zvyšování důvěryhodnosti v CSR;</a:t>
            </a:r>
          </a:p>
          <a:p>
            <a:r>
              <a:rPr lang="cs-CZ" dirty="0"/>
              <a:t>Přezkoumání a zlepšení postupů a opatření v CSR;</a:t>
            </a:r>
          </a:p>
          <a:p>
            <a:r>
              <a:rPr lang="cs-CZ" dirty="0"/>
              <a:t>Komunikace v otázkách CSR;</a:t>
            </a:r>
          </a:p>
        </p:txBody>
      </p:sp>
    </p:spTree>
    <p:extLst>
      <p:ext uri="{BB962C8B-B14F-4D97-AF65-F5344CB8AC3E}">
        <p14:creationId xmlns:p14="http://schemas.microsoft.com/office/powerpoint/2010/main" val="7719689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Normy</a:t>
            </a:r>
            <a:r>
              <a:rPr lang="cs-CZ" dirty="0"/>
              <a:t> vztahující se k CSR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SA 8000 </a:t>
            </a:r>
            <a:r>
              <a:rPr lang="cs-CZ" dirty="0"/>
              <a:t>– sociální odpovědnost - zlepšování pracovních podmínek;</a:t>
            </a:r>
          </a:p>
          <a:p>
            <a:r>
              <a:rPr lang="cs-CZ" b="1" dirty="0"/>
              <a:t>AA 1000 </a:t>
            </a:r>
            <a:r>
              <a:rPr lang="cs-CZ" dirty="0" err="1"/>
              <a:t>AccountAbility</a:t>
            </a:r>
            <a:r>
              <a:rPr lang="cs-CZ" dirty="0"/>
              <a:t> – odpovědné účetnictví, audit a reporting;</a:t>
            </a:r>
          </a:p>
          <a:p>
            <a:r>
              <a:rPr lang="cs-CZ" b="1" dirty="0"/>
              <a:t>ISO 14001 </a:t>
            </a:r>
            <a:r>
              <a:rPr lang="cs-CZ" dirty="0"/>
              <a:t>– systém environmentálního managementu, neustálé zlepšování vlivu na životní prostředí;</a:t>
            </a:r>
          </a:p>
          <a:p>
            <a:r>
              <a:rPr lang="cs-CZ" b="1" dirty="0"/>
              <a:t>EMAS</a:t>
            </a:r>
            <a:r>
              <a:rPr lang="cs-CZ" dirty="0"/>
              <a:t> – systém environmentálního řízení a auditu pro země v EU;</a:t>
            </a:r>
          </a:p>
          <a:p>
            <a:r>
              <a:rPr lang="cs-CZ" b="1" dirty="0"/>
              <a:t>OHSAS 18001 </a:t>
            </a:r>
            <a:r>
              <a:rPr lang="cs-CZ" dirty="0"/>
              <a:t>– systém managementu bezpečnosti a ochrany zdraví při práci;</a:t>
            </a:r>
          </a:p>
        </p:txBody>
      </p:sp>
    </p:spTree>
    <p:extLst>
      <p:ext uri="{BB962C8B-B14F-4D97-AF65-F5344CB8AC3E}">
        <p14:creationId xmlns:p14="http://schemas.microsoft.com/office/powerpoint/2010/main" val="32807486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</a:t>
            </a:r>
            <a:r>
              <a:rPr lang="cs-CZ" b="1" dirty="0"/>
              <a:t>metodiky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Směrnice pro hospodářskou spolupráci a rozvoj (OECD </a:t>
            </a:r>
            <a:r>
              <a:rPr lang="cs-CZ" dirty="0" err="1"/>
              <a:t>Guidelines</a:t>
            </a:r>
            <a:r>
              <a:rPr lang="cs-CZ" dirty="0"/>
              <a:t>) – pro mezinárodní společnosti;</a:t>
            </a:r>
          </a:p>
          <a:p>
            <a:r>
              <a:rPr lang="cs-CZ" dirty="0"/>
              <a:t>FTSE4GOOD index vlastněný Londýnskou burzou cenných papírů a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Times</a:t>
            </a:r>
            <a:r>
              <a:rPr lang="cs-CZ" dirty="0"/>
              <a:t>. Má přísná kritéria pro životní prostředí a etiku;</a:t>
            </a:r>
          </a:p>
          <a:p>
            <a:r>
              <a:rPr lang="cs-CZ" dirty="0"/>
              <a:t>Standard odpovědná firma (</a:t>
            </a:r>
            <a:r>
              <a:rPr lang="cs-CZ" b="1" dirty="0"/>
              <a:t>L</a:t>
            </a:r>
            <a:r>
              <a:rPr lang="cs-CZ" dirty="0"/>
              <a:t>ondon </a:t>
            </a:r>
            <a:r>
              <a:rPr lang="cs-CZ" b="1" dirty="0" err="1"/>
              <a:t>B</a:t>
            </a:r>
            <a:r>
              <a:rPr lang="cs-CZ" dirty="0" err="1"/>
              <a:t>enchmarking</a:t>
            </a:r>
            <a:r>
              <a:rPr lang="cs-CZ" dirty="0"/>
              <a:t> </a:t>
            </a:r>
            <a:r>
              <a:rPr lang="cs-CZ" b="1" dirty="0"/>
              <a:t>G</a:t>
            </a:r>
            <a:r>
              <a:rPr lang="cs-CZ" dirty="0"/>
              <a:t>roup) – filantropie;</a:t>
            </a:r>
          </a:p>
          <a:p>
            <a:r>
              <a:rPr lang="cs-CZ" dirty="0"/>
              <a:t>Down Jones </a:t>
            </a:r>
            <a:r>
              <a:rPr lang="cs-CZ" dirty="0" err="1"/>
              <a:t>Sustainability</a:t>
            </a:r>
            <a:r>
              <a:rPr lang="cs-CZ" dirty="0"/>
              <a:t> Index – sledování finančního řízení sociálně odpovědných firem;</a:t>
            </a:r>
          </a:p>
          <a:p>
            <a:r>
              <a:rPr lang="cs-CZ" dirty="0"/>
              <a:t>ETHIBEL </a:t>
            </a:r>
            <a:r>
              <a:rPr lang="cs-CZ" dirty="0" err="1"/>
              <a:t>Global</a:t>
            </a:r>
            <a:r>
              <a:rPr lang="cs-CZ" dirty="0"/>
              <a:t> Index;</a:t>
            </a:r>
          </a:p>
          <a:p>
            <a:r>
              <a:rPr lang="cs-CZ" dirty="0" err="1"/>
              <a:t>Ethical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Index;</a:t>
            </a:r>
          </a:p>
          <a:p>
            <a:r>
              <a:rPr lang="cs-CZ" dirty="0"/>
              <a:t>EFQM Excellence Model;</a:t>
            </a:r>
          </a:p>
        </p:txBody>
      </p:sp>
    </p:spTree>
    <p:extLst>
      <p:ext uri="{BB962C8B-B14F-4D97-AF65-F5344CB8AC3E}">
        <p14:creationId xmlns:p14="http://schemas.microsoft.com/office/powerpoint/2010/main" val="269922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MSP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CAACFF-5DFF-426D-B938-C26AF3D0B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Podnikatelskou činnost vykonávalo v roce 2017 v ČR (dle ČSÚ) celkem </a:t>
            </a:r>
            <a:r>
              <a:rPr lang="cs-CZ" b="1" dirty="0"/>
              <a:t>1 150 302 </a:t>
            </a:r>
            <a:r>
              <a:rPr lang="cs-CZ" dirty="0"/>
              <a:t>právnických a fyzických osob s počtem zaměstnanců 0-249, fyzických osob s počtem zaměstnanců 0-249 bylo 876 957 a právnických osob s počtem zaměstnanců 0-249 bylo 273 345. </a:t>
            </a:r>
          </a:p>
          <a:p>
            <a:r>
              <a:rPr lang="cs-CZ" dirty="0"/>
              <a:t>Celkově u právnických a fyzických osob s počtem zaměstnanců 0-249 došlo k poklesu oproti roku 2016 o 9 375 podniků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948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2244" y="583110"/>
            <a:ext cx="8499512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Definice malého a středního podnikatele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CAACFF-5DFF-426D-B938-C26AF3D0B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842571"/>
            <a:ext cx="84995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Definice malého a středního podniku používaná v EU vychází z Nařízení Komise č. 651/2014 ze dne 17. června 2014, kterým se v souladu s články 107 a 108 Smlouvy prohlašují určité kategorie podpory za slučitelné s vnitřním trhem (dále jen „GBER“) ve znění novely, která byla provedena Nařízením Komise č. 1084/2017 ze dne 14. června 2017</a:t>
            </a:r>
            <a:r>
              <a:rPr lang="cs-CZ" i="1" dirty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489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2244" y="583110"/>
            <a:ext cx="8499512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Definice malého a středního podnikatele (pokračování)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CAACFF-5DFF-426D-B938-C26AF3D0B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842572"/>
            <a:ext cx="8499513" cy="4293824"/>
          </a:xfrm>
        </p:spPr>
        <p:txBody>
          <a:bodyPr>
            <a:normAutofit fontScale="6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4000" dirty="0"/>
              <a:t>Kategorie </a:t>
            </a:r>
            <a:r>
              <a:rPr lang="cs-CZ" sz="4000" dirty="0" err="1"/>
              <a:t>mikropodniků</a:t>
            </a:r>
            <a:r>
              <a:rPr lang="cs-CZ" sz="4000" dirty="0"/>
              <a:t>, </a:t>
            </a:r>
            <a:r>
              <a:rPr lang="cs-CZ" sz="4000" b="1" dirty="0"/>
              <a:t>malých a středních podniků </a:t>
            </a:r>
            <a:r>
              <a:rPr lang="cs-CZ" sz="4000" dirty="0"/>
              <a:t>(MSP) je složena z podniků, které zaměstnávají méně než 250 osob a jejichž roční obrat nepřesahuje 50 mil. EUR nebo jejichž bilanční suma roční rozvahy nepřesahuje 43 mil. EUR.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/>
              <a:t>V rámci kategorie malých a středních podniků je </a:t>
            </a:r>
            <a:r>
              <a:rPr lang="cs-CZ" sz="4000" b="1" dirty="0"/>
              <a:t>malý podnik </a:t>
            </a:r>
            <a:r>
              <a:rPr lang="cs-CZ" sz="4000" dirty="0"/>
              <a:t>vymezen jako podnik, který zaměstnává méně než 50 osob a jehož roční obrat nebo bilanční suma roční rozvahy nepřesahuje 10 mil. EUR.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/>
              <a:t>V rámci kategorie malých a středních podniků je </a:t>
            </a:r>
            <a:r>
              <a:rPr lang="cs-CZ" sz="4000" b="1" dirty="0" err="1"/>
              <a:t>mikropodnik</a:t>
            </a:r>
            <a:r>
              <a:rPr lang="cs-CZ" sz="4000" dirty="0"/>
              <a:t> vymezen jako podnik, který zaměstnává méně než 10 osob a jehož roční obrat nebo bilanční suma roční rozvahy nepřesahuje 2 mil. EUR. </a:t>
            </a:r>
          </a:p>
          <a:p>
            <a:pPr marL="742950" indent="-742950">
              <a:buFont typeface="+mj-lt"/>
              <a:buAutoNum type="arabicPeriod"/>
            </a:pPr>
            <a:endParaRPr lang="cs-CZ" sz="4000" dirty="0"/>
          </a:p>
          <a:p>
            <a:pPr marL="742950" indent="-742950">
              <a:buFont typeface="+mj-lt"/>
              <a:buAutoNum type="arabicPeriod"/>
            </a:pPr>
            <a:endParaRPr lang="cs-CZ" sz="4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965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MSP v ČR celkem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CAACFF-5DFF-426D-B938-C26AF3D0B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8499513" cy="4525963"/>
          </a:xfrm>
        </p:spPr>
        <p:txBody>
          <a:bodyPr>
            <a:normAutofit/>
          </a:bodyPr>
          <a:lstStyle/>
          <a:p>
            <a:r>
              <a:rPr lang="cs-CZ" dirty="0"/>
              <a:t>Podíl malých a středních podniků na celkovém počtu aktivních podnikatelských subjektů v roce 2017 byl </a:t>
            </a:r>
            <a:r>
              <a:rPr lang="cs-CZ" b="1" dirty="0"/>
              <a:t>99,8 %. </a:t>
            </a:r>
          </a:p>
          <a:p>
            <a:r>
              <a:rPr lang="cs-CZ" dirty="0"/>
              <a:t>Podíl přidané hodnoty malých a středních podniků v roce 2017 činil 54,6 % </a:t>
            </a:r>
          </a:p>
          <a:p>
            <a:r>
              <a:rPr lang="cs-CZ" dirty="0"/>
              <a:t>Podíl zaměstnanců malých a středních podniků na celkovém počtu zaměstnanců podnikatelské sféry v ČR v roce 2017 činil </a:t>
            </a:r>
            <a:r>
              <a:rPr lang="cs-CZ" b="1" dirty="0"/>
              <a:t>58,0 %.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88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732" y="383127"/>
            <a:ext cx="8524068" cy="1143000"/>
          </a:xfrm>
        </p:spPr>
        <p:txBody>
          <a:bodyPr>
            <a:noAutofit/>
          </a:bodyPr>
          <a:lstStyle/>
          <a:p>
            <a:r>
              <a:rPr lang="cs-CZ" sz="3600" dirty="0"/>
              <a:t>CSR v MSP, mýtus 1.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008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b="1" i="1" dirty="0"/>
              <a:t>„Společenská   odpovědnost   firem   je   jen   pro   velké   firmy,   které   mají   možnost zaměstnávat CSR manažera.</a:t>
            </a:r>
            <a:r>
              <a:rPr lang="cs-CZ" b="1" dirty="0"/>
              <a:t>“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dirty="0"/>
              <a:t>Koncept společenské odpovědnosti totiž není až tak náročný, jak si většina podnikatelů myslí. </a:t>
            </a:r>
          </a:p>
          <a:p>
            <a:r>
              <a:rPr lang="cs-CZ" dirty="0"/>
              <a:t>Není nutné dělat složité audity před zavedením CSR, podrobně plánovat  a  sestavovat  velké  týmy  či  složité  CSR  směrnice.  Stačí  se  zamyslet,  mít dobrou   vůli   a   provádět   svou   činnost   odpovědně,   seriózně   a   hospodárně.   </a:t>
            </a:r>
          </a:p>
          <a:p>
            <a:r>
              <a:rPr lang="cs-CZ" dirty="0"/>
              <a:t>Dle Kateřiny </a:t>
            </a:r>
            <a:r>
              <a:rPr lang="cs-CZ" dirty="0" err="1"/>
              <a:t>Kopetzké</a:t>
            </a:r>
            <a:r>
              <a:rPr lang="cs-CZ" dirty="0"/>
              <a:t> (Hospodářské noviny, </a:t>
            </a:r>
            <a:r>
              <a:rPr lang="cs-CZ" cap="small" dirty="0"/>
              <a:t>2015</a:t>
            </a:r>
            <a:r>
              <a:rPr lang="cs-CZ" dirty="0"/>
              <a:t>) je pro mnoho malých a středních podniků společenská odpovědnost přirozená, jen s ní jako se CSR nepracují. V praxi to  znamená  slušné  chování  jak  k zaměstnancům,  zákazníkům,  k přírodě  nebo  ke komunitě,  ve  které  se  pohybují.  Pro  tyto  podniky  je  odpovědné  chování  součástí firemní kultury i strategie, kterou každodenně žijí.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770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2501</Words>
  <Application>Microsoft Office PowerPoint</Application>
  <PresentationFormat>Předvádění na obrazovce (4:3)</PresentationFormat>
  <Paragraphs>252</Paragraphs>
  <Slides>47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Calibri</vt:lpstr>
      <vt:lpstr>Wingdings</vt:lpstr>
      <vt:lpstr>Office Theme</vt:lpstr>
      <vt:lpstr>CSR a MSP – implementace, evaluace, reporting, metriky</vt:lpstr>
      <vt:lpstr>Existuje poptávka po CSR?</vt:lpstr>
      <vt:lpstr>Motivace k CSR</vt:lpstr>
      <vt:lpstr>Cíle nástrojů implementace a evaluace CSR</vt:lpstr>
      <vt:lpstr>MSP</vt:lpstr>
      <vt:lpstr>Definice malého a středního podnikatele </vt:lpstr>
      <vt:lpstr>Definice malého a středního podnikatele (pokračování)</vt:lpstr>
      <vt:lpstr>MSP v ČR celkem</vt:lpstr>
      <vt:lpstr>CSR v MSP, mýtus 1.</vt:lpstr>
      <vt:lpstr>CSR v MSP, mýtus 2.</vt:lpstr>
      <vt:lpstr>CSR v MSP, mýtus 3.</vt:lpstr>
      <vt:lpstr>CSR v MSP, mýtus 4.</vt:lpstr>
      <vt:lpstr>CSR v MSP, mýtus 5.</vt:lpstr>
      <vt:lpstr>Implementace CSR - překážky</vt:lpstr>
      <vt:lpstr>Implementace CSR – překážky 2</vt:lpstr>
      <vt:lpstr>Implementace CSR – východiska</vt:lpstr>
      <vt:lpstr>Implementace CSR – PDCA cyklus</vt:lpstr>
      <vt:lpstr>Plánování 1</vt:lpstr>
      <vt:lpstr>Plánování 2</vt:lpstr>
      <vt:lpstr>Plánování 3</vt:lpstr>
      <vt:lpstr>Plánování 4</vt:lpstr>
      <vt:lpstr>Plánování 5</vt:lpstr>
      <vt:lpstr>Plánování 6</vt:lpstr>
      <vt:lpstr>Plánování 7</vt:lpstr>
      <vt:lpstr>Provedení</vt:lpstr>
      <vt:lpstr>Hodnocení</vt:lpstr>
      <vt:lpstr>Hodnocení 2</vt:lpstr>
      <vt:lpstr>Hodnocení 3</vt:lpstr>
      <vt:lpstr>Hodnocení 3</vt:lpstr>
      <vt:lpstr>Zlepšování</vt:lpstr>
      <vt:lpstr>Zlepšování 2</vt:lpstr>
      <vt:lpstr>Indikátory-měření výkonu CSR</vt:lpstr>
      <vt:lpstr>Evaluace CSR</vt:lpstr>
      <vt:lpstr>Historické základy metodik</vt:lpstr>
      <vt:lpstr>Typy nástrojů evaluace CSR</vt:lpstr>
      <vt:lpstr>Global Compact - GC</vt:lpstr>
      <vt:lpstr>Global Compact - GC</vt:lpstr>
      <vt:lpstr>Byznys pro společnost</vt:lpstr>
      <vt:lpstr>TOP ODPOVĚDNÁ FIRMA</vt:lpstr>
      <vt:lpstr>Global Reporting Initiative - GRI</vt:lpstr>
      <vt:lpstr>Měření společensky odpovědné výkonnosti - CSP</vt:lpstr>
      <vt:lpstr>Sebehodnocení ve veřejné správě – model CAF</vt:lpstr>
      <vt:lpstr>ISO 26000</vt:lpstr>
      <vt:lpstr>ISO 26000</vt:lpstr>
      <vt:lpstr>ISO 26000</vt:lpstr>
      <vt:lpstr>Normy vztahující se k CSR</vt:lpstr>
      <vt:lpstr>Další metodiky: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Bernardová Dana</dc:creator>
  <cp:keywords/>
  <dc:description/>
  <cp:lastModifiedBy>Fink Martin</cp:lastModifiedBy>
  <cp:revision>67</cp:revision>
  <dcterms:created xsi:type="dcterms:W3CDTF">2012-07-19T22:32:54Z</dcterms:created>
  <dcterms:modified xsi:type="dcterms:W3CDTF">2021-03-30T08:10:10Z</dcterms:modified>
  <cp:category/>
</cp:coreProperties>
</file>