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75" r:id="rId3"/>
    <p:sldId id="297" r:id="rId4"/>
    <p:sldId id="298" r:id="rId5"/>
    <p:sldId id="296" r:id="rId6"/>
    <p:sldId id="299" r:id="rId7"/>
    <p:sldId id="300" r:id="rId8"/>
    <p:sldId id="272" r:id="rId9"/>
    <p:sldId id="319" r:id="rId10"/>
    <p:sldId id="320" r:id="rId11"/>
    <p:sldId id="321" r:id="rId12"/>
    <p:sldId id="322" r:id="rId13"/>
    <p:sldId id="323" r:id="rId14"/>
    <p:sldId id="279" r:id="rId15"/>
    <p:sldId id="276" r:id="rId16"/>
    <p:sldId id="277" r:id="rId17"/>
    <p:sldId id="278" r:id="rId18"/>
    <p:sldId id="324" r:id="rId19"/>
    <p:sldId id="325" r:id="rId20"/>
    <p:sldId id="285" r:id="rId21"/>
    <p:sldId id="274" r:id="rId22"/>
    <p:sldId id="260" r:id="rId23"/>
    <p:sldId id="269" r:id="rId24"/>
    <p:sldId id="259" r:id="rId25"/>
    <p:sldId id="258" r:id="rId26"/>
    <p:sldId id="270" r:id="rId27"/>
    <p:sldId id="261" r:id="rId28"/>
    <p:sldId id="263" r:id="rId29"/>
    <p:sldId id="265" r:id="rId30"/>
    <p:sldId id="267" r:id="rId31"/>
    <p:sldId id="268" r:id="rId32"/>
    <p:sldId id="271" r:id="rId33"/>
    <p:sldId id="264" r:id="rId34"/>
    <p:sldId id="317" r:id="rId35"/>
    <p:sldId id="257" r:id="rId36"/>
    <p:sldId id="301" r:id="rId37"/>
    <p:sldId id="302" r:id="rId38"/>
    <p:sldId id="303" r:id="rId39"/>
    <p:sldId id="304" r:id="rId40"/>
    <p:sldId id="262" r:id="rId41"/>
    <p:sldId id="305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06" r:id="rId52"/>
    <p:sldId id="307" r:id="rId53"/>
    <p:sldId id="346" r:id="rId54"/>
    <p:sldId id="347" r:id="rId55"/>
    <p:sldId id="326" r:id="rId56"/>
    <p:sldId id="327" r:id="rId57"/>
    <p:sldId id="328" r:id="rId58"/>
    <p:sldId id="329" r:id="rId59"/>
    <p:sldId id="330" r:id="rId60"/>
    <p:sldId id="331" r:id="rId61"/>
    <p:sldId id="284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18" r:id="rId76"/>
    <p:sldId id="345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34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ennlich1\data\Person&#225;ln&#237;\DOTACE\HENNLICH%20p&#345;eje%20rodin&#283;\Monitoring\bilance\staTISTIKY%20-%20GRAF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nnlich1\data\Person&#225;ln&#237;\DOTACE\HENNLICH%20p&#345;eje%20rodin&#283;\Monitoring\bilance\staTISTIKY%20-%20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174231897483512"/>
          <c:y val="0"/>
          <c:w val="0.62825768102516599"/>
          <c:h val="0.842293817793483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List1!$H$2:$K$2</c:f>
              <c:strCache>
                <c:ptCount val="4"/>
                <c:pt idx="0">
                  <c:v>Zkrácený úvazek </c:v>
                </c:pt>
                <c:pt idx="1">
                  <c:v>Pružná pracovní doba</c:v>
                </c:pt>
                <c:pt idx="2">
                  <c:v>Pevná pracovní doba</c:v>
                </c:pt>
                <c:pt idx="3">
                  <c:v>Podílení se na plánování směn </c:v>
                </c:pt>
              </c:strCache>
            </c:strRef>
          </c:cat>
          <c:val>
            <c:numRef>
              <c:f>List1!$H$3:$K$3</c:f>
              <c:numCache>
                <c:formatCode>0%</c:formatCode>
                <c:ptCount val="4"/>
                <c:pt idx="0">
                  <c:v>0.11494252873563222</c:v>
                </c:pt>
                <c:pt idx="1">
                  <c:v>0.7068965517241379</c:v>
                </c:pt>
                <c:pt idx="2">
                  <c:v>0.29310344827586232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8-4509-9A32-49C26209A3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6018320"/>
        <c:axId val="286019496"/>
      </c:barChart>
      <c:catAx>
        <c:axId val="286018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286019496"/>
        <c:crosses val="autoZero"/>
        <c:auto val="1"/>
        <c:lblAlgn val="ctr"/>
        <c:lblOffset val="100"/>
        <c:noMultiLvlLbl val="0"/>
      </c:catAx>
      <c:valAx>
        <c:axId val="286019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28601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cs-CZ" sz="2400" dirty="0"/>
              <a:t> 26 poskytnutých konzultací </a:t>
            </a:r>
            <a:endParaRPr lang="en-US" sz="2400" dirty="0"/>
          </a:p>
        </c:rich>
      </c:tx>
      <c:layout>
        <c:manualLayout>
          <c:xMode val="edge"/>
          <c:yMode val="edge"/>
          <c:x val="6.868386734677033E-2"/>
          <c:y val="8.755358881692883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List1!$U$6</c:f>
              <c:strCache>
                <c:ptCount val="1"/>
                <c:pt idx="0">
                  <c:v>počet konzultací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List1!$T$7:$T$10</c:f>
              <c:strCache>
                <c:ptCount val="4"/>
                <c:pt idx="0">
                  <c:v>11-12´12</c:v>
                </c:pt>
                <c:pt idx="1">
                  <c:v>01-04´13</c:v>
                </c:pt>
                <c:pt idx="2">
                  <c:v>05-10´13</c:v>
                </c:pt>
                <c:pt idx="3">
                  <c:v>11´13-04´14</c:v>
                </c:pt>
              </c:strCache>
            </c:strRef>
          </c:cat>
          <c:val>
            <c:numRef>
              <c:f>List1!$U$7:$U$10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7-43DB-8EBC-1BE505C08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954555208900955"/>
          <c:y val="0.34503600593426437"/>
          <c:w val="0.34730979382294308"/>
          <c:h val="0.55033113397365929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A8CED-9EA4-403F-A46F-1ABE4E71FBD9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D2539A4-858A-4282-A141-8BCA2B43CBFA}">
      <dgm:prSet phldrT="[Text]"/>
      <dgm:spPr/>
      <dgm:t>
        <a:bodyPr/>
        <a:lstStyle/>
        <a:p>
          <a:r>
            <a:rPr lang="cs-CZ" dirty="0"/>
            <a:t>1922</a:t>
          </a:r>
        </a:p>
      </dgm:t>
    </dgm:pt>
    <dgm:pt modelId="{205C6A36-F77E-4ED7-9B63-49E88B91A84C}" type="parTrans" cxnId="{57A9F2BC-4DD2-4EFB-A3C4-7C7047594CC0}">
      <dgm:prSet/>
      <dgm:spPr/>
      <dgm:t>
        <a:bodyPr/>
        <a:lstStyle/>
        <a:p>
          <a:endParaRPr lang="cs-CZ"/>
        </a:p>
      </dgm:t>
    </dgm:pt>
    <dgm:pt modelId="{3D431B17-6D73-4FCA-B047-24C14F4DE239}" type="sibTrans" cxnId="{57A9F2BC-4DD2-4EFB-A3C4-7C7047594CC0}">
      <dgm:prSet/>
      <dgm:spPr/>
      <dgm:t>
        <a:bodyPr/>
        <a:lstStyle/>
        <a:p>
          <a:endParaRPr lang="cs-CZ"/>
        </a:p>
      </dgm:t>
    </dgm:pt>
    <dgm:pt modelId="{5374F1F8-1CE9-48A1-AFB0-062EFC6E2ECD}">
      <dgm:prSet phldrT="[Text]"/>
      <dgm:spPr/>
      <dgm:t>
        <a:bodyPr/>
        <a:lstStyle/>
        <a:p>
          <a:r>
            <a:rPr lang="cs-CZ" dirty="0"/>
            <a:t>1991</a:t>
          </a:r>
        </a:p>
      </dgm:t>
    </dgm:pt>
    <dgm:pt modelId="{FECA0E92-B696-489E-8BCB-6ADBEC09B1B7}" type="parTrans" cxnId="{3BD604A6-C03E-472D-B619-77DF5E4B1394}">
      <dgm:prSet/>
      <dgm:spPr/>
      <dgm:t>
        <a:bodyPr/>
        <a:lstStyle/>
        <a:p>
          <a:endParaRPr lang="cs-CZ"/>
        </a:p>
      </dgm:t>
    </dgm:pt>
    <dgm:pt modelId="{3CF91AFD-3CB5-4FA0-BC34-45A8E14B3730}" type="sibTrans" cxnId="{3BD604A6-C03E-472D-B619-77DF5E4B1394}">
      <dgm:prSet/>
      <dgm:spPr/>
      <dgm:t>
        <a:bodyPr/>
        <a:lstStyle/>
        <a:p>
          <a:endParaRPr lang="cs-CZ"/>
        </a:p>
      </dgm:t>
    </dgm:pt>
    <dgm:pt modelId="{C4FF677D-1680-4B4F-BD6E-1C05E82906EC}">
      <dgm:prSet phldrT="[Text]"/>
      <dgm:spPr/>
      <dgm:t>
        <a:bodyPr/>
        <a:lstStyle/>
        <a:p>
          <a:r>
            <a:rPr lang="cs-CZ" dirty="0"/>
            <a:t>1991</a:t>
          </a:r>
        </a:p>
      </dgm:t>
    </dgm:pt>
    <dgm:pt modelId="{F2CDE902-EF50-4E96-A5D7-51372DBF2A9D}" type="parTrans" cxnId="{B2BD0F81-9F52-4844-9CEC-7DE1CED9BE52}">
      <dgm:prSet/>
      <dgm:spPr/>
      <dgm:t>
        <a:bodyPr/>
        <a:lstStyle/>
        <a:p>
          <a:endParaRPr lang="cs-CZ"/>
        </a:p>
      </dgm:t>
    </dgm:pt>
    <dgm:pt modelId="{4FE91F7A-C0F5-4A8A-A0EB-1E0C74391655}" type="sibTrans" cxnId="{B2BD0F81-9F52-4844-9CEC-7DE1CED9BE52}">
      <dgm:prSet/>
      <dgm:spPr/>
      <dgm:t>
        <a:bodyPr/>
        <a:lstStyle/>
        <a:p>
          <a:endParaRPr lang="cs-CZ"/>
        </a:p>
      </dgm:t>
    </dgm:pt>
    <dgm:pt modelId="{B9A90C55-C5DD-4386-915B-73DFA3C79FA6}">
      <dgm:prSet phldrT="[Text]"/>
      <dgm:spPr/>
      <dgm:t>
        <a:bodyPr/>
        <a:lstStyle/>
        <a:p>
          <a:r>
            <a:rPr lang="cs-CZ" dirty="0"/>
            <a:t>1993</a:t>
          </a:r>
        </a:p>
      </dgm:t>
    </dgm:pt>
    <dgm:pt modelId="{3AF99CA8-9A38-4F44-AA25-AEC89E8832F8}" type="parTrans" cxnId="{04570A8E-D785-4035-AE07-8822E6407082}">
      <dgm:prSet/>
      <dgm:spPr/>
      <dgm:t>
        <a:bodyPr/>
        <a:lstStyle/>
        <a:p>
          <a:endParaRPr lang="cs-CZ"/>
        </a:p>
      </dgm:t>
    </dgm:pt>
    <dgm:pt modelId="{BA0BFD0F-57E9-4080-8650-403E2A67C766}" type="sibTrans" cxnId="{04570A8E-D785-4035-AE07-8822E6407082}">
      <dgm:prSet/>
      <dgm:spPr/>
      <dgm:t>
        <a:bodyPr/>
        <a:lstStyle/>
        <a:p>
          <a:endParaRPr lang="cs-CZ"/>
        </a:p>
      </dgm:t>
    </dgm:pt>
    <dgm:pt modelId="{2E4C0844-6920-47F0-9FDA-E1B14206A453}">
      <dgm:prSet phldrT="[Text]"/>
      <dgm:spPr/>
      <dgm:t>
        <a:bodyPr/>
        <a:lstStyle/>
        <a:p>
          <a:r>
            <a:rPr lang="cs-CZ" dirty="0"/>
            <a:t>2001</a:t>
          </a:r>
        </a:p>
      </dgm:t>
    </dgm:pt>
    <dgm:pt modelId="{31C3343D-C6C3-4B06-84EA-E192762737FC}" type="parTrans" cxnId="{FB26FE63-A997-4D8D-9E45-05DABBEDB1A7}">
      <dgm:prSet/>
      <dgm:spPr/>
      <dgm:t>
        <a:bodyPr/>
        <a:lstStyle/>
        <a:p>
          <a:endParaRPr lang="cs-CZ"/>
        </a:p>
      </dgm:t>
    </dgm:pt>
    <dgm:pt modelId="{DE0C7CF0-C59A-4B0A-AAA9-F440EA68CDB5}" type="sibTrans" cxnId="{FB26FE63-A997-4D8D-9E45-05DABBEDB1A7}">
      <dgm:prSet/>
      <dgm:spPr/>
      <dgm:t>
        <a:bodyPr/>
        <a:lstStyle/>
        <a:p>
          <a:endParaRPr lang="cs-CZ"/>
        </a:p>
      </dgm:t>
    </dgm:pt>
    <dgm:pt modelId="{0B00D271-B6DB-4558-9ACF-A515A5B9D721}">
      <dgm:prSet/>
      <dgm:spPr/>
      <dgm:t>
        <a:bodyPr/>
        <a:lstStyle/>
        <a:p>
          <a:r>
            <a:rPr lang="cs-CZ" dirty="0"/>
            <a:t>2011</a:t>
          </a:r>
        </a:p>
      </dgm:t>
    </dgm:pt>
    <dgm:pt modelId="{4194B5E5-717B-4760-8BD8-39F96E57CC91}" type="parTrans" cxnId="{3EB96DBE-5430-4613-8926-6ACC30F57C0C}">
      <dgm:prSet/>
      <dgm:spPr/>
      <dgm:t>
        <a:bodyPr/>
        <a:lstStyle/>
        <a:p>
          <a:endParaRPr lang="cs-CZ"/>
        </a:p>
      </dgm:t>
    </dgm:pt>
    <dgm:pt modelId="{A918FB63-A607-448A-B5D4-45C4E2BF85A2}" type="sibTrans" cxnId="{3EB96DBE-5430-4613-8926-6ACC30F57C0C}">
      <dgm:prSet/>
      <dgm:spPr/>
      <dgm:t>
        <a:bodyPr/>
        <a:lstStyle/>
        <a:p>
          <a:endParaRPr lang="cs-CZ"/>
        </a:p>
      </dgm:t>
    </dgm:pt>
    <dgm:pt modelId="{D2DD48AC-D72C-4AB7-A467-62A1A9A5D855}" type="pres">
      <dgm:prSet presAssocID="{544A8CED-9EA4-403F-A46F-1ABE4E71FBD9}" presName="Name0" presStyleCnt="0">
        <dgm:presLayoutVars>
          <dgm:dir/>
          <dgm:resizeHandles val="exact"/>
        </dgm:presLayoutVars>
      </dgm:prSet>
      <dgm:spPr/>
    </dgm:pt>
    <dgm:pt modelId="{6E95ADB2-7DB6-417C-ABA4-7CC975CA440E}" type="pres">
      <dgm:prSet presAssocID="{9D2539A4-858A-4282-A141-8BCA2B43CBFA}" presName="node" presStyleLbl="node1" presStyleIdx="0" presStyleCnt="6" custScaleX="32965" custScaleY="20003" custLinFactNeighborX="-4006" custLinFactNeighborY="-24661">
        <dgm:presLayoutVars>
          <dgm:bulletEnabled val="1"/>
        </dgm:presLayoutVars>
      </dgm:prSet>
      <dgm:spPr/>
    </dgm:pt>
    <dgm:pt modelId="{157C00BC-DC53-430E-9591-BDBECEBC9393}" type="pres">
      <dgm:prSet presAssocID="{3D431B17-6D73-4FCA-B047-24C14F4DE239}" presName="sibTrans" presStyleLbl="sibTrans1D1" presStyleIdx="0" presStyleCnt="5"/>
      <dgm:spPr/>
    </dgm:pt>
    <dgm:pt modelId="{40D73987-DB7D-41BD-B1EE-4DC225BCAD70}" type="pres">
      <dgm:prSet presAssocID="{3D431B17-6D73-4FCA-B047-24C14F4DE239}" presName="connectorText" presStyleLbl="sibTrans1D1" presStyleIdx="0" presStyleCnt="5"/>
      <dgm:spPr/>
    </dgm:pt>
    <dgm:pt modelId="{EE5F3FB2-B902-4FB0-9F78-04782217249C}" type="pres">
      <dgm:prSet presAssocID="{5374F1F8-1CE9-48A1-AFB0-062EFC6E2ECD}" presName="node" presStyleLbl="node1" presStyleIdx="1" presStyleCnt="6" custScaleX="27416" custScaleY="20003" custLinFactNeighborX="1634" custLinFactNeighborY="-24661">
        <dgm:presLayoutVars>
          <dgm:bulletEnabled val="1"/>
        </dgm:presLayoutVars>
      </dgm:prSet>
      <dgm:spPr/>
    </dgm:pt>
    <dgm:pt modelId="{41175170-7299-4A1B-BDE9-5AC203A9FC8F}" type="pres">
      <dgm:prSet presAssocID="{3CF91AFD-3CB5-4FA0-BC34-45A8E14B3730}" presName="sibTrans" presStyleLbl="sibTrans1D1" presStyleIdx="1" presStyleCnt="5"/>
      <dgm:spPr/>
    </dgm:pt>
    <dgm:pt modelId="{7CD09202-5DD8-49EB-B883-FF12C6989F5E}" type="pres">
      <dgm:prSet presAssocID="{3CF91AFD-3CB5-4FA0-BC34-45A8E14B3730}" presName="connectorText" presStyleLbl="sibTrans1D1" presStyleIdx="1" presStyleCnt="5"/>
      <dgm:spPr/>
    </dgm:pt>
    <dgm:pt modelId="{9565D441-5D77-4454-BBB6-22B7E18B6750}" type="pres">
      <dgm:prSet presAssocID="{C4FF677D-1680-4B4F-BD6E-1C05E82906EC}" presName="node" presStyleLbl="node1" presStyleIdx="2" presStyleCnt="6" custScaleX="23567" custScaleY="20003" custLinFactNeighborX="-6563" custLinFactNeighborY="-19976">
        <dgm:presLayoutVars>
          <dgm:bulletEnabled val="1"/>
        </dgm:presLayoutVars>
      </dgm:prSet>
      <dgm:spPr/>
    </dgm:pt>
    <dgm:pt modelId="{F1E09262-5BC9-4AF0-AE16-4E322E4F0D92}" type="pres">
      <dgm:prSet presAssocID="{4FE91F7A-C0F5-4A8A-A0EB-1E0C74391655}" presName="sibTrans" presStyleLbl="sibTrans1D1" presStyleIdx="2" presStyleCnt="5"/>
      <dgm:spPr/>
    </dgm:pt>
    <dgm:pt modelId="{DCB1C963-9571-4FA4-8C7A-58B0C7DF1D48}" type="pres">
      <dgm:prSet presAssocID="{4FE91F7A-C0F5-4A8A-A0EB-1E0C74391655}" presName="connectorText" presStyleLbl="sibTrans1D1" presStyleIdx="2" presStyleCnt="5"/>
      <dgm:spPr/>
    </dgm:pt>
    <dgm:pt modelId="{5A9C945B-F1B3-4924-839D-E431EA106819}" type="pres">
      <dgm:prSet presAssocID="{B9A90C55-C5DD-4386-915B-73DFA3C79FA6}" presName="node" presStyleLbl="node1" presStyleIdx="3" presStyleCnt="6" custScaleX="28318" custScaleY="20003" custLinFactNeighborX="-1" custLinFactNeighborY="-7852">
        <dgm:presLayoutVars>
          <dgm:bulletEnabled val="1"/>
        </dgm:presLayoutVars>
      </dgm:prSet>
      <dgm:spPr/>
    </dgm:pt>
    <dgm:pt modelId="{19B5F7D7-B38F-489A-AA98-5E861C2F0654}" type="pres">
      <dgm:prSet presAssocID="{BA0BFD0F-57E9-4080-8650-403E2A67C766}" presName="sibTrans" presStyleLbl="sibTrans1D1" presStyleIdx="3" presStyleCnt="5"/>
      <dgm:spPr/>
    </dgm:pt>
    <dgm:pt modelId="{6ABFF291-4D14-42DE-88D1-28C85D8ABB5A}" type="pres">
      <dgm:prSet presAssocID="{BA0BFD0F-57E9-4080-8650-403E2A67C766}" presName="connectorText" presStyleLbl="sibTrans1D1" presStyleIdx="3" presStyleCnt="5"/>
      <dgm:spPr/>
    </dgm:pt>
    <dgm:pt modelId="{A52B8A7A-0265-47AE-8775-C0844C74FA2E}" type="pres">
      <dgm:prSet presAssocID="{2E4C0844-6920-47F0-9FDA-E1B14206A453}" presName="node" presStyleLbl="node1" presStyleIdx="4" presStyleCnt="6" custScaleX="27866" custScaleY="20003" custLinFactNeighborX="-5519" custLinFactNeighborY="-5895">
        <dgm:presLayoutVars>
          <dgm:bulletEnabled val="1"/>
        </dgm:presLayoutVars>
      </dgm:prSet>
      <dgm:spPr/>
    </dgm:pt>
    <dgm:pt modelId="{7F2877D2-FF0B-4458-97A4-A6F0BAF9E981}" type="pres">
      <dgm:prSet presAssocID="{DE0C7CF0-C59A-4B0A-AAA9-F440EA68CDB5}" presName="sibTrans" presStyleLbl="sibTrans1D1" presStyleIdx="4" presStyleCnt="5"/>
      <dgm:spPr/>
    </dgm:pt>
    <dgm:pt modelId="{405D7EE0-1829-4445-AD7E-DA26ED410D05}" type="pres">
      <dgm:prSet presAssocID="{DE0C7CF0-C59A-4B0A-AAA9-F440EA68CDB5}" presName="connectorText" presStyleLbl="sibTrans1D1" presStyleIdx="4" presStyleCnt="5"/>
      <dgm:spPr/>
    </dgm:pt>
    <dgm:pt modelId="{AF5C9B01-841D-4A69-9DFC-941527E09296}" type="pres">
      <dgm:prSet presAssocID="{0B00D271-B6DB-4558-9ACF-A515A5B9D721}" presName="node" presStyleLbl="node1" presStyleIdx="5" presStyleCnt="6" custScaleX="27178" custScaleY="19751" custLinFactNeighborX="-6623" custLinFactNeighborY="-11569">
        <dgm:presLayoutVars>
          <dgm:bulletEnabled val="1"/>
        </dgm:presLayoutVars>
      </dgm:prSet>
      <dgm:spPr/>
    </dgm:pt>
  </dgm:ptLst>
  <dgm:cxnLst>
    <dgm:cxn modelId="{06C62C01-FDDD-4CC3-A856-BF3F6CCEF0E8}" type="presOf" srcId="{3D431B17-6D73-4FCA-B047-24C14F4DE239}" destId="{40D73987-DB7D-41BD-B1EE-4DC225BCAD70}" srcOrd="1" destOrd="0" presId="urn:microsoft.com/office/officeart/2005/8/layout/bProcess3"/>
    <dgm:cxn modelId="{C8846F02-7CB4-4EF4-9A30-CDF1A98A95BA}" type="presOf" srcId="{9D2539A4-858A-4282-A141-8BCA2B43CBFA}" destId="{6E95ADB2-7DB6-417C-ABA4-7CC975CA440E}" srcOrd="0" destOrd="0" presId="urn:microsoft.com/office/officeart/2005/8/layout/bProcess3"/>
    <dgm:cxn modelId="{7199E905-D962-4532-BD71-F3CEE8747694}" type="presOf" srcId="{C4FF677D-1680-4B4F-BD6E-1C05E82906EC}" destId="{9565D441-5D77-4454-BBB6-22B7E18B6750}" srcOrd="0" destOrd="0" presId="urn:microsoft.com/office/officeart/2005/8/layout/bProcess3"/>
    <dgm:cxn modelId="{A831891B-FF03-40BA-A376-6D45F57B27A4}" type="presOf" srcId="{B9A90C55-C5DD-4386-915B-73DFA3C79FA6}" destId="{5A9C945B-F1B3-4924-839D-E431EA106819}" srcOrd="0" destOrd="0" presId="urn:microsoft.com/office/officeart/2005/8/layout/bProcess3"/>
    <dgm:cxn modelId="{B5A08820-0D62-4D7E-8720-4EFED649F490}" type="presOf" srcId="{BA0BFD0F-57E9-4080-8650-403E2A67C766}" destId="{19B5F7D7-B38F-489A-AA98-5E861C2F0654}" srcOrd="0" destOrd="0" presId="urn:microsoft.com/office/officeart/2005/8/layout/bProcess3"/>
    <dgm:cxn modelId="{2BAD3C25-0EFB-4399-A816-C58CCBDE1F67}" type="presOf" srcId="{5374F1F8-1CE9-48A1-AFB0-062EFC6E2ECD}" destId="{EE5F3FB2-B902-4FB0-9F78-04782217249C}" srcOrd="0" destOrd="0" presId="urn:microsoft.com/office/officeart/2005/8/layout/bProcess3"/>
    <dgm:cxn modelId="{27F9415E-D562-468B-A6B9-66D912DAF9F4}" type="presOf" srcId="{3CF91AFD-3CB5-4FA0-BC34-45A8E14B3730}" destId="{41175170-7299-4A1B-BDE9-5AC203A9FC8F}" srcOrd="0" destOrd="0" presId="urn:microsoft.com/office/officeart/2005/8/layout/bProcess3"/>
    <dgm:cxn modelId="{FB26FE63-A997-4D8D-9E45-05DABBEDB1A7}" srcId="{544A8CED-9EA4-403F-A46F-1ABE4E71FBD9}" destId="{2E4C0844-6920-47F0-9FDA-E1B14206A453}" srcOrd="4" destOrd="0" parTransId="{31C3343D-C6C3-4B06-84EA-E192762737FC}" sibTransId="{DE0C7CF0-C59A-4B0A-AAA9-F440EA68CDB5}"/>
    <dgm:cxn modelId="{D5227D6C-9601-4C2E-BB14-C0472E440AC4}" type="presOf" srcId="{0B00D271-B6DB-4558-9ACF-A515A5B9D721}" destId="{AF5C9B01-841D-4A69-9DFC-941527E09296}" srcOrd="0" destOrd="0" presId="urn:microsoft.com/office/officeart/2005/8/layout/bProcess3"/>
    <dgm:cxn modelId="{A981916C-3290-4564-ACBB-E72C01A18209}" type="presOf" srcId="{4FE91F7A-C0F5-4A8A-A0EB-1E0C74391655}" destId="{F1E09262-5BC9-4AF0-AE16-4E322E4F0D92}" srcOrd="0" destOrd="0" presId="urn:microsoft.com/office/officeart/2005/8/layout/bProcess3"/>
    <dgm:cxn modelId="{C4313F4D-BF1C-4956-AE40-2D5C546B11C2}" type="presOf" srcId="{4FE91F7A-C0F5-4A8A-A0EB-1E0C74391655}" destId="{DCB1C963-9571-4FA4-8C7A-58B0C7DF1D48}" srcOrd="1" destOrd="0" presId="urn:microsoft.com/office/officeart/2005/8/layout/bProcess3"/>
    <dgm:cxn modelId="{B2BD0F81-9F52-4844-9CEC-7DE1CED9BE52}" srcId="{544A8CED-9EA4-403F-A46F-1ABE4E71FBD9}" destId="{C4FF677D-1680-4B4F-BD6E-1C05E82906EC}" srcOrd="2" destOrd="0" parTransId="{F2CDE902-EF50-4E96-A5D7-51372DBF2A9D}" sibTransId="{4FE91F7A-C0F5-4A8A-A0EB-1E0C74391655}"/>
    <dgm:cxn modelId="{04570A8E-D785-4035-AE07-8822E6407082}" srcId="{544A8CED-9EA4-403F-A46F-1ABE4E71FBD9}" destId="{B9A90C55-C5DD-4386-915B-73DFA3C79FA6}" srcOrd="3" destOrd="0" parTransId="{3AF99CA8-9A38-4F44-AA25-AEC89E8832F8}" sibTransId="{BA0BFD0F-57E9-4080-8650-403E2A67C766}"/>
    <dgm:cxn modelId="{EF474293-BF92-461A-8058-2A43CD9FA445}" type="presOf" srcId="{BA0BFD0F-57E9-4080-8650-403E2A67C766}" destId="{6ABFF291-4D14-42DE-88D1-28C85D8ABB5A}" srcOrd="1" destOrd="0" presId="urn:microsoft.com/office/officeart/2005/8/layout/bProcess3"/>
    <dgm:cxn modelId="{3BD604A6-C03E-472D-B619-77DF5E4B1394}" srcId="{544A8CED-9EA4-403F-A46F-1ABE4E71FBD9}" destId="{5374F1F8-1CE9-48A1-AFB0-062EFC6E2ECD}" srcOrd="1" destOrd="0" parTransId="{FECA0E92-B696-489E-8BCB-6ADBEC09B1B7}" sibTransId="{3CF91AFD-3CB5-4FA0-BC34-45A8E14B3730}"/>
    <dgm:cxn modelId="{FA2C5DA9-38B1-4ABF-BC49-6F90A8C3A114}" type="presOf" srcId="{2E4C0844-6920-47F0-9FDA-E1B14206A453}" destId="{A52B8A7A-0265-47AE-8775-C0844C74FA2E}" srcOrd="0" destOrd="0" presId="urn:microsoft.com/office/officeart/2005/8/layout/bProcess3"/>
    <dgm:cxn modelId="{57A9F2BC-4DD2-4EFB-A3C4-7C7047594CC0}" srcId="{544A8CED-9EA4-403F-A46F-1ABE4E71FBD9}" destId="{9D2539A4-858A-4282-A141-8BCA2B43CBFA}" srcOrd="0" destOrd="0" parTransId="{205C6A36-F77E-4ED7-9B63-49E88B91A84C}" sibTransId="{3D431B17-6D73-4FCA-B047-24C14F4DE239}"/>
    <dgm:cxn modelId="{3EB96DBE-5430-4613-8926-6ACC30F57C0C}" srcId="{544A8CED-9EA4-403F-A46F-1ABE4E71FBD9}" destId="{0B00D271-B6DB-4558-9ACF-A515A5B9D721}" srcOrd="5" destOrd="0" parTransId="{4194B5E5-717B-4760-8BD8-39F96E57CC91}" sibTransId="{A918FB63-A607-448A-B5D4-45C4E2BF85A2}"/>
    <dgm:cxn modelId="{5F7FE0C1-8F39-4C26-9CF4-0CC98890A3A9}" type="presOf" srcId="{3D431B17-6D73-4FCA-B047-24C14F4DE239}" destId="{157C00BC-DC53-430E-9591-BDBECEBC9393}" srcOrd="0" destOrd="0" presId="urn:microsoft.com/office/officeart/2005/8/layout/bProcess3"/>
    <dgm:cxn modelId="{1FBF4AD5-E6F8-43A6-BB25-7556E952B8D0}" type="presOf" srcId="{3CF91AFD-3CB5-4FA0-BC34-45A8E14B3730}" destId="{7CD09202-5DD8-49EB-B883-FF12C6989F5E}" srcOrd="1" destOrd="0" presId="urn:microsoft.com/office/officeart/2005/8/layout/bProcess3"/>
    <dgm:cxn modelId="{DBDDB7E4-1392-41C3-B865-6261D6EB8637}" type="presOf" srcId="{544A8CED-9EA4-403F-A46F-1ABE4E71FBD9}" destId="{D2DD48AC-D72C-4AB7-A467-62A1A9A5D855}" srcOrd="0" destOrd="0" presId="urn:microsoft.com/office/officeart/2005/8/layout/bProcess3"/>
    <dgm:cxn modelId="{E8657BF8-3129-4D4E-87D6-2D91C5628499}" type="presOf" srcId="{DE0C7CF0-C59A-4B0A-AAA9-F440EA68CDB5}" destId="{405D7EE0-1829-4445-AD7E-DA26ED410D05}" srcOrd="1" destOrd="0" presId="urn:microsoft.com/office/officeart/2005/8/layout/bProcess3"/>
    <dgm:cxn modelId="{9FF850FB-3E02-4B9D-A9B3-DC224BBBA251}" type="presOf" srcId="{DE0C7CF0-C59A-4B0A-AAA9-F440EA68CDB5}" destId="{7F2877D2-FF0B-4458-97A4-A6F0BAF9E981}" srcOrd="0" destOrd="0" presId="urn:microsoft.com/office/officeart/2005/8/layout/bProcess3"/>
    <dgm:cxn modelId="{EAA37F71-C9A8-42D2-873C-A53FD9E51328}" type="presParOf" srcId="{D2DD48AC-D72C-4AB7-A467-62A1A9A5D855}" destId="{6E95ADB2-7DB6-417C-ABA4-7CC975CA440E}" srcOrd="0" destOrd="0" presId="urn:microsoft.com/office/officeart/2005/8/layout/bProcess3"/>
    <dgm:cxn modelId="{AF608E44-BEE6-4FEF-8EC4-C6DE81F84997}" type="presParOf" srcId="{D2DD48AC-D72C-4AB7-A467-62A1A9A5D855}" destId="{157C00BC-DC53-430E-9591-BDBECEBC9393}" srcOrd="1" destOrd="0" presId="urn:microsoft.com/office/officeart/2005/8/layout/bProcess3"/>
    <dgm:cxn modelId="{6AB32389-0738-473A-812C-A8C065EA0510}" type="presParOf" srcId="{157C00BC-DC53-430E-9591-BDBECEBC9393}" destId="{40D73987-DB7D-41BD-B1EE-4DC225BCAD70}" srcOrd="0" destOrd="0" presId="urn:microsoft.com/office/officeart/2005/8/layout/bProcess3"/>
    <dgm:cxn modelId="{9460E706-929F-48C1-8F19-5DC83165B18A}" type="presParOf" srcId="{D2DD48AC-D72C-4AB7-A467-62A1A9A5D855}" destId="{EE5F3FB2-B902-4FB0-9F78-04782217249C}" srcOrd="2" destOrd="0" presId="urn:microsoft.com/office/officeart/2005/8/layout/bProcess3"/>
    <dgm:cxn modelId="{F0A3E09A-5C91-4DD3-BA16-BAEDFE8D5B69}" type="presParOf" srcId="{D2DD48AC-D72C-4AB7-A467-62A1A9A5D855}" destId="{41175170-7299-4A1B-BDE9-5AC203A9FC8F}" srcOrd="3" destOrd="0" presId="urn:microsoft.com/office/officeart/2005/8/layout/bProcess3"/>
    <dgm:cxn modelId="{504F43DD-C7FC-4CB3-A4D1-895ABF088A0D}" type="presParOf" srcId="{41175170-7299-4A1B-BDE9-5AC203A9FC8F}" destId="{7CD09202-5DD8-49EB-B883-FF12C6989F5E}" srcOrd="0" destOrd="0" presId="urn:microsoft.com/office/officeart/2005/8/layout/bProcess3"/>
    <dgm:cxn modelId="{57F97E3D-E13F-47F2-96D8-A5B2C9A707C8}" type="presParOf" srcId="{D2DD48AC-D72C-4AB7-A467-62A1A9A5D855}" destId="{9565D441-5D77-4454-BBB6-22B7E18B6750}" srcOrd="4" destOrd="0" presId="urn:microsoft.com/office/officeart/2005/8/layout/bProcess3"/>
    <dgm:cxn modelId="{69035CF0-3146-4C4C-8BFC-B8A567F2BE9F}" type="presParOf" srcId="{D2DD48AC-D72C-4AB7-A467-62A1A9A5D855}" destId="{F1E09262-5BC9-4AF0-AE16-4E322E4F0D92}" srcOrd="5" destOrd="0" presId="urn:microsoft.com/office/officeart/2005/8/layout/bProcess3"/>
    <dgm:cxn modelId="{98096670-4FFA-49B8-A388-87971BF7DD3D}" type="presParOf" srcId="{F1E09262-5BC9-4AF0-AE16-4E322E4F0D92}" destId="{DCB1C963-9571-4FA4-8C7A-58B0C7DF1D48}" srcOrd="0" destOrd="0" presId="urn:microsoft.com/office/officeart/2005/8/layout/bProcess3"/>
    <dgm:cxn modelId="{69B1B427-96E3-4755-9125-6F914D2A66FB}" type="presParOf" srcId="{D2DD48AC-D72C-4AB7-A467-62A1A9A5D855}" destId="{5A9C945B-F1B3-4924-839D-E431EA106819}" srcOrd="6" destOrd="0" presId="urn:microsoft.com/office/officeart/2005/8/layout/bProcess3"/>
    <dgm:cxn modelId="{0D94DE18-5DC2-4D7F-B6C9-E8AE1D8F6894}" type="presParOf" srcId="{D2DD48AC-D72C-4AB7-A467-62A1A9A5D855}" destId="{19B5F7D7-B38F-489A-AA98-5E861C2F0654}" srcOrd="7" destOrd="0" presId="urn:microsoft.com/office/officeart/2005/8/layout/bProcess3"/>
    <dgm:cxn modelId="{EEAC229F-1C22-4946-8D78-13D9661C96A3}" type="presParOf" srcId="{19B5F7D7-B38F-489A-AA98-5E861C2F0654}" destId="{6ABFF291-4D14-42DE-88D1-28C85D8ABB5A}" srcOrd="0" destOrd="0" presId="urn:microsoft.com/office/officeart/2005/8/layout/bProcess3"/>
    <dgm:cxn modelId="{C558430B-AFD4-47AF-8726-A5DEDDCC17E4}" type="presParOf" srcId="{D2DD48AC-D72C-4AB7-A467-62A1A9A5D855}" destId="{A52B8A7A-0265-47AE-8775-C0844C74FA2E}" srcOrd="8" destOrd="0" presId="urn:microsoft.com/office/officeart/2005/8/layout/bProcess3"/>
    <dgm:cxn modelId="{EE4B1B41-9F75-4AB8-96B0-D2ACD4C84E65}" type="presParOf" srcId="{D2DD48AC-D72C-4AB7-A467-62A1A9A5D855}" destId="{7F2877D2-FF0B-4458-97A4-A6F0BAF9E981}" srcOrd="9" destOrd="0" presId="urn:microsoft.com/office/officeart/2005/8/layout/bProcess3"/>
    <dgm:cxn modelId="{8414501F-612C-4201-91C7-B955EF1F42F1}" type="presParOf" srcId="{7F2877D2-FF0B-4458-97A4-A6F0BAF9E981}" destId="{405D7EE0-1829-4445-AD7E-DA26ED410D05}" srcOrd="0" destOrd="0" presId="urn:microsoft.com/office/officeart/2005/8/layout/bProcess3"/>
    <dgm:cxn modelId="{F2A5E03E-482E-4F26-AA41-9E1F37C07F41}" type="presParOf" srcId="{D2DD48AC-D72C-4AB7-A467-62A1A9A5D855}" destId="{AF5C9B01-841D-4A69-9DFC-941527E0929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BA014-1CD8-4345-834F-B9393CF8A391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03DDD6B-B9C1-45C3-A921-2C74396161F0}">
      <dgm:prSet phldrT="[Text]" custT="1"/>
      <dgm:spPr/>
      <dgm:t>
        <a:bodyPr/>
        <a:lstStyle/>
        <a:p>
          <a:r>
            <a: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HENNLICH Baby </a:t>
          </a:r>
          <a:r>
            <a:rPr lang="cs-CZ" sz="16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Club</a:t>
          </a:r>
          <a:r>
            <a: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61FF0A9-C554-4E90-A300-C5A6CE340069}" type="parTrans" cxnId="{2846C091-B6CA-4CEA-8ED3-18D3ED04E26C}">
      <dgm:prSet/>
      <dgm:spPr/>
      <dgm:t>
        <a:bodyPr/>
        <a:lstStyle/>
        <a:p>
          <a:endParaRPr lang="cs-CZ"/>
        </a:p>
      </dgm:t>
    </dgm:pt>
    <dgm:pt modelId="{3604F9AE-9E54-40A4-83A6-74F2A2579188}" type="sibTrans" cxnId="{2846C091-B6CA-4CEA-8ED3-18D3ED04E26C}">
      <dgm:prSet/>
      <dgm:spPr/>
      <dgm:t>
        <a:bodyPr/>
        <a:lstStyle/>
        <a:p>
          <a:endParaRPr lang="cs-CZ"/>
        </a:p>
      </dgm:t>
    </dgm:pt>
    <dgm:pt modelId="{462D37C8-CB53-40DD-AF8D-13C7AA6AB91B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Péče o </a:t>
          </a:r>
          <a:r>
            <a:rPr lang="cs-CZ" sz="1400" dirty="0" err="1">
              <a:latin typeface="Arial" panose="020B0604020202020204" pitchFamily="34" charset="0"/>
              <a:cs typeface="Arial" panose="020B0604020202020204" pitchFamily="34" charset="0"/>
            </a:rPr>
            <a:t>předškolkovské</a:t>
          </a:r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 děti</a:t>
          </a:r>
        </a:p>
      </dgm:t>
    </dgm:pt>
    <dgm:pt modelId="{66B17381-44E6-47F1-A08E-CCA1EA00024D}" type="parTrans" cxnId="{94D2CD89-730F-4147-B702-20BF42C99ACB}">
      <dgm:prSet/>
      <dgm:spPr/>
      <dgm:t>
        <a:bodyPr/>
        <a:lstStyle/>
        <a:p>
          <a:endParaRPr lang="cs-CZ"/>
        </a:p>
      </dgm:t>
    </dgm:pt>
    <dgm:pt modelId="{F9F20674-8272-4FDF-88E1-FB1FB077FC30}" type="sibTrans" cxnId="{94D2CD89-730F-4147-B702-20BF42C99ACB}">
      <dgm:prSet/>
      <dgm:spPr/>
      <dgm:t>
        <a:bodyPr/>
        <a:lstStyle/>
        <a:p>
          <a:endParaRPr lang="cs-CZ"/>
        </a:p>
      </dgm:t>
    </dgm:pt>
    <dgm:pt modelId="{76DA1C5A-ABF4-47F2-8EB9-8137861201B4}">
      <dgm:prSet phldrT="[Text]" custT="1"/>
      <dgm:spPr/>
      <dgm:t>
        <a:bodyPr/>
        <a:lstStyle/>
        <a:p>
          <a:r>
            <a: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PÉČE o zaměstnané</a:t>
          </a:r>
        </a:p>
      </dgm:t>
    </dgm:pt>
    <dgm:pt modelId="{F470055C-7B92-4864-95F7-023651DED40B}" type="parTrans" cxnId="{40C30E48-9566-44C3-BA45-A76FE499B39B}">
      <dgm:prSet/>
      <dgm:spPr/>
      <dgm:t>
        <a:bodyPr/>
        <a:lstStyle/>
        <a:p>
          <a:endParaRPr lang="cs-CZ"/>
        </a:p>
      </dgm:t>
    </dgm:pt>
    <dgm:pt modelId="{708AB30F-8CC2-4A61-BAA9-5CE41A73F603}" type="sibTrans" cxnId="{40C30E48-9566-44C3-BA45-A76FE499B39B}">
      <dgm:prSet/>
      <dgm:spPr/>
      <dgm:t>
        <a:bodyPr/>
        <a:lstStyle/>
        <a:p>
          <a:endParaRPr lang="cs-CZ"/>
        </a:p>
      </dgm:t>
    </dgm:pt>
    <dgm:pt modelId="{9F2E676A-8A62-445E-ADE0-3E23EAA65877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Noví, stávající, na MD/RD, odcházející</a:t>
          </a:r>
        </a:p>
      </dgm:t>
    </dgm:pt>
    <dgm:pt modelId="{74B66F5A-D9BD-4907-8BDE-3B36F9B42ACE}" type="parTrans" cxnId="{220C75F1-DF4A-4BFB-97A6-A1E94EBD0C58}">
      <dgm:prSet/>
      <dgm:spPr/>
      <dgm:t>
        <a:bodyPr/>
        <a:lstStyle/>
        <a:p>
          <a:endParaRPr lang="cs-CZ"/>
        </a:p>
      </dgm:t>
    </dgm:pt>
    <dgm:pt modelId="{BD175D78-6772-438D-A507-3821105A508C}" type="sibTrans" cxnId="{220C75F1-DF4A-4BFB-97A6-A1E94EBD0C58}">
      <dgm:prSet/>
      <dgm:spPr/>
      <dgm:t>
        <a:bodyPr/>
        <a:lstStyle/>
        <a:p>
          <a:endParaRPr lang="cs-CZ"/>
        </a:p>
      </dgm:t>
    </dgm:pt>
    <dgm:pt modelId="{2C28A2D5-FE73-4531-83D0-A87C2900BDA1}">
      <dgm:prSet phldrT="[Text]" custT="1"/>
      <dgm:spPr/>
      <dgm:t>
        <a:bodyPr/>
        <a:lstStyle/>
        <a:p>
          <a:r>
            <a: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OSVĚTA</a:t>
          </a:r>
        </a:p>
      </dgm:t>
    </dgm:pt>
    <dgm:pt modelId="{38956C3B-E675-4E02-A565-0508048C1E1D}" type="parTrans" cxnId="{69825929-DFF5-46DA-B1FA-3EFDC5A67C50}">
      <dgm:prSet/>
      <dgm:spPr/>
      <dgm:t>
        <a:bodyPr/>
        <a:lstStyle/>
        <a:p>
          <a:endParaRPr lang="cs-CZ"/>
        </a:p>
      </dgm:t>
    </dgm:pt>
    <dgm:pt modelId="{8766E454-BEBB-4EF2-9B43-F327CB0F8FAE}" type="sibTrans" cxnId="{69825929-DFF5-46DA-B1FA-3EFDC5A67C50}">
      <dgm:prSet/>
      <dgm:spPr/>
      <dgm:t>
        <a:bodyPr/>
        <a:lstStyle/>
        <a:p>
          <a:endParaRPr lang="cs-CZ"/>
        </a:p>
      </dgm:t>
    </dgm:pt>
    <dgm:pt modelId="{C3B3E191-A3BC-4A53-8DAB-154640F3E403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Školíme, přednášíme, inspirujeme</a:t>
          </a:r>
        </a:p>
      </dgm:t>
    </dgm:pt>
    <dgm:pt modelId="{30C426DC-D42B-451C-B1CD-8414CD1FCDBA}" type="parTrans" cxnId="{5F73165C-2ED9-4024-8D06-5DD403703C0F}">
      <dgm:prSet/>
      <dgm:spPr/>
      <dgm:t>
        <a:bodyPr/>
        <a:lstStyle/>
        <a:p>
          <a:endParaRPr lang="cs-CZ"/>
        </a:p>
      </dgm:t>
    </dgm:pt>
    <dgm:pt modelId="{0D91DC6E-39B8-42E5-97AD-6E8FC48A9C0F}" type="sibTrans" cxnId="{5F73165C-2ED9-4024-8D06-5DD403703C0F}">
      <dgm:prSet/>
      <dgm:spPr/>
      <dgm:t>
        <a:bodyPr/>
        <a:lstStyle/>
        <a:p>
          <a:endParaRPr lang="cs-CZ"/>
        </a:p>
      </dgm:t>
    </dgm:pt>
    <dgm:pt modelId="{FDB40381-17B7-477C-8B58-B135C7D90AD2}">
      <dgm:prSet phldrT="[Text]" custT="1"/>
      <dgm:spPr/>
      <dgm:t>
        <a:bodyPr/>
        <a:lstStyle/>
        <a:p>
          <a:r>
            <a: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 v práci</a:t>
          </a:r>
        </a:p>
      </dgm:t>
    </dgm:pt>
    <dgm:pt modelId="{063B14A3-4FA6-4678-AC7F-753682705FB7}" type="parTrans" cxnId="{19AD9F1D-446D-4937-B66F-09180E325460}">
      <dgm:prSet/>
      <dgm:spPr/>
      <dgm:t>
        <a:bodyPr/>
        <a:lstStyle/>
        <a:p>
          <a:endParaRPr lang="cs-CZ"/>
        </a:p>
      </dgm:t>
    </dgm:pt>
    <dgm:pt modelId="{13BDBE4F-C01A-4BB5-9E34-C8567A114709}" type="sibTrans" cxnId="{19AD9F1D-446D-4937-B66F-09180E325460}">
      <dgm:prSet/>
      <dgm:spPr/>
      <dgm:t>
        <a:bodyPr/>
        <a:lstStyle/>
        <a:p>
          <a:endParaRPr lang="cs-CZ"/>
        </a:p>
      </dgm:t>
    </dgm:pt>
    <dgm:pt modelId="{04456918-5CE7-4F15-A263-FE76E680C6C2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Hledáme ANO</a:t>
          </a:r>
        </a:p>
      </dgm:t>
    </dgm:pt>
    <dgm:pt modelId="{E0F18197-36F0-4A2A-B493-649512C94F9C}" type="parTrans" cxnId="{5960D87B-AEA4-4F6B-8024-1B8CB8D767A3}">
      <dgm:prSet/>
      <dgm:spPr/>
      <dgm:t>
        <a:bodyPr/>
        <a:lstStyle/>
        <a:p>
          <a:endParaRPr lang="cs-CZ"/>
        </a:p>
      </dgm:t>
    </dgm:pt>
    <dgm:pt modelId="{0C49E553-6E7C-4FE0-A3A7-68A63D717F73}" type="sibTrans" cxnId="{5960D87B-AEA4-4F6B-8024-1B8CB8D767A3}">
      <dgm:prSet/>
      <dgm:spPr/>
      <dgm:t>
        <a:bodyPr/>
        <a:lstStyle/>
        <a:p>
          <a:endParaRPr lang="cs-CZ"/>
        </a:p>
      </dgm:t>
    </dgm:pt>
    <dgm:pt modelId="{25C7698C-75A9-45E0-9DA8-1AAB78448605}">
      <dgm:prSet phldrT="[Text]" custT="1"/>
      <dgm:spPr/>
      <dgm:t>
        <a:bodyPr/>
        <a:lstStyle/>
        <a:p>
          <a:endParaRPr lang="cs-CZ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11FE9-0BB9-4E00-9BA5-3CC00C7D8444}" type="parTrans" cxnId="{861FCCB5-3D76-410C-B0FF-053F8419A727}">
      <dgm:prSet/>
      <dgm:spPr/>
      <dgm:t>
        <a:bodyPr/>
        <a:lstStyle/>
        <a:p>
          <a:endParaRPr lang="cs-CZ"/>
        </a:p>
      </dgm:t>
    </dgm:pt>
    <dgm:pt modelId="{D1BC7C6F-7868-4136-BFD0-CE3B89FB60E6}" type="sibTrans" cxnId="{861FCCB5-3D76-410C-B0FF-053F8419A727}">
      <dgm:prSet/>
      <dgm:spPr/>
      <dgm:t>
        <a:bodyPr/>
        <a:lstStyle/>
        <a:p>
          <a:endParaRPr lang="cs-CZ"/>
        </a:p>
      </dgm:t>
    </dgm:pt>
    <dgm:pt modelId="{15261864-3A91-4D97-B66F-AF67A6EC1B5C}">
      <dgm:prSet phldrT="[Text]" custT="1"/>
      <dgm:spPr/>
      <dgm:t>
        <a:bodyPr/>
        <a:lstStyle/>
        <a:p>
          <a:endParaRPr lang="cs-CZ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3D1A3-FEB2-4927-8FD9-613BD0E282A3}" type="parTrans" cxnId="{EC372A08-BD40-4394-ACDE-749B0ADB4D37}">
      <dgm:prSet/>
      <dgm:spPr/>
      <dgm:t>
        <a:bodyPr/>
        <a:lstStyle/>
        <a:p>
          <a:endParaRPr lang="cs-CZ"/>
        </a:p>
      </dgm:t>
    </dgm:pt>
    <dgm:pt modelId="{18589C9F-F026-4BAD-80F3-A4CFD1DDC9EF}" type="sibTrans" cxnId="{EC372A08-BD40-4394-ACDE-749B0ADB4D37}">
      <dgm:prSet/>
      <dgm:spPr/>
      <dgm:t>
        <a:bodyPr/>
        <a:lstStyle/>
        <a:p>
          <a:endParaRPr lang="cs-CZ"/>
        </a:p>
      </dgm:t>
    </dgm:pt>
    <dgm:pt modelId="{60F5975E-6452-42B8-A6FB-081C1541D573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Poradenství</a:t>
          </a:r>
        </a:p>
      </dgm:t>
    </dgm:pt>
    <dgm:pt modelId="{8E2674DE-EC85-4FB6-9836-E0DF342EB79F}" type="parTrans" cxnId="{DF7D2E5C-251A-4741-AAAF-4E68613B600A}">
      <dgm:prSet/>
      <dgm:spPr/>
      <dgm:t>
        <a:bodyPr/>
        <a:lstStyle/>
        <a:p>
          <a:endParaRPr lang="cs-CZ"/>
        </a:p>
      </dgm:t>
    </dgm:pt>
    <dgm:pt modelId="{46A33EBB-C2CB-479D-9C22-8362931E3C5C}" type="sibTrans" cxnId="{DF7D2E5C-251A-4741-AAAF-4E68613B600A}">
      <dgm:prSet/>
      <dgm:spPr/>
      <dgm:t>
        <a:bodyPr/>
        <a:lstStyle/>
        <a:p>
          <a:endParaRPr lang="cs-CZ"/>
        </a:p>
      </dgm:t>
    </dgm:pt>
    <dgm:pt modelId="{0389F6B0-0A2B-41D5-889E-087B41B620D7}">
      <dgm:prSet phldrT="[Text]" custT="1"/>
      <dgm:spPr/>
      <dgm:t>
        <a:bodyPr/>
        <a:lstStyle/>
        <a:p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8DDA3-CAFC-42FC-99F3-DF2E40BD5E60}" type="parTrans" cxnId="{D8B787E2-D925-40A6-81E3-4BD44CF769BC}">
      <dgm:prSet/>
      <dgm:spPr/>
      <dgm:t>
        <a:bodyPr/>
        <a:lstStyle/>
        <a:p>
          <a:endParaRPr lang="cs-CZ"/>
        </a:p>
      </dgm:t>
    </dgm:pt>
    <dgm:pt modelId="{63D780E0-49CC-4EBA-A8BD-8D759A83CE9D}" type="sibTrans" cxnId="{D8B787E2-D925-40A6-81E3-4BD44CF769BC}">
      <dgm:prSet/>
      <dgm:spPr/>
      <dgm:t>
        <a:bodyPr/>
        <a:lstStyle/>
        <a:p>
          <a:endParaRPr lang="cs-CZ"/>
        </a:p>
      </dgm:t>
    </dgm:pt>
    <dgm:pt modelId="{6E269527-6D89-405B-BC2D-A6D4E7BD0396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Prázdninové programy</a:t>
          </a:r>
        </a:p>
      </dgm:t>
    </dgm:pt>
    <dgm:pt modelId="{274281C2-4B4B-4858-9864-335C1DE90DD8}" type="parTrans" cxnId="{B60F7AB9-4E2D-43B8-95EB-B70B369D1A98}">
      <dgm:prSet/>
      <dgm:spPr/>
      <dgm:t>
        <a:bodyPr/>
        <a:lstStyle/>
        <a:p>
          <a:endParaRPr lang="cs-CZ"/>
        </a:p>
      </dgm:t>
    </dgm:pt>
    <dgm:pt modelId="{9F442062-A24C-445D-9BF9-E9A0BDEDBF31}" type="sibTrans" cxnId="{B60F7AB9-4E2D-43B8-95EB-B70B369D1A98}">
      <dgm:prSet/>
      <dgm:spPr/>
      <dgm:t>
        <a:bodyPr/>
        <a:lstStyle/>
        <a:p>
          <a:endParaRPr lang="cs-CZ"/>
        </a:p>
      </dgm:t>
    </dgm:pt>
    <dgm:pt modelId="{BD04F28E-72CB-4DE8-A923-C1A25FFCF10A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Workshop vedení </a:t>
          </a:r>
        </a:p>
      </dgm:t>
    </dgm:pt>
    <dgm:pt modelId="{5A1EB077-5B9F-4EBD-A3FF-256B76B70C74}" type="parTrans" cxnId="{7F02D945-2175-4E8A-805D-FF5E814B5A7A}">
      <dgm:prSet/>
      <dgm:spPr/>
      <dgm:t>
        <a:bodyPr/>
        <a:lstStyle/>
        <a:p>
          <a:endParaRPr lang="cs-CZ"/>
        </a:p>
      </dgm:t>
    </dgm:pt>
    <dgm:pt modelId="{1682868C-46D4-41E8-9B6F-5D0D3CC02E07}" type="sibTrans" cxnId="{7F02D945-2175-4E8A-805D-FF5E814B5A7A}">
      <dgm:prSet/>
      <dgm:spPr/>
      <dgm:t>
        <a:bodyPr/>
        <a:lstStyle/>
        <a:p>
          <a:endParaRPr lang="cs-CZ"/>
        </a:p>
      </dgm:t>
    </dgm:pt>
    <dgm:pt modelId="{E20E9331-9CBB-4D33-8FEC-CF98EAF318C6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Semináře</a:t>
          </a:r>
        </a:p>
      </dgm:t>
    </dgm:pt>
    <dgm:pt modelId="{D017E2B7-25DE-4C11-827C-5E1B9843D865}" type="parTrans" cxnId="{BA6C50F1-03B2-4067-9DA5-D0BC626F6806}">
      <dgm:prSet/>
      <dgm:spPr/>
      <dgm:t>
        <a:bodyPr/>
        <a:lstStyle/>
        <a:p>
          <a:endParaRPr lang="cs-CZ"/>
        </a:p>
      </dgm:t>
    </dgm:pt>
    <dgm:pt modelId="{0F6136DF-2076-4035-935C-100D71303644}" type="sibTrans" cxnId="{BA6C50F1-03B2-4067-9DA5-D0BC626F6806}">
      <dgm:prSet/>
      <dgm:spPr/>
      <dgm:t>
        <a:bodyPr/>
        <a:lstStyle/>
        <a:p>
          <a:endParaRPr lang="cs-CZ"/>
        </a:p>
      </dgm:t>
    </dgm:pt>
    <dgm:pt modelId="{95C189F8-7DDF-48A7-9411-0380B14DE3F3}">
      <dgm:prSet phldrT="[Text]" custT="1"/>
      <dgm:spPr/>
      <dgm:t>
        <a:bodyPr/>
        <a:lstStyle/>
        <a:p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B71A8-B6D0-4E9F-AEA9-72B699B5E702}" type="parTrans" cxnId="{1640226A-2E86-4F4E-A704-C0A35DAEC491}">
      <dgm:prSet/>
      <dgm:spPr/>
      <dgm:t>
        <a:bodyPr/>
        <a:lstStyle/>
        <a:p>
          <a:endParaRPr lang="cs-CZ"/>
        </a:p>
      </dgm:t>
    </dgm:pt>
    <dgm:pt modelId="{2AE566E4-8B77-43C3-A302-3AEC71647FCF}" type="sibTrans" cxnId="{1640226A-2E86-4F4E-A704-C0A35DAEC491}">
      <dgm:prSet/>
      <dgm:spPr/>
      <dgm:t>
        <a:bodyPr/>
        <a:lstStyle/>
        <a:p>
          <a:endParaRPr lang="cs-CZ"/>
        </a:p>
      </dgm:t>
    </dgm:pt>
    <dgm:pt modelId="{9857B363-9F58-4045-9A13-C402AEFC650A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CSR web </a:t>
          </a:r>
        </a:p>
      </dgm:t>
    </dgm:pt>
    <dgm:pt modelId="{FFB5D916-422B-482C-B3C6-BA7C398E926F}" type="parTrans" cxnId="{744AA2C3-4F45-4F69-B7CB-FF54E0445F17}">
      <dgm:prSet/>
      <dgm:spPr/>
      <dgm:t>
        <a:bodyPr/>
        <a:lstStyle/>
        <a:p>
          <a:endParaRPr lang="cs-CZ"/>
        </a:p>
      </dgm:t>
    </dgm:pt>
    <dgm:pt modelId="{0FF27E5C-A3B7-4A22-933B-9C63540D993A}" type="sibTrans" cxnId="{744AA2C3-4F45-4F69-B7CB-FF54E0445F17}">
      <dgm:prSet/>
      <dgm:spPr/>
      <dgm:t>
        <a:bodyPr/>
        <a:lstStyle/>
        <a:p>
          <a:endParaRPr lang="cs-CZ"/>
        </a:p>
      </dgm:t>
    </dgm:pt>
    <dgm:pt modelId="{154601DB-7609-480C-935C-879254D88D5F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Matice pozic</a:t>
          </a:r>
        </a:p>
      </dgm:t>
    </dgm:pt>
    <dgm:pt modelId="{82A1E6E5-21E9-4213-94B4-3E6AD896CDA2}" type="parTrans" cxnId="{4693A1F0-A9CC-4BBD-85C4-7C473962D327}">
      <dgm:prSet/>
      <dgm:spPr/>
      <dgm:t>
        <a:bodyPr/>
        <a:lstStyle/>
        <a:p>
          <a:endParaRPr lang="cs-CZ"/>
        </a:p>
      </dgm:t>
    </dgm:pt>
    <dgm:pt modelId="{6D5D4512-E690-4A36-A893-FCB9FBDCA7C7}" type="sibTrans" cxnId="{4693A1F0-A9CC-4BBD-85C4-7C473962D327}">
      <dgm:prSet/>
      <dgm:spPr/>
      <dgm:t>
        <a:bodyPr/>
        <a:lstStyle/>
        <a:p>
          <a:endParaRPr lang="cs-CZ"/>
        </a:p>
      </dgm:t>
    </dgm:pt>
    <dgm:pt modelId="{2E2B25C2-837C-4328-BEC0-4BE9F5047089}">
      <dgm:prSet phldrT="[Text]" custT="1"/>
      <dgm:spPr/>
      <dgm:t>
        <a:bodyPr/>
        <a:lstStyle/>
        <a:p>
          <a:r>
            <a:rPr lang="cs-CZ" sz="1400" dirty="0">
              <a:latin typeface="Arial" panose="020B0604020202020204" pitchFamily="34" charset="0"/>
              <a:cs typeface="Arial" panose="020B0604020202020204" pitchFamily="34" charset="0"/>
            </a:rPr>
            <a:t>Firemní tábory</a:t>
          </a:r>
        </a:p>
      </dgm:t>
    </dgm:pt>
    <dgm:pt modelId="{6CBCC1D8-9C08-414F-9518-D553F2AEE687}" type="parTrans" cxnId="{42B4D8DD-A75B-4AB3-AE06-EB2629E11510}">
      <dgm:prSet/>
      <dgm:spPr/>
      <dgm:t>
        <a:bodyPr/>
        <a:lstStyle/>
        <a:p>
          <a:endParaRPr lang="cs-CZ"/>
        </a:p>
      </dgm:t>
    </dgm:pt>
    <dgm:pt modelId="{595164DB-5569-489F-BEAC-BDCCD504DBE5}" type="sibTrans" cxnId="{42B4D8DD-A75B-4AB3-AE06-EB2629E11510}">
      <dgm:prSet/>
      <dgm:spPr/>
      <dgm:t>
        <a:bodyPr/>
        <a:lstStyle/>
        <a:p>
          <a:endParaRPr lang="cs-CZ"/>
        </a:p>
      </dgm:t>
    </dgm:pt>
    <dgm:pt modelId="{1361AA55-1C9F-41F6-973A-57966BA56FC2}" type="pres">
      <dgm:prSet presAssocID="{AC8BA014-1CD8-4345-834F-B9393CF8A39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67F37A-324F-41AC-B4EE-972390B88744}" type="pres">
      <dgm:prSet presAssocID="{AC8BA014-1CD8-4345-834F-B9393CF8A391}" presName="children" presStyleCnt="0"/>
      <dgm:spPr/>
    </dgm:pt>
    <dgm:pt modelId="{AFBB30AD-CC27-4819-8721-0EDA36D6FF15}" type="pres">
      <dgm:prSet presAssocID="{AC8BA014-1CD8-4345-834F-B9393CF8A391}" presName="child1group" presStyleCnt="0"/>
      <dgm:spPr/>
    </dgm:pt>
    <dgm:pt modelId="{B79CE479-A02C-49E3-876F-5885AD4A95D5}" type="pres">
      <dgm:prSet presAssocID="{AC8BA014-1CD8-4345-834F-B9393CF8A391}" presName="child1" presStyleLbl="bgAcc1" presStyleIdx="0" presStyleCnt="4" custLinFactNeighborX="-20688"/>
      <dgm:spPr/>
    </dgm:pt>
    <dgm:pt modelId="{DC5B7BF3-7F6B-4BE4-8170-0E07B17C4615}" type="pres">
      <dgm:prSet presAssocID="{AC8BA014-1CD8-4345-834F-B9393CF8A391}" presName="child1Text" presStyleLbl="bgAcc1" presStyleIdx="0" presStyleCnt="4">
        <dgm:presLayoutVars>
          <dgm:bulletEnabled val="1"/>
        </dgm:presLayoutVars>
      </dgm:prSet>
      <dgm:spPr/>
    </dgm:pt>
    <dgm:pt modelId="{A0B1FEB3-B34C-4646-9614-0007DEA115E1}" type="pres">
      <dgm:prSet presAssocID="{AC8BA014-1CD8-4345-834F-B9393CF8A391}" presName="child2group" presStyleCnt="0"/>
      <dgm:spPr/>
    </dgm:pt>
    <dgm:pt modelId="{11F2B7AA-82B5-4385-ACD4-42272973181F}" type="pres">
      <dgm:prSet presAssocID="{AC8BA014-1CD8-4345-834F-B9393CF8A391}" presName="child2" presStyleLbl="bgAcc1" presStyleIdx="1" presStyleCnt="4" custScaleY="98663" custLinFactNeighborX="8581" custLinFactNeighborY="2741"/>
      <dgm:spPr/>
    </dgm:pt>
    <dgm:pt modelId="{1C44DCDF-C402-429A-A175-41489E557215}" type="pres">
      <dgm:prSet presAssocID="{AC8BA014-1CD8-4345-834F-B9393CF8A391}" presName="child2Text" presStyleLbl="bgAcc1" presStyleIdx="1" presStyleCnt="4">
        <dgm:presLayoutVars>
          <dgm:bulletEnabled val="1"/>
        </dgm:presLayoutVars>
      </dgm:prSet>
      <dgm:spPr/>
    </dgm:pt>
    <dgm:pt modelId="{F9E6D59B-8B17-4C22-A461-E8313C41E2F8}" type="pres">
      <dgm:prSet presAssocID="{AC8BA014-1CD8-4345-834F-B9393CF8A391}" presName="child3group" presStyleCnt="0"/>
      <dgm:spPr/>
    </dgm:pt>
    <dgm:pt modelId="{FA0B5C1C-0E75-4144-983C-A0F7C018F815}" type="pres">
      <dgm:prSet presAssocID="{AC8BA014-1CD8-4345-834F-B9393CF8A391}" presName="child3" presStyleLbl="bgAcc1" presStyleIdx="2" presStyleCnt="4" custScaleY="90104" custLinFactNeighborX="1593" custLinFactNeighborY="-743"/>
      <dgm:spPr/>
    </dgm:pt>
    <dgm:pt modelId="{7DF7F6FC-D3EE-4DC3-9EEE-E8D4779F1836}" type="pres">
      <dgm:prSet presAssocID="{AC8BA014-1CD8-4345-834F-B9393CF8A391}" presName="child3Text" presStyleLbl="bgAcc1" presStyleIdx="2" presStyleCnt="4">
        <dgm:presLayoutVars>
          <dgm:bulletEnabled val="1"/>
        </dgm:presLayoutVars>
      </dgm:prSet>
      <dgm:spPr/>
    </dgm:pt>
    <dgm:pt modelId="{17AC7E62-AC13-40E0-9C7E-4633E99DA2D2}" type="pres">
      <dgm:prSet presAssocID="{AC8BA014-1CD8-4345-834F-B9393CF8A391}" presName="child4group" presStyleCnt="0"/>
      <dgm:spPr/>
    </dgm:pt>
    <dgm:pt modelId="{C53F2148-3AEA-41A8-B91E-EEE0529CB3C3}" type="pres">
      <dgm:prSet presAssocID="{AC8BA014-1CD8-4345-834F-B9393CF8A391}" presName="child4" presStyleLbl="bgAcc1" presStyleIdx="3" presStyleCnt="4" custLinFactNeighborX="-14434" custLinFactNeighborY="-743"/>
      <dgm:spPr/>
    </dgm:pt>
    <dgm:pt modelId="{30E7CCCC-BDB7-4310-B789-03D53C01B6C2}" type="pres">
      <dgm:prSet presAssocID="{AC8BA014-1CD8-4345-834F-B9393CF8A391}" presName="child4Text" presStyleLbl="bgAcc1" presStyleIdx="3" presStyleCnt="4">
        <dgm:presLayoutVars>
          <dgm:bulletEnabled val="1"/>
        </dgm:presLayoutVars>
      </dgm:prSet>
      <dgm:spPr/>
    </dgm:pt>
    <dgm:pt modelId="{EF8CDDDF-4278-4436-9B96-E40821FC5D09}" type="pres">
      <dgm:prSet presAssocID="{AC8BA014-1CD8-4345-834F-B9393CF8A391}" presName="childPlaceholder" presStyleCnt="0"/>
      <dgm:spPr/>
    </dgm:pt>
    <dgm:pt modelId="{F67B91C0-D4FE-41A1-B760-A26551BE3D19}" type="pres">
      <dgm:prSet presAssocID="{AC8BA014-1CD8-4345-834F-B9393CF8A391}" presName="circle" presStyleCnt="0"/>
      <dgm:spPr/>
    </dgm:pt>
    <dgm:pt modelId="{14F681FC-26B4-427A-90BD-C963E21DDE34}" type="pres">
      <dgm:prSet presAssocID="{AC8BA014-1CD8-4345-834F-B9393CF8A39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99A2CC9-7E6B-4F13-A392-EA818D91B96C}" type="pres">
      <dgm:prSet presAssocID="{AC8BA014-1CD8-4345-834F-B9393CF8A39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CD475B4-8D09-470C-A1C5-942EA1BD6F2D}" type="pres">
      <dgm:prSet presAssocID="{AC8BA014-1CD8-4345-834F-B9393CF8A39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8059A9A3-2269-40BD-939F-DF6BFAA9AD14}" type="pres">
      <dgm:prSet presAssocID="{AC8BA014-1CD8-4345-834F-B9393CF8A39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3EFB500-49F2-4030-BFDC-19386615E781}" type="pres">
      <dgm:prSet presAssocID="{AC8BA014-1CD8-4345-834F-B9393CF8A391}" presName="quadrantPlaceholder" presStyleCnt="0"/>
      <dgm:spPr/>
    </dgm:pt>
    <dgm:pt modelId="{95453174-A54E-4B38-8404-090AA0A1E119}" type="pres">
      <dgm:prSet presAssocID="{AC8BA014-1CD8-4345-834F-B9393CF8A391}" presName="center1" presStyleLbl="fgShp" presStyleIdx="0" presStyleCnt="2" custLinFactNeighborX="-4734" custLinFactNeighborY="-20844"/>
      <dgm:spPr/>
    </dgm:pt>
    <dgm:pt modelId="{20747485-C05E-4029-AC0A-32663DE38841}" type="pres">
      <dgm:prSet presAssocID="{AC8BA014-1CD8-4345-834F-B9393CF8A391}" presName="center2" presStyleLbl="fgShp" presStyleIdx="1" presStyleCnt="2" custLinFactNeighborX="-4733" custLinFactNeighborY="23381"/>
      <dgm:spPr/>
    </dgm:pt>
  </dgm:ptLst>
  <dgm:cxnLst>
    <dgm:cxn modelId="{A8D85D02-64D9-4D26-9C3D-A4CB463EA31D}" type="presOf" srcId="{9F2E676A-8A62-445E-ADE0-3E23EAA65877}" destId="{11F2B7AA-82B5-4385-ACD4-42272973181F}" srcOrd="0" destOrd="0" presId="urn:microsoft.com/office/officeart/2005/8/layout/cycle4#1"/>
    <dgm:cxn modelId="{917D7206-9755-45E3-8908-61B130B707DA}" type="presOf" srcId="{6E269527-6D89-405B-BC2D-A6D4E7BD0396}" destId="{DC5B7BF3-7F6B-4BE4-8170-0E07B17C4615}" srcOrd="1" destOrd="1" presId="urn:microsoft.com/office/officeart/2005/8/layout/cycle4#1"/>
    <dgm:cxn modelId="{EC372A08-BD40-4394-ACDE-749B0ADB4D37}" srcId="{2C28A2D5-FE73-4531-83D0-A87C2900BDA1}" destId="{15261864-3A91-4D97-B66F-AF67A6EC1B5C}" srcOrd="3" destOrd="0" parTransId="{19F3D1A3-FEB2-4927-8FD9-613BD0E282A3}" sibTransId="{18589C9F-F026-4BAD-80F3-A4CFD1DDC9EF}"/>
    <dgm:cxn modelId="{EC76F50D-60E1-478C-BD70-EA2DD9061989}" type="presOf" srcId="{0389F6B0-0A2B-41D5-889E-087B41B620D7}" destId="{1C44DCDF-C402-429A-A175-41489E557215}" srcOrd="1" destOrd="3" presId="urn:microsoft.com/office/officeart/2005/8/layout/cycle4#1"/>
    <dgm:cxn modelId="{19AD9F1D-446D-4937-B66F-09180E325460}" srcId="{AC8BA014-1CD8-4345-834F-B9393CF8A391}" destId="{FDB40381-17B7-477C-8B58-B135C7D90AD2}" srcOrd="3" destOrd="0" parTransId="{063B14A3-4FA6-4678-AC7F-753682705FB7}" sibTransId="{13BDBE4F-C01A-4BB5-9E34-C8567A114709}"/>
    <dgm:cxn modelId="{69825929-DFF5-46DA-B1FA-3EFDC5A67C50}" srcId="{AC8BA014-1CD8-4345-834F-B9393CF8A391}" destId="{2C28A2D5-FE73-4531-83D0-A87C2900BDA1}" srcOrd="2" destOrd="0" parTransId="{38956C3B-E675-4E02-A565-0508048C1E1D}" sibTransId="{8766E454-BEBB-4EF2-9B43-F327CB0F8FAE}"/>
    <dgm:cxn modelId="{FE1A4C36-B54B-4FB2-8AB8-C7A3568EFA1F}" type="presOf" srcId="{60F5975E-6452-42B8-A6FB-081C1541D573}" destId="{11F2B7AA-82B5-4385-ACD4-42272973181F}" srcOrd="0" destOrd="1" presId="urn:microsoft.com/office/officeart/2005/8/layout/cycle4#1"/>
    <dgm:cxn modelId="{5F73165C-2ED9-4024-8D06-5DD403703C0F}" srcId="{2C28A2D5-FE73-4531-83D0-A87C2900BDA1}" destId="{C3B3E191-A3BC-4A53-8DAB-154640F3E403}" srcOrd="0" destOrd="0" parTransId="{30C426DC-D42B-451C-B1CD-8414CD1FCDBA}" sibTransId="{0D91DC6E-39B8-42E5-97AD-6E8FC48A9C0F}"/>
    <dgm:cxn modelId="{DF7D2E5C-251A-4741-AAAF-4E68613B600A}" srcId="{76DA1C5A-ABF4-47F2-8EB9-8137861201B4}" destId="{60F5975E-6452-42B8-A6FB-081C1541D573}" srcOrd="1" destOrd="0" parTransId="{8E2674DE-EC85-4FB6-9836-E0DF342EB79F}" sibTransId="{46A33EBB-C2CB-479D-9C22-8362931E3C5C}"/>
    <dgm:cxn modelId="{6E502F5F-FA73-478E-9B23-72D3A534DBF4}" type="presOf" srcId="{95C189F8-7DDF-48A7-9411-0380B14DE3F3}" destId="{FA0B5C1C-0E75-4144-983C-A0F7C018F815}" srcOrd="0" destOrd="2" presId="urn:microsoft.com/office/officeart/2005/8/layout/cycle4#1"/>
    <dgm:cxn modelId="{DDDCE243-9FA4-4560-B797-81F149DDCD05}" type="presOf" srcId="{462D37C8-CB53-40DD-AF8D-13C7AA6AB91B}" destId="{B79CE479-A02C-49E3-876F-5885AD4A95D5}" srcOrd="0" destOrd="0" presId="urn:microsoft.com/office/officeart/2005/8/layout/cycle4#1"/>
    <dgm:cxn modelId="{2D7D1265-7E55-4CB3-B750-ADF9B604E0DB}" type="presOf" srcId="{154601DB-7609-480C-935C-879254D88D5F}" destId="{C53F2148-3AEA-41A8-B91E-EEE0529CB3C3}" srcOrd="0" destOrd="1" presId="urn:microsoft.com/office/officeart/2005/8/layout/cycle4#1"/>
    <dgm:cxn modelId="{7F02D945-2175-4E8A-805D-FF5E814B5A7A}" srcId="{FDB40381-17B7-477C-8B58-B135C7D90AD2}" destId="{BD04F28E-72CB-4DE8-A923-C1A25FFCF10A}" srcOrd="2" destOrd="0" parTransId="{5A1EB077-5B9F-4EBD-A3FF-256B76B70C74}" sibTransId="{1682868C-46D4-41E8-9B6F-5D0D3CC02E07}"/>
    <dgm:cxn modelId="{7AB58546-95C8-4903-8FD6-F1EB43833F9C}" type="presOf" srcId="{E20E9331-9CBB-4D33-8FEC-CF98EAF318C6}" destId="{11F2B7AA-82B5-4385-ACD4-42272973181F}" srcOrd="0" destOrd="2" presId="urn:microsoft.com/office/officeart/2005/8/layout/cycle4#1"/>
    <dgm:cxn modelId="{40C30E48-9566-44C3-BA45-A76FE499B39B}" srcId="{AC8BA014-1CD8-4345-834F-B9393CF8A391}" destId="{76DA1C5A-ABF4-47F2-8EB9-8137861201B4}" srcOrd="1" destOrd="0" parTransId="{F470055C-7B92-4864-95F7-023651DED40B}" sibTransId="{708AB30F-8CC2-4A61-BAA9-5CE41A73F603}"/>
    <dgm:cxn modelId="{CC76024A-BE73-4D04-A823-C787CD6BEA38}" type="presOf" srcId="{6E269527-6D89-405B-BC2D-A6D4E7BD0396}" destId="{B79CE479-A02C-49E3-876F-5885AD4A95D5}" srcOrd="0" destOrd="1" presId="urn:microsoft.com/office/officeart/2005/8/layout/cycle4#1"/>
    <dgm:cxn modelId="{1640226A-2E86-4F4E-A704-C0A35DAEC491}" srcId="{2C28A2D5-FE73-4531-83D0-A87C2900BDA1}" destId="{95C189F8-7DDF-48A7-9411-0380B14DE3F3}" srcOrd="2" destOrd="0" parTransId="{7BAB71A8-B6D0-4E9F-AEA9-72B699B5E702}" sibTransId="{2AE566E4-8B77-43C3-A302-3AEC71647FCF}"/>
    <dgm:cxn modelId="{50084E6A-0DEC-4296-8266-BEF22E34CD7C}" type="presOf" srcId="{76DA1C5A-ABF4-47F2-8EB9-8137861201B4}" destId="{099A2CC9-7E6B-4F13-A392-EA818D91B96C}" srcOrd="0" destOrd="0" presId="urn:microsoft.com/office/officeart/2005/8/layout/cycle4#1"/>
    <dgm:cxn modelId="{C24FFC6A-10A0-4B55-9336-E21E66DE1B92}" type="presOf" srcId="{04456918-5CE7-4F15-A263-FE76E680C6C2}" destId="{C53F2148-3AEA-41A8-B91E-EEE0529CB3C3}" srcOrd="0" destOrd="0" presId="urn:microsoft.com/office/officeart/2005/8/layout/cycle4#1"/>
    <dgm:cxn modelId="{23C70F4D-11F1-4C8D-A8A4-79639B534EF6}" type="presOf" srcId="{2E2B25C2-837C-4328-BEC0-4BE9F5047089}" destId="{DC5B7BF3-7F6B-4BE4-8170-0E07B17C4615}" srcOrd="1" destOrd="2" presId="urn:microsoft.com/office/officeart/2005/8/layout/cycle4#1"/>
    <dgm:cxn modelId="{F910DC55-4BF4-47C8-9E7C-453DAB96215B}" type="presOf" srcId="{FDB40381-17B7-477C-8B58-B135C7D90AD2}" destId="{8059A9A3-2269-40BD-939F-DF6BFAA9AD14}" srcOrd="0" destOrd="0" presId="urn:microsoft.com/office/officeart/2005/8/layout/cycle4#1"/>
    <dgm:cxn modelId="{5960D87B-AEA4-4F6B-8024-1B8CB8D767A3}" srcId="{FDB40381-17B7-477C-8B58-B135C7D90AD2}" destId="{04456918-5CE7-4F15-A263-FE76E680C6C2}" srcOrd="0" destOrd="0" parTransId="{E0F18197-36F0-4A2A-B493-649512C94F9C}" sibTransId="{0C49E553-6E7C-4FE0-A3A7-68A63D717F73}"/>
    <dgm:cxn modelId="{F2C0AF7E-2F07-40CA-B35E-A95BD3F603B7}" type="presOf" srcId="{C3B3E191-A3BC-4A53-8DAB-154640F3E403}" destId="{FA0B5C1C-0E75-4144-983C-A0F7C018F815}" srcOrd="0" destOrd="0" presId="urn:microsoft.com/office/officeart/2005/8/layout/cycle4#1"/>
    <dgm:cxn modelId="{920A5F7F-4260-4124-9F83-1751A6635411}" type="presOf" srcId="{60F5975E-6452-42B8-A6FB-081C1541D573}" destId="{1C44DCDF-C402-429A-A175-41489E557215}" srcOrd="1" destOrd="1" presId="urn:microsoft.com/office/officeart/2005/8/layout/cycle4#1"/>
    <dgm:cxn modelId="{16F3BF7F-A47F-40F0-A294-A747B966E717}" type="presOf" srcId="{9F2E676A-8A62-445E-ADE0-3E23EAA65877}" destId="{1C44DCDF-C402-429A-A175-41489E557215}" srcOrd="1" destOrd="0" presId="urn:microsoft.com/office/officeart/2005/8/layout/cycle4#1"/>
    <dgm:cxn modelId="{980CEE83-5A4A-41CE-B1D3-23397483CA26}" type="presOf" srcId="{95C189F8-7DDF-48A7-9411-0380B14DE3F3}" destId="{7DF7F6FC-D3EE-4DC3-9EEE-E8D4779F1836}" srcOrd="1" destOrd="2" presId="urn:microsoft.com/office/officeart/2005/8/layout/cycle4#1"/>
    <dgm:cxn modelId="{0CFFEE83-BA01-4AAF-9B87-B5B1BA15A818}" type="presOf" srcId="{2E2B25C2-837C-4328-BEC0-4BE9F5047089}" destId="{B79CE479-A02C-49E3-876F-5885AD4A95D5}" srcOrd="0" destOrd="2" presId="urn:microsoft.com/office/officeart/2005/8/layout/cycle4#1"/>
    <dgm:cxn modelId="{A81C5C89-3B38-444F-9771-D5B572F0C5CA}" type="presOf" srcId="{25C7698C-75A9-45E0-9DA8-1AAB78448605}" destId="{7DF7F6FC-D3EE-4DC3-9EEE-E8D4779F1836}" srcOrd="1" destOrd="4" presId="urn:microsoft.com/office/officeart/2005/8/layout/cycle4#1"/>
    <dgm:cxn modelId="{94D2CD89-730F-4147-B702-20BF42C99ACB}" srcId="{603DDD6B-B9C1-45C3-A921-2C74396161F0}" destId="{462D37C8-CB53-40DD-AF8D-13C7AA6AB91B}" srcOrd="0" destOrd="0" parTransId="{66B17381-44E6-47F1-A08E-CCA1EA00024D}" sibTransId="{F9F20674-8272-4FDF-88E1-FB1FB077FC30}"/>
    <dgm:cxn modelId="{A1C2238B-8B78-4CD1-BD6F-2E0D568A09F0}" type="presOf" srcId="{15261864-3A91-4D97-B66F-AF67A6EC1B5C}" destId="{7DF7F6FC-D3EE-4DC3-9EEE-E8D4779F1836}" srcOrd="1" destOrd="3" presId="urn:microsoft.com/office/officeart/2005/8/layout/cycle4#1"/>
    <dgm:cxn modelId="{20284490-E86C-4BAA-B226-06F07265111C}" type="presOf" srcId="{2C28A2D5-FE73-4531-83D0-A87C2900BDA1}" destId="{CCD475B4-8D09-470C-A1C5-942EA1BD6F2D}" srcOrd="0" destOrd="0" presId="urn:microsoft.com/office/officeart/2005/8/layout/cycle4#1"/>
    <dgm:cxn modelId="{2846C091-B6CA-4CEA-8ED3-18D3ED04E26C}" srcId="{AC8BA014-1CD8-4345-834F-B9393CF8A391}" destId="{603DDD6B-B9C1-45C3-A921-2C74396161F0}" srcOrd="0" destOrd="0" parTransId="{F61FF0A9-C554-4E90-A300-C5A6CE340069}" sibTransId="{3604F9AE-9E54-40A4-83A6-74F2A2579188}"/>
    <dgm:cxn modelId="{DED40D95-D5FF-45C1-83F3-A8EBEF476F22}" type="presOf" srcId="{AC8BA014-1CD8-4345-834F-B9393CF8A391}" destId="{1361AA55-1C9F-41F6-973A-57966BA56FC2}" srcOrd="0" destOrd="0" presId="urn:microsoft.com/office/officeart/2005/8/layout/cycle4#1"/>
    <dgm:cxn modelId="{9BDA7BAC-6614-4075-A196-5D3A7D5B6154}" type="presOf" srcId="{0389F6B0-0A2B-41D5-889E-087B41B620D7}" destId="{11F2B7AA-82B5-4385-ACD4-42272973181F}" srcOrd="0" destOrd="3" presId="urn:microsoft.com/office/officeart/2005/8/layout/cycle4#1"/>
    <dgm:cxn modelId="{B14D51B1-3754-48B0-9BDB-7C5E0050EAE4}" type="presOf" srcId="{25C7698C-75A9-45E0-9DA8-1AAB78448605}" destId="{FA0B5C1C-0E75-4144-983C-A0F7C018F815}" srcOrd="0" destOrd="4" presId="urn:microsoft.com/office/officeart/2005/8/layout/cycle4#1"/>
    <dgm:cxn modelId="{861FCCB5-3D76-410C-B0FF-053F8419A727}" srcId="{2C28A2D5-FE73-4531-83D0-A87C2900BDA1}" destId="{25C7698C-75A9-45E0-9DA8-1AAB78448605}" srcOrd="4" destOrd="0" parTransId="{27311FE9-0BB9-4E00-9BA5-3CC00C7D8444}" sibTransId="{D1BC7C6F-7868-4136-BFD0-CE3B89FB60E6}"/>
    <dgm:cxn modelId="{B60F7AB9-4E2D-43B8-95EB-B70B369D1A98}" srcId="{603DDD6B-B9C1-45C3-A921-2C74396161F0}" destId="{6E269527-6D89-405B-BC2D-A6D4E7BD0396}" srcOrd="1" destOrd="0" parTransId="{274281C2-4B4B-4858-9864-335C1DE90DD8}" sibTransId="{9F442062-A24C-445D-9BF9-E9A0BDEDBF31}"/>
    <dgm:cxn modelId="{744AA2C3-4F45-4F69-B7CB-FF54E0445F17}" srcId="{2C28A2D5-FE73-4531-83D0-A87C2900BDA1}" destId="{9857B363-9F58-4045-9A13-C402AEFC650A}" srcOrd="1" destOrd="0" parTransId="{FFB5D916-422B-482C-B3C6-BA7C398E926F}" sibTransId="{0FF27E5C-A3B7-4A22-933B-9C63540D993A}"/>
    <dgm:cxn modelId="{B91C23C7-7BE3-4565-872F-26758C484E9C}" type="presOf" srcId="{E20E9331-9CBB-4D33-8FEC-CF98EAF318C6}" destId="{1C44DCDF-C402-429A-A175-41489E557215}" srcOrd="1" destOrd="2" presId="urn:microsoft.com/office/officeart/2005/8/layout/cycle4#1"/>
    <dgm:cxn modelId="{3CCFD3D0-5B75-4D74-B37E-A550E4BCEAFF}" type="presOf" srcId="{15261864-3A91-4D97-B66F-AF67A6EC1B5C}" destId="{FA0B5C1C-0E75-4144-983C-A0F7C018F815}" srcOrd="0" destOrd="3" presId="urn:microsoft.com/office/officeart/2005/8/layout/cycle4#1"/>
    <dgm:cxn modelId="{FFD359DB-4D1B-45BD-B328-5B2BE6CC3D25}" type="presOf" srcId="{BD04F28E-72CB-4DE8-A923-C1A25FFCF10A}" destId="{C53F2148-3AEA-41A8-B91E-EEE0529CB3C3}" srcOrd="0" destOrd="2" presId="urn:microsoft.com/office/officeart/2005/8/layout/cycle4#1"/>
    <dgm:cxn modelId="{FC70A7DC-2D30-41C1-B2C0-4A3FA314661B}" type="presOf" srcId="{C3B3E191-A3BC-4A53-8DAB-154640F3E403}" destId="{7DF7F6FC-D3EE-4DC3-9EEE-E8D4779F1836}" srcOrd="1" destOrd="0" presId="urn:microsoft.com/office/officeart/2005/8/layout/cycle4#1"/>
    <dgm:cxn modelId="{42B4D8DD-A75B-4AB3-AE06-EB2629E11510}" srcId="{603DDD6B-B9C1-45C3-A921-2C74396161F0}" destId="{2E2B25C2-837C-4328-BEC0-4BE9F5047089}" srcOrd="2" destOrd="0" parTransId="{6CBCC1D8-9C08-414F-9518-D553F2AEE687}" sibTransId="{595164DB-5569-489F-BEAC-BDCCD504DBE5}"/>
    <dgm:cxn modelId="{D8B787E2-D925-40A6-81E3-4BD44CF769BC}" srcId="{76DA1C5A-ABF4-47F2-8EB9-8137861201B4}" destId="{0389F6B0-0A2B-41D5-889E-087B41B620D7}" srcOrd="3" destOrd="0" parTransId="{7688DDA3-CAFC-42FC-99F3-DF2E40BD5E60}" sibTransId="{63D780E0-49CC-4EBA-A8BD-8D759A83CE9D}"/>
    <dgm:cxn modelId="{52EF97E3-80EA-42CA-B71C-BB19D0D49EEF}" type="presOf" srcId="{9857B363-9F58-4045-9A13-C402AEFC650A}" destId="{FA0B5C1C-0E75-4144-983C-A0F7C018F815}" srcOrd="0" destOrd="1" presId="urn:microsoft.com/office/officeart/2005/8/layout/cycle4#1"/>
    <dgm:cxn modelId="{B850E4EA-6CF3-47F3-B32A-7E06E21A6AC2}" type="presOf" srcId="{603DDD6B-B9C1-45C3-A921-2C74396161F0}" destId="{14F681FC-26B4-427A-90BD-C963E21DDE34}" srcOrd="0" destOrd="0" presId="urn:microsoft.com/office/officeart/2005/8/layout/cycle4#1"/>
    <dgm:cxn modelId="{439037ED-4F9B-4EEF-888B-78478CE9CCFC}" type="presOf" srcId="{154601DB-7609-480C-935C-879254D88D5F}" destId="{30E7CCCC-BDB7-4310-B789-03D53C01B6C2}" srcOrd="1" destOrd="1" presId="urn:microsoft.com/office/officeart/2005/8/layout/cycle4#1"/>
    <dgm:cxn modelId="{7F19E4EF-5CCF-4B57-9C0F-971392313955}" type="presOf" srcId="{462D37C8-CB53-40DD-AF8D-13C7AA6AB91B}" destId="{DC5B7BF3-7F6B-4BE4-8170-0E07B17C4615}" srcOrd="1" destOrd="0" presId="urn:microsoft.com/office/officeart/2005/8/layout/cycle4#1"/>
    <dgm:cxn modelId="{4693A1F0-A9CC-4BBD-85C4-7C473962D327}" srcId="{FDB40381-17B7-477C-8B58-B135C7D90AD2}" destId="{154601DB-7609-480C-935C-879254D88D5F}" srcOrd="1" destOrd="0" parTransId="{82A1E6E5-21E9-4213-94B4-3E6AD896CDA2}" sibTransId="{6D5D4512-E690-4A36-A893-FCB9FBDCA7C7}"/>
    <dgm:cxn modelId="{BA6C50F1-03B2-4067-9DA5-D0BC626F6806}" srcId="{76DA1C5A-ABF4-47F2-8EB9-8137861201B4}" destId="{E20E9331-9CBB-4D33-8FEC-CF98EAF318C6}" srcOrd="2" destOrd="0" parTransId="{D017E2B7-25DE-4C11-827C-5E1B9843D865}" sibTransId="{0F6136DF-2076-4035-935C-100D71303644}"/>
    <dgm:cxn modelId="{220C75F1-DF4A-4BFB-97A6-A1E94EBD0C58}" srcId="{76DA1C5A-ABF4-47F2-8EB9-8137861201B4}" destId="{9F2E676A-8A62-445E-ADE0-3E23EAA65877}" srcOrd="0" destOrd="0" parTransId="{74B66F5A-D9BD-4907-8BDE-3B36F9B42ACE}" sibTransId="{BD175D78-6772-438D-A507-3821105A508C}"/>
    <dgm:cxn modelId="{8125FDF2-217C-477E-8E2E-0DE6A11CAC97}" type="presOf" srcId="{9857B363-9F58-4045-9A13-C402AEFC650A}" destId="{7DF7F6FC-D3EE-4DC3-9EEE-E8D4779F1836}" srcOrd="1" destOrd="1" presId="urn:microsoft.com/office/officeart/2005/8/layout/cycle4#1"/>
    <dgm:cxn modelId="{0B2BE0F9-8A43-4AAC-B311-5184482C3700}" type="presOf" srcId="{BD04F28E-72CB-4DE8-A923-C1A25FFCF10A}" destId="{30E7CCCC-BDB7-4310-B789-03D53C01B6C2}" srcOrd="1" destOrd="2" presId="urn:microsoft.com/office/officeart/2005/8/layout/cycle4#1"/>
    <dgm:cxn modelId="{B51A66FB-81EF-4141-95D3-3FBECC601762}" type="presOf" srcId="{04456918-5CE7-4F15-A263-FE76E680C6C2}" destId="{30E7CCCC-BDB7-4310-B789-03D53C01B6C2}" srcOrd="1" destOrd="0" presId="urn:microsoft.com/office/officeart/2005/8/layout/cycle4#1"/>
    <dgm:cxn modelId="{F71B8FD8-4CC9-4F95-B01D-C921664CBA58}" type="presParOf" srcId="{1361AA55-1C9F-41F6-973A-57966BA56FC2}" destId="{B667F37A-324F-41AC-B4EE-972390B88744}" srcOrd="0" destOrd="0" presId="urn:microsoft.com/office/officeart/2005/8/layout/cycle4#1"/>
    <dgm:cxn modelId="{3242DD62-5750-412E-A7A9-EC9FA0018A57}" type="presParOf" srcId="{B667F37A-324F-41AC-B4EE-972390B88744}" destId="{AFBB30AD-CC27-4819-8721-0EDA36D6FF15}" srcOrd="0" destOrd="0" presId="urn:microsoft.com/office/officeart/2005/8/layout/cycle4#1"/>
    <dgm:cxn modelId="{C2E47FF8-34D0-487E-9F84-6516B1659A80}" type="presParOf" srcId="{AFBB30AD-CC27-4819-8721-0EDA36D6FF15}" destId="{B79CE479-A02C-49E3-876F-5885AD4A95D5}" srcOrd="0" destOrd="0" presId="urn:microsoft.com/office/officeart/2005/8/layout/cycle4#1"/>
    <dgm:cxn modelId="{B74F092A-6D46-4B5C-887A-FB36C2BFDAD2}" type="presParOf" srcId="{AFBB30AD-CC27-4819-8721-0EDA36D6FF15}" destId="{DC5B7BF3-7F6B-4BE4-8170-0E07B17C4615}" srcOrd="1" destOrd="0" presId="urn:microsoft.com/office/officeart/2005/8/layout/cycle4#1"/>
    <dgm:cxn modelId="{C5DA23E2-FB4E-4245-9B63-CCFE9B788168}" type="presParOf" srcId="{B667F37A-324F-41AC-B4EE-972390B88744}" destId="{A0B1FEB3-B34C-4646-9614-0007DEA115E1}" srcOrd="1" destOrd="0" presId="urn:microsoft.com/office/officeart/2005/8/layout/cycle4#1"/>
    <dgm:cxn modelId="{2A1A7538-CC18-4EF3-A05B-DC6182F80844}" type="presParOf" srcId="{A0B1FEB3-B34C-4646-9614-0007DEA115E1}" destId="{11F2B7AA-82B5-4385-ACD4-42272973181F}" srcOrd="0" destOrd="0" presId="urn:microsoft.com/office/officeart/2005/8/layout/cycle4#1"/>
    <dgm:cxn modelId="{0EB9A54C-B101-499C-97B7-A4BE24113140}" type="presParOf" srcId="{A0B1FEB3-B34C-4646-9614-0007DEA115E1}" destId="{1C44DCDF-C402-429A-A175-41489E557215}" srcOrd="1" destOrd="0" presId="urn:microsoft.com/office/officeart/2005/8/layout/cycle4#1"/>
    <dgm:cxn modelId="{F178AA94-7248-457E-8877-4A33C348822F}" type="presParOf" srcId="{B667F37A-324F-41AC-B4EE-972390B88744}" destId="{F9E6D59B-8B17-4C22-A461-E8313C41E2F8}" srcOrd="2" destOrd="0" presId="urn:microsoft.com/office/officeart/2005/8/layout/cycle4#1"/>
    <dgm:cxn modelId="{FC811058-BBCE-4F59-B522-DFB501E2F3A7}" type="presParOf" srcId="{F9E6D59B-8B17-4C22-A461-E8313C41E2F8}" destId="{FA0B5C1C-0E75-4144-983C-A0F7C018F815}" srcOrd="0" destOrd="0" presId="urn:microsoft.com/office/officeart/2005/8/layout/cycle4#1"/>
    <dgm:cxn modelId="{EC25E8F8-3C6B-40F8-BB1F-465C3245AD85}" type="presParOf" srcId="{F9E6D59B-8B17-4C22-A461-E8313C41E2F8}" destId="{7DF7F6FC-D3EE-4DC3-9EEE-E8D4779F1836}" srcOrd="1" destOrd="0" presId="urn:microsoft.com/office/officeart/2005/8/layout/cycle4#1"/>
    <dgm:cxn modelId="{1B7B65EA-A605-4BD4-88C3-5E5E32AC3852}" type="presParOf" srcId="{B667F37A-324F-41AC-B4EE-972390B88744}" destId="{17AC7E62-AC13-40E0-9C7E-4633E99DA2D2}" srcOrd="3" destOrd="0" presId="urn:microsoft.com/office/officeart/2005/8/layout/cycle4#1"/>
    <dgm:cxn modelId="{A2B45C4C-39CC-4F9F-A5DC-BFD9EBA97AB2}" type="presParOf" srcId="{17AC7E62-AC13-40E0-9C7E-4633E99DA2D2}" destId="{C53F2148-3AEA-41A8-B91E-EEE0529CB3C3}" srcOrd="0" destOrd="0" presId="urn:microsoft.com/office/officeart/2005/8/layout/cycle4#1"/>
    <dgm:cxn modelId="{9CB21184-7E6D-4228-A4F1-4147905C7856}" type="presParOf" srcId="{17AC7E62-AC13-40E0-9C7E-4633E99DA2D2}" destId="{30E7CCCC-BDB7-4310-B789-03D53C01B6C2}" srcOrd="1" destOrd="0" presId="urn:microsoft.com/office/officeart/2005/8/layout/cycle4#1"/>
    <dgm:cxn modelId="{DFF0049D-6E50-464F-B1A4-5D317094621D}" type="presParOf" srcId="{B667F37A-324F-41AC-B4EE-972390B88744}" destId="{EF8CDDDF-4278-4436-9B96-E40821FC5D09}" srcOrd="4" destOrd="0" presId="urn:microsoft.com/office/officeart/2005/8/layout/cycle4#1"/>
    <dgm:cxn modelId="{C06F4403-1749-48B0-AB4D-3438FF47D94B}" type="presParOf" srcId="{1361AA55-1C9F-41F6-973A-57966BA56FC2}" destId="{F67B91C0-D4FE-41A1-B760-A26551BE3D19}" srcOrd="1" destOrd="0" presId="urn:microsoft.com/office/officeart/2005/8/layout/cycle4#1"/>
    <dgm:cxn modelId="{FDAE6068-5D00-402D-9144-D41BDBF5AABF}" type="presParOf" srcId="{F67B91C0-D4FE-41A1-B760-A26551BE3D19}" destId="{14F681FC-26B4-427A-90BD-C963E21DDE34}" srcOrd="0" destOrd="0" presId="urn:microsoft.com/office/officeart/2005/8/layout/cycle4#1"/>
    <dgm:cxn modelId="{9CBE3B39-A0AA-41E4-9160-C2DBFA15BAFA}" type="presParOf" srcId="{F67B91C0-D4FE-41A1-B760-A26551BE3D19}" destId="{099A2CC9-7E6B-4F13-A392-EA818D91B96C}" srcOrd="1" destOrd="0" presId="urn:microsoft.com/office/officeart/2005/8/layout/cycle4#1"/>
    <dgm:cxn modelId="{86912A89-B77B-4A90-B130-823FA3F3C2A8}" type="presParOf" srcId="{F67B91C0-D4FE-41A1-B760-A26551BE3D19}" destId="{CCD475B4-8D09-470C-A1C5-942EA1BD6F2D}" srcOrd="2" destOrd="0" presId="urn:microsoft.com/office/officeart/2005/8/layout/cycle4#1"/>
    <dgm:cxn modelId="{ADD23F4F-0B02-4386-ACD1-A78CE5B3CCB3}" type="presParOf" srcId="{F67B91C0-D4FE-41A1-B760-A26551BE3D19}" destId="{8059A9A3-2269-40BD-939F-DF6BFAA9AD14}" srcOrd="3" destOrd="0" presId="urn:microsoft.com/office/officeart/2005/8/layout/cycle4#1"/>
    <dgm:cxn modelId="{D2EB1E99-8827-4EE2-94EF-1D8DF98F45A0}" type="presParOf" srcId="{F67B91C0-D4FE-41A1-B760-A26551BE3D19}" destId="{C3EFB500-49F2-4030-BFDC-19386615E781}" srcOrd="4" destOrd="0" presId="urn:microsoft.com/office/officeart/2005/8/layout/cycle4#1"/>
    <dgm:cxn modelId="{FBFFFDAE-1DBA-429A-9632-EF4BE8AAE140}" type="presParOf" srcId="{1361AA55-1C9F-41F6-973A-57966BA56FC2}" destId="{95453174-A54E-4B38-8404-090AA0A1E119}" srcOrd="2" destOrd="0" presId="urn:microsoft.com/office/officeart/2005/8/layout/cycle4#1"/>
    <dgm:cxn modelId="{54CFBBF8-4EA2-42D6-97D3-A15B6FDDCB9C}" type="presParOf" srcId="{1361AA55-1C9F-41F6-973A-57966BA56FC2}" destId="{20747485-C05E-4029-AC0A-32663DE3884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9A248-0353-4D31-9C5A-2F773D95129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80F09C21-DEE8-447A-B2BB-AC7A8FB03C63}">
      <dgm:prSet phldrT="[Text]" custT="1"/>
      <dgm:spPr/>
      <dgm:t>
        <a:bodyPr/>
        <a:lstStyle/>
        <a:p>
          <a:r>
            <a:rPr lang="cs-CZ" sz="2400" dirty="0"/>
            <a:t>Proč? </a:t>
          </a:r>
        </a:p>
      </dgm:t>
    </dgm:pt>
    <dgm:pt modelId="{4601AB44-829B-4175-8C34-5BDA6F5CE3D9}" type="parTrans" cxnId="{06974B8F-656C-4713-B67A-E7C5CCB7443B}">
      <dgm:prSet/>
      <dgm:spPr/>
      <dgm:t>
        <a:bodyPr/>
        <a:lstStyle/>
        <a:p>
          <a:endParaRPr lang="cs-CZ"/>
        </a:p>
      </dgm:t>
    </dgm:pt>
    <dgm:pt modelId="{F2334B16-427E-4683-8C14-083BE03C2C3C}" type="sibTrans" cxnId="{06974B8F-656C-4713-B67A-E7C5CCB7443B}">
      <dgm:prSet custT="1"/>
      <dgm:spPr/>
      <dgm:t>
        <a:bodyPr/>
        <a:lstStyle/>
        <a:p>
          <a:r>
            <a:rPr lang="cs-CZ" sz="2400" dirty="0"/>
            <a:t>Školení &amp; osvěta vedení</a:t>
          </a:r>
        </a:p>
      </dgm:t>
    </dgm:pt>
    <dgm:pt modelId="{6152D0B6-B5C2-47A3-996D-C21B19237518}">
      <dgm:prSet phldrT="[Text]" custT="1"/>
      <dgm:spPr/>
      <dgm:t>
        <a:bodyPr/>
        <a:lstStyle/>
        <a:p>
          <a:r>
            <a:rPr lang="cs-CZ" sz="1600" dirty="0"/>
            <a:t>Péče o děti , Studium </a:t>
          </a:r>
        </a:p>
      </dgm:t>
    </dgm:pt>
    <dgm:pt modelId="{54899905-CAFD-409A-B849-A4ADDEC38076}" type="parTrans" cxnId="{8BDB379A-5000-4BE5-91C0-26DC05030D85}">
      <dgm:prSet/>
      <dgm:spPr/>
      <dgm:t>
        <a:bodyPr/>
        <a:lstStyle/>
        <a:p>
          <a:endParaRPr lang="cs-CZ"/>
        </a:p>
      </dgm:t>
    </dgm:pt>
    <dgm:pt modelId="{022478E6-9108-4907-9DED-77441E9A93BC}" type="sibTrans" cxnId="{8BDB379A-5000-4BE5-91C0-26DC05030D85}">
      <dgm:prSet/>
      <dgm:spPr/>
      <dgm:t>
        <a:bodyPr/>
        <a:lstStyle/>
        <a:p>
          <a:endParaRPr lang="cs-CZ"/>
        </a:p>
      </dgm:t>
    </dgm:pt>
    <dgm:pt modelId="{EA7A35C1-6596-4A00-B22E-4B7162EE2D1A}">
      <dgm:prSet phldrT="[Text]" custT="1"/>
      <dgm:spPr/>
      <dgm:t>
        <a:bodyPr/>
        <a:lstStyle/>
        <a:p>
          <a:r>
            <a:rPr lang="cs-CZ" sz="2400" dirty="0"/>
            <a:t>Jak?  </a:t>
          </a:r>
        </a:p>
      </dgm:t>
    </dgm:pt>
    <dgm:pt modelId="{357FDBB7-506D-4CBF-8BF9-70AED787C27C}" type="parTrans" cxnId="{75E30D3C-1971-43F1-9691-E5E2292B6664}">
      <dgm:prSet/>
      <dgm:spPr/>
      <dgm:t>
        <a:bodyPr/>
        <a:lstStyle/>
        <a:p>
          <a:endParaRPr lang="cs-CZ"/>
        </a:p>
      </dgm:t>
    </dgm:pt>
    <dgm:pt modelId="{EF96A058-4D3C-4B7E-A995-CE6CC2314363}" type="sibTrans" cxnId="{75E30D3C-1971-43F1-9691-E5E2292B6664}">
      <dgm:prSet custT="1"/>
      <dgm:spPr/>
      <dgm:t>
        <a:bodyPr/>
        <a:lstStyle/>
        <a:p>
          <a:r>
            <a:rPr lang="cs-CZ" sz="2400" dirty="0"/>
            <a:t>Matice pozic</a:t>
          </a:r>
        </a:p>
      </dgm:t>
    </dgm:pt>
    <dgm:pt modelId="{A1853556-83F4-4003-8414-FBF7A7CF7FE2}">
      <dgm:prSet phldrT="[Text]" custT="1"/>
      <dgm:spPr/>
      <dgm:t>
        <a:bodyPr/>
        <a:lstStyle/>
        <a:p>
          <a:r>
            <a:rPr lang="cs-CZ" sz="1600" dirty="0"/>
            <a:t>Pružná pracovní doba</a:t>
          </a:r>
        </a:p>
      </dgm:t>
    </dgm:pt>
    <dgm:pt modelId="{461B13AC-3825-48A6-A5D4-12175CF3FB1A}" type="parTrans" cxnId="{4A865E47-29E0-4A2E-8346-847BC7B0232C}">
      <dgm:prSet/>
      <dgm:spPr/>
      <dgm:t>
        <a:bodyPr/>
        <a:lstStyle/>
        <a:p>
          <a:endParaRPr lang="cs-CZ"/>
        </a:p>
      </dgm:t>
    </dgm:pt>
    <dgm:pt modelId="{6A701007-32D6-4C88-ABE5-9E33AB2CE1D4}" type="sibTrans" cxnId="{4A865E47-29E0-4A2E-8346-847BC7B0232C}">
      <dgm:prSet/>
      <dgm:spPr/>
      <dgm:t>
        <a:bodyPr/>
        <a:lstStyle/>
        <a:p>
          <a:endParaRPr lang="cs-CZ"/>
        </a:p>
      </dgm:t>
    </dgm:pt>
    <dgm:pt modelId="{B8A3F457-099E-4E47-B99D-86355FFFB6AA}">
      <dgm:prSet phldrT="[Text]" custT="1"/>
      <dgm:spPr/>
      <dgm:t>
        <a:bodyPr/>
        <a:lstStyle/>
        <a:p>
          <a:r>
            <a:rPr lang="cs-CZ" sz="1600" dirty="0"/>
            <a:t>Plánování směn</a:t>
          </a:r>
        </a:p>
      </dgm:t>
    </dgm:pt>
    <dgm:pt modelId="{50539C4E-11B4-40CE-883E-BD9128BA79FA}" type="parTrans" cxnId="{6A443D50-6286-4019-97F7-746C86B96A76}">
      <dgm:prSet/>
      <dgm:spPr/>
      <dgm:t>
        <a:bodyPr/>
        <a:lstStyle/>
        <a:p>
          <a:endParaRPr lang="cs-CZ"/>
        </a:p>
      </dgm:t>
    </dgm:pt>
    <dgm:pt modelId="{0AC99E87-CF2C-4556-B143-1470A613AB5C}" type="sibTrans" cxnId="{6A443D50-6286-4019-97F7-746C86B96A76}">
      <dgm:prSet/>
      <dgm:spPr/>
      <dgm:t>
        <a:bodyPr/>
        <a:lstStyle/>
        <a:p>
          <a:endParaRPr lang="cs-CZ"/>
        </a:p>
      </dgm:t>
    </dgm:pt>
    <dgm:pt modelId="{6BD069A1-D9EE-4923-8D07-0493E191C926}">
      <dgm:prSet phldrT="[Text]" custT="1"/>
      <dgm:spPr/>
      <dgm:t>
        <a:bodyPr/>
        <a:lstStyle/>
        <a:p>
          <a:r>
            <a:rPr lang="cs-CZ" sz="1600" dirty="0"/>
            <a:t>Péče o staršího člena rodiny</a:t>
          </a:r>
        </a:p>
      </dgm:t>
    </dgm:pt>
    <dgm:pt modelId="{64994734-490F-4797-B851-7E87EEA1228F}" type="parTrans" cxnId="{21E9B5AC-C60D-40C3-AC40-E262128A9F6A}">
      <dgm:prSet/>
      <dgm:spPr/>
      <dgm:t>
        <a:bodyPr/>
        <a:lstStyle/>
        <a:p>
          <a:endParaRPr lang="cs-CZ"/>
        </a:p>
      </dgm:t>
    </dgm:pt>
    <dgm:pt modelId="{8E95C21B-5A82-46A7-87BC-B12E8304667F}" type="sibTrans" cxnId="{21E9B5AC-C60D-40C3-AC40-E262128A9F6A}">
      <dgm:prSet/>
      <dgm:spPr/>
      <dgm:t>
        <a:bodyPr/>
        <a:lstStyle/>
        <a:p>
          <a:endParaRPr lang="cs-CZ"/>
        </a:p>
      </dgm:t>
    </dgm:pt>
    <dgm:pt modelId="{3CA70AFA-755B-4E76-B18F-46A17A03C3AF}">
      <dgm:prSet phldrT="[Text]" custT="1"/>
      <dgm:spPr/>
      <dgm:t>
        <a:bodyPr/>
        <a:lstStyle/>
        <a:p>
          <a:r>
            <a:rPr lang="cs-CZ" sz="1600" dirty="0"/>
            <a:t>Nemoc, Další zájmy</a:t>
          </a:r>
        </a:p>
      </dgm:t>
    </dgm:pt>
    <dgm:pt modelId="{1038EF23-1F49-4947-87B2-305F90D15023}" type="parTrans" cxnId="{83A1BFF2-EBC5-4379-B41D-859914C974C4}">
      <dgm:prSet/>
      <dgm:spPr/>
      <dgm:t>
        <a:bodyPr/>
        <a:lstStyle/>
        <a:p>
          <a:endParaRPr lang="cs-CZ"/>
        </a:p>
      </dgm:t>
    </dgm:pt>
    <dgm:pt modelId="{6D727CC5-38B4-4576-8D1A-6836B5F05FC4}" type="sibTrans" cxnId="{83A1BFF2-EBC5-4379-B41D-859914C974C4}">
      <dgm:prSet/>
      <dgm:spPr/>
      <dgm:t>
        <a:bodyPr/>
        <a:lstStyle/>
        <a:p>
          <a:endParaRPr lang="cs-CZ"/>
        </a:p>
      </dgm:t>
    </dgm:pt>
    <dgm:pt modelId="{EDD4CA2C-64C8-4BF7-973C-052A938E715D}">
      <dgm:prSet phldrT="[Text]" custT="1"/>
      <dgm:spPr/>
      <dgm:t>
        <a:bodyPr/>
        <a:lstStyle/>
        <a:p>
          <a:r>
            <a:rPr lang="cs-CZ" sz="1600" dirty="0"/>
            <a:t>Zkrácené úvazky, DPP</a:t>
          </a:r>
        </a:p>
        <a:p>
          <a:r>
            <a:rPr lang="cs-CZ" sz="1600" dirty="0" err="1"/>
            <a:t>Home</a:t>
          </a:r>
          <a:r>
            <a:rPr lang="cs-CZ" sz="1600" dirty="0"/>
            <a:t>/Mobile-</a:t>
          </a:r>
          <a:r>
            <a:rPr lang="cs-CZ" sz="1600" dirty="0" err="1"/>
            <a:t>office</a:t>
          </a:r>
          <a:endParaRPr lang="cs-CZ" sz="1600" dirty="0"/>
        </a:p>
      </dgm:t>
    </dgm:pt>
    <dgm:pt modelId="{1FDE8706-C8F9-42D0-8500-4AEF5DD58032}" type="parTrans" cxnId="{42DF26CB-33F7-4CF6-A3EB-B6871DA67305}">
      <dgm:prSet/>
      <dgm:spPr/>
      <dgm:t>
        <a:bodyPr/>
        <a:lstStyle/>
        <a:p>
          <a:endParaRPr lang="cs-CZ"/>
        </a:p>
      </dgm:t>
    </dgm:pt>
    <dgm:pt modelId="{60254A36-D009-4224-8D05-3B4302583AF1}" type="sibTrans" cxnId="{42DF26CB-33F7-4CF6-A3EB-B6871DA67305}">
      <dgm:prSet/>
      <dgm:spPr/>
      <dgm:t>
        <a:bodyPr/>
        <a:lstStyle/>
        <a:p>
          <a:endParaRPr lang="cs-CZ"/>
        </a:p>
      </dgm:t>
    </dgm:pt>
    <dgm:pt modelId="{61425617-0B4A-4B1F-9AC8-6BB045C6D3CD}" type="pres">
      <dgm:prSet presAssocID="{AE69A248-0353-4D31-9C5A-2F773D951296}" presName="Name0" presStyleCnt="0">
        <dgm:presLayoutVars>
          <dgm:chMax/>
          <dgm:chPref/>
          <dgm:dir/>
          <dgm:animLvl val="lvl"/>
        </dgm:presLayoutVars>
      </dgm:prSet>
      <dgm:spPr/>
    </dgm:pt>
    <dgm:pt modelId="{E8DB7EB4-A81E-4268-AD09-4BD25C27E637}" type="pres">
      <dgm:prSet presAssocID="{80F09C21-DEE8-447A-B2BB-AC7A8FB03C63}" presName="composite" presStyleCnt="0"/>
      <dgm:spPr/>
    </dgm:pt>
    <dgm:pt modelId="{5A450F8A-42F4-4605-B47A-1E093D24FDE6}" type="pres">
      <dgm:prSet presAssocID="{80F09C21-DEE8-447A-B2BB-AC7A8FB03C6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2FA6618-41FF-4937-853A-30F175C7BF1F}" type="pres">
      <dgm:prSet presAssocID="{80F09C21-DEE8-447A-B2BB-AC7A8FB03C6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8556F2E-73D2-4751-ABE5-98F9E4E7D828}" type="pres">
      <dgm:prSet presAssocID="{80F09C21-DEE8-447A-B2BB-AC7A8FB03C63}" presName="BalanceSpacing" presStyleCnt="0"/>
      <dgm:spPr/>
    </dgm:pt>
    <dgm:pt modelId="{B6EA4FD3-1654-4D32-9FDD-53353A88FDDD}" type="pres">
      <dgm:prSet presAssocID="{80F09C21-DEE8-447A-B2BB-AC7A8FB03C63}" presName="BalanceSpacing1" presStyleCnt="0"/>
      <dgm:spPr/>
    </dgm:pt>
    <dgm:pt modelId="{9C0BD14F-30CF-4B34-AC67-536EB6A57D37}" type="pres">
      <dgm:prSet presAssocID="{F2334B16-427E-4683-8C14-083BE03C2C3C}" presName="Accent1Text" presStyleLbl="node1" presStyleIdx="1" presStyleCnt="4"/>
      <dgm:spPr/>
    </dgm:pt>
    <dgm:pt modelId="{5A44E3B7-941A-4E8F-B271-D2629438B3BB}" type="pres">
      <dgm:prSet presAssocID="{F2334B16-427E-4683-8C14-083BE03C2C3C}" presName="spaceBetweenRectangles" presStyleCnt="0"/>
      <dgm:spPr/>
    </dgm:pt>
    <dgm:pt modelId="{D542F1AF-573F-45AA-942D-39FDCDD9216D}" type="pres">
      <dgm:prSet presAssocID="{EA7A35C1-6596-4A00-B22E-4B7162EE2D1A}" presName="composite" presStyleCnt="0"/>
      <dgm:spPr/>
    </dgm:pt>
    <dgm:pt modelId="{DB5C1A3C-8684-4942-86FB-0E0D10551AEA}" type="pres">
      <dgm:prSet presAssocID="{EA7A35C1-6596-4A00-B22E-4B7162EE2D1A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AE0AE82-00A5-4ECE-93FF-6B566B19031B}" type="pres">
      <dgm:prSet presAssocID="{EA7A35C1-6596-4A00-B22E-4B7162EE2D1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A0F7DC6-97A5-4C73-8F97-5A1E585ADD07}" type="pres">
      <dgm:prSet presAssocID="{EA7A35C1-6596-4A00-B22E-4B7162EE2D1A}" presName="BalanceSpacing" presStyleCnt="0"/>
      <dgm:spPr/>
    </dgm:pt>
    <dgm:pt modelId="{D0CA53F9-F03B-4381-8974-C3338B50EFFB}" type="pres">
      <dgm:prSet presAssocID="{EA7A35C1-6596-4A00-B22E-4B7162EE2D1A}" presName="BalanceSpacing1" presStyleCnt="0"/>
      <dgm:spPr/>
    </dgm:pt>
    <dgm:pt modelId="{D0A212E7-F50A-4655-AE9D-B31A42439A3C}" type="pres">
      <dgm:prSet presAssocID="{EF96A058-4D3C-4B7E-A995-CE6CC2314363}" presName="Accent1Text" presStyleLbl="node1" presStyleIdx="3" presStyleCnt="4"/>
      <dgm:spPr/>
    </dgm:pt>
  </dgm:ptLst>
  <dgm:cxnLst>
    <dgm:cxn modelId="{E0FF0C01-BE17-4901-8437-247D36028272}" type="presOf" srcId="{80F09C21-DEE8-447A-B2BB-AC7A8FB03C63}" destId="{5A450F8A-42F4-4605-B47A-1E093D24FDE6}" srcOrd="0" destOrd="0" presId="urn:microsoft.com/office/officeart/2008/layout/AlternatingHexagons"/>
    <dgm:cxn modelId="{678AC60C-47BA-4842-9539-249EC290E368}" type="presOf" srcId="{AE69A248-0353-4D31-9C5A-2F773D951296}" destId="{61425617-0B4A-4B1F-9AC8-6BB045C6D3CD}" srcOrd="0" destOrd="0" presId="urn:microsoft.com/office/officeart/2008/layout/AlternatingHexagons"/>
    <dgm:cxn modelId="{DDAE111C-16A8-4BA8-A7FE-B64F3A621BD9}" type="presOf" srcId="{F2334B16-427E-4683-8C14-083BE03C2C3C}" destId="{9C0BD14F-30CF-4B34-AC67-536EB6A57D37}" srcOrd="0" destOrd="0" presId="urn:microsoft.com/office/officeart/2008/layout/AlternatingHexagons"/>
    <dgm:cxn modelId="{1E8B7720-A018-4BC0-AB83-0677848C9FED}" type="presOf" srcId="{A1853556-83F4-4003-8414-FBF7A7CF7FE2}" destId="{7AE0AE82-00A5-4ECE-93FF-6B566B19031B}" srcOrd="0" destOrd="0" presId="urn:microsoft.com/office/officeart/2008/layout/AlternatingHexagons"/>
    <dgm:cxn modelId="{E73EE734-D04D-4D39-898F-5CC540ACD502}" type="presOf" srcId="{6152D0B6-B5C2-47A3-996D-C21B19237518}" destId="{F2FA6618-41FF-4937-853A-30F175C7BF1F}" srcOrd="0" destOrd="0" presId="urn:microsoft.com/office/officeart/2008/layout/AlternatingHexagons"/>
    <dgm:cxn modelId="{75E30D3C-1971-43F1-9691-E5E2292B6664}" srcId="{AE69A248-0353-4D31-9C5A-2F773D951296}" destId="{EA7A35C1-6596-4A00-B22E-4B7162EE2D1A}" srcOrd="1" destOrd="0" parTransId="{357FDBB7-506D-4CBF-8BF9-70AED787C27C}" sibTransId="{EF96A058-4D3C-4B7E-A995-CE6CC2314363}"/>
    <dgm:cxn modelId="{4A865E47-29E0-4A2E-8346-847BC7B0232C}" srcId="{EA7A35C1-6596-4A00-B22E-4B7162EE2D1A}" destId="{A1853556-83F4-4003-8414-FBF7A7CF7FE2}" srcOrd="0" destOrd="0" parTransId="{461B13AC-3825-48A6-A5D4-12175CF3FB1A}" sibTransId="{6A701007-32D6-4C88-ABE5-9E33AB2CE1D4}"/>
    <dgm:cxn modelId="{6A443D50-6286-4019-97F7-746C86B96A76}" srcId="{EA7A35C1-6596-4A00-B22E-4B7162EE2D1A}" destId="{B8A3F457-099E-4E47-B99D-86355FFFB6AA}" srcOrd="1" destOrd="0" parTransId="{50539C4E-11B4-40CE-883E-BD9128BA79FA}" sibTransId="{0AC99E87-CF2C-4556-B143-1470A613AB5C}"/>
    <dgm:cxn modelId="{D0DB505A-C4B6-4B5C-A023-164AE87756B2}" type="presOf" srcId="{3CA70AFA-755B-4E76-B18F-46A17A03C3AF}" destId="{F2FA6618-41FF-4937-853A-30F175C7BF1F}" srcOrd="0" destOrd="2" presId="urn:microsoft.com/office/officeart/2008/layout/AlternatingHexagons"/>
    <dgm:cxn modelId="{5A319181-7636-4D66-9355-1BA155FBE423}" type="presOf" srcId="{B8A3F457-099E-4E47-B99D-86355FFFB6AA}" destId="{7AE0AE82-00A5-4ECE-93FF-6B566B19031B}" srcOrd="0" destOrd="1" presId="urn:microsoft.com/office/officeart/2008/layout/AlternatingHexagons"/>
    <dgm:cxn modelId="{FFDEC587-AA30-4159-A1C6-79DAC1C76B4B}" type="presOf" srcId="{6BD069A1-D9EE-4923-8D07-0493E191C926}" destId="{F2FA6618-41FF-4937-853A-30F175C7BF1F}" srcOrd="0" destOrd="1" presId="urn:microsoft.com/office/officeart/2008/layout/AlternatingHexagons"/>
    <dgm:cxn modelId="{E513348D-5034-4A51-B9F9-361237311B47}" type="presOf" srcId="{EDD4CA2C-64C8-4BF7-973C-052A938E715D}" destId="{7AE0AE82-00A5-4ECE-93FF-6B566B19031B}" srcOrd="0" destOrd="2" presId="urn:microsoft.com/office/officeart/2008/layout/AlternatingHexagons"/>
    <dgm:cxn modelId="{06974B8F-656C-4713-B67A-E7C5CCB7443B}" srcId="{AE69A248-0353-4D31-9C5A-2F773D951296}" destId="{80F09C21-DEE8-447A-B2BB-AC7A8FB03C63}" srcOrd="0" destOrd="0" parTransId="{4601AB44-829B-4175-8C34-5BDA6F5CE3D9}" sibTransId="{F2334B16-427E-4683-8C14-083BE03C2C3C}"/>
    <dgm:cxn modelId="{C8675F94-9695-47DA-A410-6168D28C87EA}" type="presOf" srcId="{EF96A058-4D3C-4B7E-A995-CE6CC2314363}" destId="{D0A212E7-F50A-4655-AE9D-B31A42439A3C}" srcOrd="0" destOrd="0" presId="urn:microsoft.com/office/officeart/2008/layout/AlternatingHexagons"/>
    <dgm:cxn modelId="{8BDB379A-5000-4BE5-91C0-26DC05030D85}" srcId="{80F09C21-DEE8-447A-B2BB-AC7A8FB03C63}" destId="{6152D0B6-B5C2-47A3-996D-C21B19237518}" srcOrd="0" destOrd="0" parTransId="{54899905-CAFD-409A-B849-A4ADDEC38076}" sibTransId="{022478E6-9108-4907-9DED-77441E9A93BC}"/>
    <dgm:cxn modelId="{665C689D-A0C5-450E-8496-00039A3335D0}" type="presOf" srcId="{EA7A35C1-6596-4A00-B22E-4B7162EE2D1A}" destId="{DB5C1A3C-8684-4942-86FB-0E0D10551AEA}" srcOrd="0" destOrd="0" presId="urn:microsoft.com/office/officeart/2008/layout/AlternatingHexagons"/>
    <dgm:cxn modelId="{21E9B5AC-C60D-40C3-AC40-E262128A9F6A}" srcId="{80F09C21-DEE8-447A-B2BB-AC7A8FB03C63}" destId="{6BD069A1-D9EE-4923-8D07-0493E191C926}" srcOrd="1" destOrd="0" parTransId="{64994734-490F-4797-B851-7E87EEA1228F}" sibTransId="{8E95C21B-5A82-46A7-87BC-B12E8304667F}"/>
    <dgm:cxn modelId="{42DF26CB-33F7-4CF6-A3EB-B6871DA67305}" srcId="{EA7A35C1-6596-4A00-B22E-4B7162EE2D1A}" destId="{EDD4CA2C-64C8-4BF7-973C-052A938E715D}" srcOrd="2" destOrd="0" parTransId="{1FDE8706-C8F9-42D0-8500-4AEF5DD58032}" sibTransId="{60254A36-D009-4224-8D05-3B4302583AF1}"/>
    <dgm:cxn modelId="{83A1BFF2-EBC5-4379-B41D-859914C974C4}" srcId="{80F09C21-DEE8-447A-B2BB-AC7A8FB03C63}" destId="{3CA70AFA-755B-4E76-B18F-46A17A03C3AF}" srcOrd="2" destOrd="0" parTransId="{1038EF23-1F49-4947-87B2-305F90D15023}" sibTransId="{6D727CC5-38B4-4576-8D1A-6836B5F05FC4}"/>
    <dgm:cxn modelId="{A547636F-DFC8-44CE-BC2C-3952EB961694}" type="presParOf" srcId="{61425617-0B4A-4B1F-9AC8-6BB045C6D3CD}" destId="{E8DB7EB4-A81E-4268-AD09-4BD25C27E637}" srcOrd="0" destOrd="0" presId="urn:microsoft.com/office/officeart/2008/layout/AlternatingHexagons"/>
    <dgm:cxn modelId="{BF703925-6E6B-42F1-AEBF-EDF039819FC0}" type="presParOf" srcId="{E8DB7EB4-A81E-4268-AD09-4BD25C27E637}" destId="{5A450F8A-42F4-4605-B47A-1E093D24FDE6}" srcOrd="0" destOrd="0" presId="urn:microsoft.com/office/officeart/2008/layout/AlternatingHexagons"/>
    <dgm:cxn modelId="{81C3DC10-A54C-4E29-8B48-B92E7FAF1DA4}" type="presParOf" srcId="{E8DB7EB4-A81E-4268-AD09-4BD25C27E637}" destId="{F2FA6618-41FF-4937-853A-30F175C7BF1F}" srcOrd="1" destOrd="0" presId="urn:microsoft.com/office/officeart/2008/layout/AlternatingHexagons"/>
    <dgm:cxn modelId="{3BE6A3E9-4599-4A73-8AA6-41D85726752E}" type="presParOf" srcId="{E8DB7EB4-A81E-4268-AD09-4BD25C27E637}" destId="{C8556F2E-73D2-4751-ABE5-98F9E4E7D828}" srcOrd="2" destOrd="0" presId="urn:microsoft.com/office/officeart/2008/layout/AlternatingHexagons"/>
    <dgm:cxn modelId="{6872CE19-C112-4B0B-A7F1-ACFAC2FD6567}" type="presParOf" srcId="{E8DB7EB4-A81E-4268-AD09-4BD25C27E637}" destId="{B6EA4FD3-1654-4D32-9FDD-53353A88FDDD}" srcOrd="3" destOrd="0" presId="urn:microsoft.com/office/officeart/2008/layout/AlternatingHexagons"/>
    <dgm:cxn modelId="{D39778B6-9247-413F-A614-2C27C096E06F}" type="presParOf" srcId="{E8DB7EB4-A81E-4268-AD09-4BD25C27E637}" destId="{9C0BD14F-30CF-4B34-AC67-536EB6A57D37}" srcOrd="4" destOrd="0" presId="urn:microsoft.com/office/officeart/2008/layout/AlternatingHexagons"/>
    <dgm:cxn modelId="{9A4416A7-AC88-4C46-BBA5-9E21A1EAC68B}" type="presParOf" srcId="{61425617-0B4A-4B1F-9AC8-6BB045C6D3CD}" destId="{5A44E3B7-941A-4E8F-B271-D2629438B3BB}" srcOrd="1" destOrd="0" presId="urn:microsoft.com/office/officeart/2008/layout/AlternatingHexagons"/>
    <dgm:cxn modelId="{C39F946A-A263-496E-AADB-500F562A73F6}" type="presParOf" srcId="{61425617-0B4A-4B1F-9AC8-6BB045C6D3CD}" destId="{D542F1AF-573F-45AA-942D-39FDCDD9216D}" srcOrd="2" destOrd="0" presId="urn:microsoft.com/office/officeart/2008/layout/AlternatingHexagons"/>
    <dgm:cxn modelId="{D0BE86B9-0559-494D-992C-4FBEB6DF1DC4}" type="presParOf" srcId="{D542F1AF-573F-45AA-942D-39FDCDD9216D}" destId="{DB5C1A3C-8684-4942-86FB-0E0D10551AEA}" srcOrd="0" destOrd="0" presId="urn:microsoft.com/office/officeart/2008/layout/AlternatingHexagons"/>
    <dgm:cxn modelId="{097220B0-DE93-466E-BBBB-0BB0F3B7D96B}" type="presParOf" srcId="{D542F1AF-573F-45AA-942D-39FDCDD9216D}" destId="{7AE0AE82-00A5-4ECE-93FF-6B566B19031B}" srcOrd="1" destOrd="0" presId="urn:microsoft.com/office/officeart/2008/layout/AlternatingHexagons"/>
    <dgm:cxn modelId="{DAD8A7D3-8F90-4392-A2AB-03541CC10C85}" type="presParOf" srcId="{D542F1AF-573F-45AA-942D-39FDCDD9216D}" destId="{CA0F7DC6-97A5-4C73-8F97-5A1E585ADD07}" srcOrd="2" destOrd="0" presId="urn:microsoft.com/office/officeart/2008/layout/AlternatingHexagons"/>
    <dgm:cxn modelId="{0C697744-0527-4601-A77F-35C6D05BB79E}" type="presParOf" srcId="{D542F1AF-573F-45AA-942D-39FDCDD9216D}" destId="{D0CA53F9-F03B-4381-8974-C3338B50EFFB}" srcOrd="3" destOrd="0" presId="urn:microsoft.com/office/officeart/2008/layout/AlternatingHexagons"/>
    <dgm:cxn modelId="{F5F75578-7798-4C60-A5FB-16F723678B66}" type="presParOf" srcId="{D542F1AF-573F-45AA-942D-39FDCDD9216D}" destId="{D0A212E7-F50A-4655-AE9D-B31A42439A3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AFDC1-84D1-419F-9A9F-BE0F52A6B5AA}" type="doc">
      <dgm:prSet loTypeId="urn:microsoft.com/office/officeart/2005/8/layout/pyramid4" loCatId="pyramid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906A2B5-7D53-470B-9628-8E6A5668DCEB}">
      <dgm:prSet phldrT="[Text]" custT="1"/>
      <dgm:spPr/>
      <dgm:t>
        <a:bodyPr/>
        <a:lstStyle/>
        <a:p>
          <a:r>
            <a:rPr lang="cs-CZ" sz="1600" b="1" dirty="0"/>
            <a:t>CSR web</a:t>
          </a:r>
        </a:p>
      </dgm:t>
    </dgm:pt>
    <dgm:pt modelId="{250AE6AE-8D77-4C4D-B1CA-DC25B99AAA9F}" type="parTrans" cxnId="{622AA3AC-3062-4E1B-8804-33339C3651A3}">
      <dgm:prSet/>
      <dgm:spPr/>
      <dgm:t>
        <a:bodyPr/>
        <a:lstStyle/>
        <a:p>
          <a:endParaRPr lang="cs-CZ"/>
        </a:p>
      </dgm:t>
    </dgm:pt>
    <dgm:pt modelId="{C28F9A73-6904-4FBD-B8ED-B8F58428D5F2}" type="sibTrans" cxnId="{622AA3AC-3062-4E1B-8804-33339C3651A3}">
      <dgm:prSet/>
      <dgm:spPr/>
      <dgm:t>
        <a:bodyPr/>
        <a:lstStyle/>
        <a:p>
          <a:endParaRPr lang="cs-CZ"/>
        </a:p>
      </dgm:t>
    </dgm:pt>
    <dgm:pt modelId="{B4542852-F748-417E-A375-08D8E793AF0D}">
      <dgm:prSet phldrT="[Text]" custT="1"/>
      <dgm:spPr/>
      <dgm:t>
        <a:bodyPr/>
        <a:lstStyle/>
        <a:p>
          <a:r>
            <a:rPr lang="cs-CZ" sz="1600" b="1" dirty="0"/>
            <a:t>Semináře a Workshopy</a:t>
          </a:r>
        </a:p>
      </dgm:t>
    </dgm:pt>
    <dgm:pt modelId="{67E54D62-5165-4731-B2C2-65CE904CD0B1}" type="parTrans" cxnId="{9C955576-4F9C-4C16-8644-ED56A18FE26C}">
      <dgm:prSet/>
      <dgm:spPr/>
      <dgm:t>
        <a:bodyPr/>
        <a:lstStyle/>
        <a:p>
          <a:endParaRPr lang="cs-CZ"/>
        </a:p>
      </dgm:t>
    </dgm:pt>
    <dgm:pt modelId="{325AF703-300E-41D2-8C9A-BCC502E5CBC9}" type="sibTrans" cxnId="{9C955576-4F9C-4C16-8644-ED56A18FE26C}">
      <dgm:prSet/>
      <dgm:spPr/>
      <dgm:t>
        <a:bodyPr/>
        <a:lstStyle/>
        <a:p>
          <a:endParaRPr lang="cs-CZ"/>
        </a:p>
      </dgm:t>
    </dgm:pt>
    <dgm:pt modelId="{AB96B4BB-8676-4383-AE2B-D14818EC8EC3}">
      <dgm:prSet phldrT="[Text]" custT="1"/>
      <dgm:spPr/>
      <dgm:t>
        <a:bodyPr/>
        <a:lstStyle/>
        <a:p>
          <a:r>
            <a:rPr lang="cs-CZ" sz="1600" b="1" dirty="0"/>
            <a:t>WLB Office</a:t>
          </a:r>
        </a:p>
      </dgm:t>
    </dgm:pt>
    <dgm:pt modelId="{808629F3-55E4-454A-961A-FAE0406A9761}" type="parTrans" cxnId="{2CA13D91-CD2B-4018-AF30-4A1BD602E6F6}">
      <dgm:prSet/>
      <dgm:spPr/>
      <dgm:t>
        <a:bodyPr/>
        <a:lstStyle/>
        <a:p>
          <a:endParaRPr lang="cs-CZ"/>
        </a:p>
      </dgm:t>
    </dgm:pt>
    <dgm:pt modelId="{D9AEC728-9308-43F8-A533-0C11E6B5AE01}" type="sibTrans" cxnId="{2CA13D91-CD2B-4018-AF30-4A1BD602E6F6}">
      <dgm:prSet/>
      <dgm:spPr/>
      <dgm:t>
        <a:bodyPr/>
        <a:lstStyle/>
        <a:p>
          <a:endParaRPr lang="cs-CZ"/>
        </a:p>
      </dgm:t>
    </dgm:pt>
    <dgm:pt modelId="{B6F93F4B-8134-4F90-A9E3-A40ABF47762A}">
      <dgm:prSet phldrT="[Text]" custT="1"/>
      <dgm:spPr/>
      <dgm:t>
        <a:bodyPr/>
        <a:lstStyle/>
        <a:p>
          <a:r>
            <a:rPr lang="cs-CZ" sz="1600" b="1" dirty="0"/>
            <a:t>SOS linka</a:t>
          </a:r>
        </a:p>
      </dgm:t>
    </dgm:pt>
    <dgm:pt modelId="{67BF1C08-9391-49E1-9080-2390C2DE53FA}" type="parTrans" cxnId="{EC50597A-3E68-47AA-AFE3-E488C9005B40}">
      <dgm:prSet/>
      <dgm:spPr/>
      <dgm:t>
        <a:bodyPr/>
        <a:lstStyle/>
        <a:p>
          <a:endParaRPr lang="cs-CZ"/>
        </a:p>
      </dgm:t>
    </dgm:pt>
    <dgm:pt modelId="{99E39470-C56D-403D-8AF9-F10553D24C5F}" type="sibTrans" cxnId="{EC50597A-3E68-47AA-AFE3-E488C9005B40}">
      <dgm:prSet/>
      <dgm:spPr/>
      <dgm:t>
        <a:bodyPr/>
        <a:lstStyle/>
        <a:p>
          <a:endParaRPr lang="cs-CZ"/>
        </a:p>
      </dgm:t>
    </dgm:pt>
    <dgm:pt modelId="{BBB5FE9B-D95C-49D6-8DC9-D701512CAA94}">
      <dgm:prSet custT="1"/>
      <dgm:spPr/>
      <dgm:t>
        <a:bodyPr/>
        <a:lstStyle/>
        <a:p>
          <a:r>
            <a:rPr lang="cs-CZ" sz="1600" b="1" dirty="0"/>
            <a:t>Hodnotící rozhovory</a:t>
          </a:r>
        </a:p>
      </dgm:t>
    </dgm:pt>
    <dgm:pt modelId="{31B71C80-7EA6-42E1-9A85-460142248EC0}" type="parTrans" cxnId="{F6B7FD69-7192-4C89-BBE0-486267C5F64A}">
      <dgm:prSet/>
      <dgm:spPr/>
      <dgm:t>
        <a:bodyPr/>
        <a:lstStyle/>
        <a:p>
          <a:endParaRPr lang="cs-CZ"/>
        </a:p>
      </dgm:t>
    </dgm:pt>
    <dgm:pt modelId="{1A91C09A-82C0-439F-8E84-FC2A0A1B258C}" type="sibTrans" cxnId="{F6B7FD69-7192-4C89-BBE0-486267C5F64A}">
      <dgm:prSet/>
      <dgm:spPr/>
      <dgm:t>
        <a:bodyPr/>
        <a:lstStyle/>
        <a:p>
          <a:endParaRPr lang="cs-CZ"/>
        </a:p>
      </dgm:t>
    </dgm:pt>
    <dgm:pt modelId="{C86BC85A-B5F7-4B4A-90FC-A80A0CC42BD3}">
      <dgm:prSet custT="1"/>
      <dgm:spPr>
        <a:solidFill>
          <a:srgbClr val="92D050"/>
        </a:solidFill>
      </dgm:spPr>
      <dgm:t>
        <a:bodyPr/>
        <a:lstStyle/>
        <a:p>
          <a:endParaRPr lang="cs-CZ" sz="1600" b="1" dirty="0"/>
        </a:p>
        <a:p>
          <a:r>
            <a:rPr lang="cs-CZ" sz="1600" b="1" dirty="0"/>
            <a:t>MGMT mateřské a rodičovské</a:t>
          </a:r>
        </a:p>
      </dgm:t>
    </dgm:pt>
    <dgm:pt modelId="{65AF6006-FAE0-4D16-8A13-3765059D00C5}" type="parTrans" cxnId="{B1D4E5E8-BEC9-40F6-A7BE-8D1758BF8186}">
      <dgm:prSet/>
      <dgm:spPr/>
      <dgm:t>
        <a:bodyPr/>
        <a:lstStyle/>
        <a:p>
          <a:endParaRPr lang="cs-CZ"/>
        </a:p>
      </dgm:t>
    </dgm:pt>
    <dgm:pt modelId="{EBA220DE-9AE5-4CA2-BFF7-0380ECCD563D}" type="sibTrans" cxnId="{B1D4E5E8-BEC9-40F6-A7BE-8D1758BF8186}">
      <dgm:prSet/>
      <dgm:spPr/>
      <dgm:t>
        <a:bodyPr/>
        <a:lstStyle/>
        <a:p>
          <a:endParaRPr lang="cs-CZ"/>
        </a:p>
      </dgm:t>
    </dgm:pt>
    <dgm:pt modelId="{24442986-A49D-42B0-A372-AB52E05C4A98}">
      <dgm:prSet custT="1"/>
      <dgm:spPr/>
      <dgm:t>
        <a:bodyPr/>
        <a:lstStyle/>
        <a:p>
          <a:r>
            <a:rPr lang="cs-CZ" sz="1600" b="1" dirty="0"/>
            <a:t>Baby Club </a:t>
          </a:r>
        </a:p>
      </dgm:t>
    </dgm:pt>
    <dgm:pt modelId="{A19EB1BA-82F6-46CB-9E74-4AF41566F367}" type="parTrans" cxnId="{0036A36D-41B7-42CB-BCDE-3ABCADDC59F3}">
      <dgm:prSet/>
      <dgm:spPr/>
      <dgm:t>
        <a:bodyPr/>
        <a:lstStyle/>
        <a:p>
          <a:endParaRPr lang="cs-CZ"/>
        </a:p>
      </dgm:t>
    </dgm:pt>
    <dgm:pt modelId="{5154AED2-0DAE-4601-A360-4D50E70F4CD6}" type="sibTrans" cxnId="{0036A36D-41B7-42CB-BCDE-3ABCADDC59F3}">
      <dgm:prSet/>
      <dgm:spPr/>
      <dgm:t>
        <a:bodyPr/>
        <a:lstStyle/>
        <a:p>
          <a:endParaRPr lang="cs-CZ"/>
        </a:p>
      </dgm:t>
    </dgm:pt>
    <dgm:pt modelId="{2152782E-5FBB-45C3-B88E-338584AFF7C9}">
      <dgm:prSet custT="1"/>
      <dgm:spPr/>
      <dgm:t>
        <a:bodyPr/>
        <a:lstStyle/>
        <a:p>
          <a:r>
            <a:rPr lang="cs-CZ" sz="1600" b="1" dirty="0"/>
            <a:t>Firemní poradce </a:t>
          </a:r>
        </a:p>
      </dgm:t>
    </dgm:pt>
    <dgm:pt modelId="{E9170175-24A9-4B5C-AEC3-650C56C97F1F}" type="parTrans" cxnId="{89416554-0590-4504-800B-87EA03407195}">
      <dgm:prSet/>
      <dgm:spPr/>
      <dgm:t>
        <a:bodyPr/>
        <a:lstStyle/>
        <a:p>
          <a:endParaRPr lang="cs-CZ"/>
        </a:p>
      </dgm:t>
    </dgm:pt>
    <dgm:pt modelId="{93FDE1ED-2CB2-4844-B4B4-649D906A06E0}" type="sibTrans" cxnId="{89416554-0590-4504-800B-87EA03407195}">
      <dgm:prSet/>
      <dgm:spPr/>
      <dgm:t>
        <a:bodyPr/>
        <a:lstStyle/>
        <a:p>
          <a:endParaRPr lang="cs-CZ"/>
        </a:p>
      </dgm:t>
    </dgm:pt>
    <dgm:pt modelId="{9BF42584-F8FA-479E-B42F-7416527DB7A4}">
      <dgm:prSet custT="1"/>
      <dgm:spPr/>
      <dgm:t>
        <a:bodyPr/>
        <a:lstStyle/>
        <a:p>
          <a:r>
            <a:rPr lang="cs-CZ" sz="1600" b="1" dirty="0"/>
            <a:t>Flexi v práci </a:t>
          </a:r>
        </a:p>
      </dgm:t>
    </dgm:pt>
    <dgm:pt modelId="{95898B31-DECA-489A-9BF1-970A24183B5F}" type="parTrans" cxnId="{B681E57B-D9FC-43FE-8292-90FD16286AAF}">
      <dgm:prSet/>
      <dgm:spPr/>
      <dgm:t>
        <a:bodyPr/>
        <a:lstStyle/>
        <a:p>
          <a:endParaRPr lang="cs-CZ"/>
        </a:p>
      </dgm:t>
    </dgm:pt>
    <dgm:pt modelId="{007661ED-BD52-4947-BCCD-C639155D2AC0}" type="sibTrans" cxnId="{B681E57B-D9FC-43FE-8292-90FD16286AAF}">
      <dgm:prSet/>
      <dgm:spPr/>
      <dgm:t>
        <a:bodyPr/>
        <a:lstStyle/>
        <a:p>
          <a:endParaRPr lang="cs-CZ"/>
        </a:p>
      </dgm:t>
    </dgm:pt>
    <dgm:pt modelId="{8F735A30-755A-4EAA-9B10-D5759130EC68}" type="pres">
      <dgm:prSet presAssocID="{43DAFDC1-84D1-419F-9A9F-BE0F52A6B5AA}" presName="compositeShape" presStyleCnt="0">
        <dgm:presLayoutVars>
          <dgm:chMax val="9"/>
          <dgm:dir/>
          <dgm:resizeHandles val="exact"/>
        </dgm:presLayoutVars>
      </dgm:prSet>
      <dgm:spPr/>
    </dgm:pt>
    <dgm:pt modelId="{302646CF-4E34-499E-BD25-8C4486C6E9C4}" type="pres">
      <dgm:prSet presAssocID="{43DAFDC1-84D1-419F-9A9F-BE0F52A6B5AA}" presName="triangle1" presStyleLbl="node1" presStyleIdx="0" presStyleCnt="9" custLinFactNeighborX="-872" custLinFactNeighborY="2611">
        <dgm:presLayoutVars>
          <dgm:bulletEnabled val="1"/>
        </dgm:presLayoutVars>
      </dgm:prSet>
      <dgm:spPr/>
    </dgm:pt>
    <dgm:pt modelId="{FDC4C2F6-8F9B-4D88-8291-7446D3DEE718}" type="pres">
      <dgm:prSet presAssocID="{43DAFDC1-84D1-419F-9A9F-BE0F52A6B5AA}" presName="triangle2" presStyleLbl="node1" presStyleIdx="1" presStyleCnt="9">
        <dgm:presLayoutVars>
          <dgm:bulletEnabled val="1"/>
        </dgm:presLayoutVars>
      </dgm:prSet>
      <dgm:spPr/>
    </dgm:pt>
    <dgm:pt modelId="{268ADDD7-4508-4BAD-9CA4-59B3EEF69D5B}" type="pres">
      <dgm:prSet presAssocID="{43DAFDC1-84D1-419F-9A9F-BE0F52A6B5AA}" presName="triangle3" presStyleLbl="node1" presStyleIdx="2" presStyleCnt="9" custLinFactNeighborX="-872" custLinFactNeighborY="1643">
        <dgm:presLayoutVars>
          <dgm:bulletEnabled val="1"/>
        </dgm:presLayoutVars>
      </dgm:prSet>
      <dgm:spPr/>
    </dgm:pt>
    <dgm:pt modelId="{F6F4EA1C-1D1F-4811-847B-3F28BAFAAC77}" type="pres">
      <dgm:prSet presAssocID="{43DAFDC1-84D1-419F-9A9F-BE0F52A6B5AA}" presName="triangle4" presStyleLbl="node1" presStyleIdx="3" presStyleCnt="9">
        <dgm:presLayoutVars>
          <dgm:bulletEnabled val="1"/>
        </dgm:presLayoutVars>
      </dgm:prSet>
      <dgm:spPr/>
    </dgm:pt>
    <dgm:pt modelId="{474F04EE-8568-4D8B-A24B-F183743F46D8}" type="pres">
      <dgm:prSet presAssocID="{43DAFDC1-84D1-419F-9A9F-BE0F52A6B5AA}" presName="triangle5" presStyleLbl="node1" presStyleIdx="4" presStyleCnt="9">
        <dgm:presLayoutVars>
          <dgm:bulletEnabled val="1"/>
        </dgm:presLayoutVars>
      </dgm:prSet>
      <dgm:spPr/>
    </dgm:pt>
    <dgm:pt modelId="{205915D8-9BFD-493D-B2AA-52F92EAEFE3E}" type="pres">
      <dgm:prSet presAssocID="{43DAFDC1-84D1-419F-9A9F-BE0F52A6B5AA}" presName="triangle6" presStyleLbl="node1" presStyleIdx="5" presStyleCnt="9" custScaleX="102090" custScaleY="102914" custLinFactNeighborX="-391" custLinFactNeighborY="4054">
        <dgm:presLayoutVars>
          <dgm:bulletEnabled val="1"/>
        </dgm:presLayoutVars>
      </dgm:prSet>
      <dgm:spPr/>
    </dgm:pt>
    <dgm:pt modelId="{1449CD53-EBDD-47A1-B2CD-C99C637C4465}" type="pres">
      <dgm:prSet presAssocID="{43DAFDC1-84D1-419F-9A9F-BE0F52A6B5AA}" presName="triangle7" presStyleLbl="node1" presStyleIdx="6" presStyleCnt="9">
        <dgm:presLayoutVars>
          <dgm:bulletEnabled val="1"/>
        </dgm:presLayoutVars>
      </dgm:prSet>
      <dgm:spPr/>
    </dgm:pt>
    <dgm:pt modelId="{0852AF32-E030-4F00-8433-380A0B3BDE97}" type="pres">
      <dgm:prSet presAssocID="{43DAFDC1-84D1-419F-9A9F-BE0F52A6B5AA}" presName="triangle8" presStyleLbl="node1" presStyleIdx="7" presStyleCnt="9">
        <dgm:presLayoutVars>
          <dgm:bulletEnabled val="1"/>
        </dgm:presLayoutVars>
      </dgm:prSet>
      <dgm:spPr/>
    </dgm:pt>
    <dgm:pt modelId="{10D5C1CE-F104-4F94-9451-2FAC8E383B11}" type="pres">
      <dgm:prSet presAssocID="{43DAFDC1-84D1-419F-9A9F-BE0F52A6B5AA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8E3F4B02-2170-42A6-BC2C-42EE7AA4886E}" type="presOf" srcId="{B6F93F4B-8134-4F90-A9E3-A40ABF47762A}" destId="{F6F4EA1C-1D1F-4811-847B-3F28BAFAAC77}" srcOrd="0" destOrd="0" presId="urn:microsoft.com/office/officeart/2005/8/layout/pyramid4"/>
    <dgm:cxn modelId="{35C03A17-35D8-4359-ADCE-1B81BAEC7E86}" type="presOf" srcId="{BBB5FE9B-D95C-49D6-8DC9-D701512CAA94}" destId="{474F04EE-8568-4D8B-A24B-F183743F46D8}" srcOrd="0" destOrd="0" presId="urn:microsoft.com/office/officeart/2005/8/layout/pyramid4"/>
    <dgm:cxn modelId="{AB27D717-D64B-4050-9FA6-75141BD4FEAF}" type="presOf" srcId="{AB96B4BB-8676-4383-AE2B-D14818EC8EC3}" destId="{268ADDD7-4508-4BAD-9CA4-59B3EEF69D5B}" srcOrd="0" destOrd="0" presId="urn:microsoft.com/office/officeart/2005/8/layout/pyramid4"/>
    <dgm:cxn modelId="{D4239F5D-3DC6-4ED1-93DF-86C861734655}" type="presOf" srcId="{6906A2B5-7D53-470B-9628-8E6A5668DCEB}" destId="{302646CF-4E34-499E-BD25-8C4486C6E9C4}" srcOrd="0" destOrd="0" presId="urn:microsoft.com/office/officeart/2005/8/layout/pyramid4"/>
    <dgm:cxn modelId="{9BA7C05D-1E77-457C-85FB-F8F9211A5283}" type="presOf" srcId="{9BF42584-F8FA-479E-B42F-7416527DB7A4}" destId="{10D5C1CE-F104-4F94-9451-2FAC8E383B11}" srcOrd="0" destOrd="0" presId="urn:microsoft.com/office/officeart/2005/8/layout/pyramid4"/>
    <dgm:cxn modelId="{F6B7FD69-7192-4C89-BBE0-486267C5F64A}" srcId="{43DAFDC1-84D1-419F-9A9F-BE0F52A6B5AA}" destId="{BBB5FE9B-D95C-49D6-8DC9-D701512CAA94}" srcOrd="4" destOrd="0" parTransId="{31B71C80-7EA6-42E1-9A85-460142248EC0}" sibTransId="{1A91C09A-82C0-439F-8E84-FC2A0A1B258C}"/>
    <dgm:cxn modelId="{0036A36D-41B7-42CB-BCDE-3ABCADDC59F3}" srcId="{43DAFDC1-84D1-419F-9A9F-BE0F52A6B5AA}" destId="{24442986-A49D-42B0-A372-AB52E05C4A98}" srcOrd="6" destOrd="0" parTransId="{A19EB1BA-82F6-46CB-9E74-4AF41566F367}" sibTransId="{5154AED2-0DAE-4601-A360-4D50E70F4CD6}"/>
    <dgm:cxn modelId="{89416554-0590-4504-800B-87EA03407195}" srcId="{43DAFDC1-84D1-419F-9A9F-BE0F52A6B5AA}" destId="{2152782E-5FBB-45C3-B88E-338584AFF7C9}" srcOrd="7" destOrd="0" parTransId="{E9170175-24A9-4B5C-AEC3-650C56C97F1F}" sibTransId="{93FDE1ED-2CB2-4844-B4B4-649D906A06E0}"/>
    <dgm:cxn modelId="{9C955576-4F9C-4C16-8644-ED56A18FE26C}" srcId="{43DAFDC1-84D1-419F-9A9F-BE0F52A6B5AA}" destId="{B4542852-F748-417E-A375-08D8E793AF0D}" srcOrd="1" destOrd="0" parTransId="{67E54D62-5165-4731-B2C2-65CE904CD0B1}" sibTransId="{325AF703-300E-41D2-8C9A-BCC502E5CBC9}"/>
    <dgm:cxn modelId="{EC50597A-3E68-47AA-AFE3-E488C9005B40}" srcId="{43DAFDC1-84D1-419F-9A9F-BE0F52A6B5AA}" destId="{B6F93F4B-8134-4F90-A9E3-A40ABF47762A}" srcOrd="3" destOrd="0" parTransId="{67BF1C08-9391-49E1-9080-2390C2DE53FA}" sibTransId="{99E39470-C56D-403D-8AF9-F10553D24C5F}"/>
    <dgm:cxn modelId="{B681E57B-D9FC-43FE-8292-90FD16286AAF}" srcId="{43DAFDC1-84D1-419F-9A9F-BE0F52A6B5AA}" destId="{9BF42584-F8FA-479E-B42F-7416527DB7A4}" srcOrd="8" destOrd="0" parTransId="{95898B31-DECA-489A-9BF1-970A24183B5F}" sibTransId="{007661ED-BD52-4947-BCCD-C639155D2AC0}"/>
    <dgm:cxn modelId="{AD5B867C-DF59-4A29-9448-E2AABB081AFF}" type="presOf" srcId="{C86BC85A-B5F7-4B4A-90FC-A80A0CC42BD3}" destId="{205915D8-9BFD-493D-B2AA-52F92EAEFE3E}" srcOrd="0" destOrd="0" presId="urn:microsoft.com/office/officeart/2005/8/layout/pyramid4"/>
    <dgm:cxn modelId="{2CA13D91-CD2B-4018-AF30-4A1BD602E6F6}" srcId="{43DAFDC1-84D1-419F-9A9F-BE0F52A6B5AA}" destId="{AB96B4BB-8676-4383-AE2B-D14818EC8EC3}" srcOrd="2" destOrd="0" parTransId="{808629F3-55E4-454A-961A-FAE0406A9761}" sibTransId="{D9AEC728-9308-43F8-A533-0C11E6B5AE01}"/>
    <dgm:cxn modelId="{7FE552A1-D35B-48E0-B797-3E7B9C547DAD}" type="presOf" srcId="{2152782E-5FBB-45C3-B88E-338584AFF7C9}" destId="{0852AF32-E030-4F00-8433-380A0B3BDE97}" srcOrd="0" destOrd="0" presId="urn:microsoft.com/office/officeart/2005/8/layout/pyramid4"/>
    <dgm:cxn modelId="{5228C2A1-70D4-49E5-96A1-4C14F1E8E8D3}" type="presOf" srcId="{43DAFDC1-84D1-419F-9A9F-BE0F52A6B5AA}" destId="{8F735A30-755A-4EAA-9B10-D5759130EC68}" srcOrd="0" destOrd="0" presId="urn:microsoft.com/office/officeart/2005/8/layout/pyramid4"/>
    <dgm:cxn modelId="{622AA3AC-3062-4E1B-8804-33339C3651A3}" srcId="{43DAFDC1-84D1-419F-9A9F-BE0F52A6B5AA}" destId="{6906A2B5-7D53-470B-9628-8E6A5668DCEB}" srcOrd="0" destOrd="0" parTransId="{250AE6AE-8D77-4C4D-B1CA-DC25B99AAA9F}" sibTransId="{C28F9A73-6904-4FBD-B8ED-B8F58428D5F2}"/>
    <dgm:cxn modelId="{D6230FCD-7B0E-45AD-9AA2-E8464BDAB4C8}" type="presOf" srcId="{24442986-A49D-42B0-A372-AB52E05C4A98}" destId="{1449CD53-EBDD-47A1-B2CD-C99C637C4465}" srcOrd="0" destOrd="0" presId="urn:microsoft.com/office/officeart/2005/8/layout/pyramid4"/>
    <dgm:cxn modelId="{B1D4E5E8-BEC9-40F6-A7BE-8D1758BF8186}" srcId="{43DAFDC1-84D1-419F-9A9F-BE0F52A6B5AA}" destId="{C86BC85A-B5F7-4B4A-90FC-A80A0CC42BD3}" srcOrd="5" destOrd="0" parTransId="{65AF6006-FAE0-4D16-8A13-3765059D00C5}" sibTransId="{EBA220DE-9AE5-4CA2-BFF7-0380ECCD563D}"/>
    <dgm:cxn modelId="{1DB7BCEE-BEBB-4D4F-AE23-5143484BC090}" type="presOf" srcId="{B4542852-F748-417E-A375-08D8E793AF0D}" destId="{FDC4C2F6-8F9B-4D88-8291-7446D3DEE718}" srcOrd="0" destOrd="0" presId="urn:microsoft.com/office/officeart/2005/8/layout/pyramid4"/>
    <dgm:cxn modelId="{2FA561CC-3F31-4381-A85F-3B862D3099A4}" type="presParOf" srcId="{8F735A30-755A-4EAA-9B10-D5759130EC68}" destId="{302646CF-4E34-499E-BD25-8C4486C6E9C4}" srcOrd="0" destOrd="0" presId="urn:microsoft.com/office/officeart/2005/8/layout/pyramid4"/>
    <dgm:cxn modelId="{B1221108-7AAF-4C36-8890-6D54E22FFF38}" type="presParOf" srcId="{8F735A30-755A-4EAA-9B10-D5759130EC68}" destId="{FDC4C2F6-8F9B-4D88-8291-7446D3DEE718}" srcOrd="1" destOrd="0" presId="urn:microsoft.com/office/officeart/2005/8/layout/pyramid4"/>
    <dgm:cxn modelId="{06BD0AA9-CCCD-4B20-9209-408BA54BB6C3}" type="presParOf" srcId="{8F735A30-755A-4EAA-9B10-D5759130EC68}" destId="{268ADDD7-4508-4BAD-9CA4-59B3EEF69D5B}" srcOrd="2" destOrd="0" presId="urn:microsoft.com/office/officeart/2005/8/layout/pyramid4"/>
    <dgm:cxn modelId="{72CC003E-86DD-4695-8E74-5F5A1B365A9B}" type="presParOf" srcId="{8F735A30-755A-4EAA-9B10-D5759130EC68}" destId="{F6F4EA1C-1D1F-4811-847B-3F28BAFAAC77}" srcOrd="3" destOrd="0" presId="urn:microsoft.com/office/officeart/2005/8/layout/pyramid4"/>
    <dgm:cxn modelId="{F03A4099-F3C7-48AC-9882-7BD783809F33}" type="presParOf" srcId="{8F735A30-755A-4EAA-9B10-D5759130EC68}" destId="{474F04EE-8568-4D8B-A24B-F183743F46D8}" srcOrd="4" destOrd="0" presId="urn:microsoft.com/office/officeart/2005/8/layout/pyramid4"/>
    <dgm:cxn modelId="{EFE74173-A10F-4AF4-943A-B8FCD0C938A3}" type="presParOf" srcId="{8F735A30-755A-4EAA-9B10-D5759130EC68}" destId="{205915D8-9BFD-493D-B2AA-52F92EAEFE3E}" srcOrd="5" destOrd="0" presId="urn:microsoft.com/office/officeart/2005/8/layout/pyramid4"/>
    <dgm:cxn modelId="{950D0BE7-1177-4C0A-B8C2-9DD9D5490EFC}" type="presParOf" srcId="{8F735A30-755A-4EAA-9B10-D5759130EC68}" destId="{1449CD53-EBDD-47A1-B2CD-C99C637C4465}" srcOrd="6" destOrd="0" presId="urn:microsoft.com/office/officeart/2005/8/layout/pyramid4"/>
    <dgm:cxn modelId="{91086537-AEEF-4967-89CE-E1785B2AA56C}" type="presParOf" srcId="{8F735A30-755A-4EAA-9B10-D5759130EC68}" destId="{0852AF32-E030-4F00-8433-380A0B3BDE97}" srcOrd="7" destOrd="0" presId="urn:microsoft.com/office/officeart/2005/8/layout/pyramid4"/>
    <dgm:cxn modelId="{B2B69362-14EB-4B19-BEFB-E7408B53791C}" type="presParOf" srcId="{8F735A30-755A-4EAA-9B10-D5759130EC68}" destId="{10D5C1CE-F104-4F94-9451-2FAC8E383B11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C00BC-DC53-430E-9591-BDBECEBC9393}">
      <dsp:nvSpPr>
        <dsp:cNvPr id="0" name=""/>
        <dsp:cNvSpPr/>
      </dsp:nvSpPr>
      <dsp:spPr>
        <a:xfrm>
          <a:off x="2019542" y="322242"/>
          <a:ext cx="1479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7994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21750" y="360910"/>
        <a:ext cx="75527" cy="14103"/>
      </dsp:txXfrm>
    </dsp:sp>
    <dsp:sp modelId="{6E95ADB2-7DB6-417C-ABA4-7CC975CA440E}">
      <dsp:nvSpPr>
        <dsp:cNvPr id="0" name=""/>
        <dsp:cNvSpPr/>
      </dsp:nvSpPr>
      <dsp:spPr>
        <a:xfrm>
          <a:off x="0" y="0"/>
          <a:ext cx="2021342" cy="735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1922</a:t>
          </a:r>
        </a:p>
      </dsp:txBody>
      <dsp:txXfrm>
        <a:off x="0" y="0"/>
        <a:ext cx="2021342" cy="735924"/>
      </dsp:txXfrm>
    </dsp:sp>
    <dsp:sp modelId="{41175170-7299-4A1B-BDE9-5AC203A9FC8F}">
      <dsp:nvSpPr>
        <dsp:cNvPr id="0" name=""/>
        <dsp:cNvSpPr/>
      </dsp:nvSpPr>
      <dsp:spPr>
        <a:xfrm>
          <a:off x="5211175" y="322242"/>
          <a:ext cx="877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5644" y="45720"/>
              </a:lnTo>
              <a:lnTo>
                <a:pt x="455644" y="45724"/>
              </a:lnTo>
              <a:lnTo>
                <a:pt x="877088" y="45724"/>
              </a:lnTo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27026" y="360910"/>
        <a:ext cx="45384" cy="14103"/>
      </dsp:txXfrm>
    </dsp:sp>
    <dsp:sp modelId="{EE5F3FB2-B902-4FB0-9F78-04782217249C}">
      <dsp:nvSpPr>
        <dsp:cNvPr id="0" name=""/>
        <dsp:cNvSpPr/>
      </dsp:nvSpPr>
      <dsp:spPr>
        <a:xfrm>
          <a:off x="3531884" y="0"/>
          <a:ext cx="1681090" cy="735924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1991</a:t>
          </a:r>
        </a:p>
      </dsp:txBody>
      <dsp:txXfrm>
        <a:off x="3531884" y="0"/>
        <a:ext cx="1681090" cy="735924"/>
      </dsp:txXfrm>
    </dsp:sp>
    <dsp:sp modelId="{F1E09262-5BC9-4AF0-AE16-4E322E4F0D92}">
      <dsp:nvSpPr>
        <dsp:cNvPr id="0" name=""/>
        <dsp:cNvSpPr/>
      </dsp:nvSpPr>
      <dsp:spPr>
        <a:xfrm>
          <a:off x="868199" y="734129"/>
          <a:ext cx="5975002" cy="1825761"/>
        </a:xfrm>
        <a:custGeom>
          <a:avLst/>
          <a:gdLst/>
          <a:ahLst/>
          <a:cxnLst/>
          <a:rect l="0" t="0" r="0" b="0"/>
          <a:pathLst>
            <a:path>
              <a:moveTo>
                <a:pt x="5975002" y="0"/>
              </a:moveTo>
              <a:lnTo>
                <a:pt x="5975002" y="929980"/>
              </a:lnTo>
              <a:lnTo>
                <a:pt x="0" y="929980"/>
              </a:lnTo>
              <a:lnTo>
                <a:pt x="0" y="1825761"/>
              </a:lnTo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99282" y="1639958"/>
        <a:ext cx="312836" cy="14103"/>
      </dsp:txXfrm>
    </dsp:sp>
    <dsp:sp modelId="{9565D441-5D77-4454-BBB6-22B7E18B6750}">
      <dsp:nvSpPr>
        <dsp:cNvPr id="0" name=""/>
        <dsp:cNvSpPr/>
      </dsp:nvSpPr>
      <dsp:spPr>
        <a:xfrm>
          <a:off x="6120663" y="4"/>
          <a:ext cx="1445077" cy="735924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1991</a:t>
          </a:r>
        </a:p>
      </dsp:txBody>
      <dsp:txXfrm>
        <a:off x="6120663" y="4"/>
        <a:ext cx="1445077" cy="735924"/>
      </dsp:txXfrm>
    </dsp:sp>
    <dsp:sp modelId="{19B5F7D7-B38F-489A-AA98-5E861C2F0654}">
      <dsp:nvSpPr>
        <dsp:cNvPr id="0" name=""/>
        <dsp:cNvSpPr/>
      </dsp:nvSpPr>
      <dsp:spPr>
        <a:xfrm>
          <a:off x="1734598" y="2914532"/>
          <a:ext cx="10413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767" y="45720"/>
              </a:lnTo>
              <a:lnTo>
                <a:pt x="537767" y="117719"/>
              </a:lnTo>
              <a:lnTo>
                <a:pt x="1041335" y="117719"/>
              </a:lnTo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28407" y="2953201"/>
        <a:ext cx="53717" cy="14103"/>
      </dsp:txXfrm>
    </dsp:sp>
    <dsp:sp modelId="{5A9C945B-F1B3-4924-839D-E431EA106819}">
      <dsp:nvSpPr>
        <dsp:cNvPr id="0" name=""/>
        <dsp:cNvSpPr/>
      </dsp:nvSpPr>
      <dsp:spPr>
        <a:xfrm>
          <a:off x="0" y="2592290"/>
          <a:ext cx="1736398" cy="735924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1993</a:t>
          </a:r>
        </a:p>
      </dsp:txBody>
      <dsp:txXfrm>
        <a:off x="0" y="2592290"/>
        <a:ext cx="1736398" cy="735924"/>
      </dsp:txXfrm>
    </dsp:sp>
    <dsp:sp modelId="{7F2877D2-FF0B-4458-97A4-A6F0BAF9E981}">
      <dsp:nvSpPr>
        <dsp:cNvPr id="0" name=""/>
        <dsp:cNvSpPr/>
      </dsp:nvSpPr>
      <dsp:spPr>
        <a:xfrm>
          <a:off x="4515217" y="2823501"/>
          <a:ext cx="1312015" cy="208750"/>
        </a:xfrm>
        <a:custGeom>
          <a:avLst/>
          <a:gdLst/>
          <a:ahLst/>
          <a:cxnLst/>
          <a:rect l="0" t="0" r="0" b="0"/>
          <a:pathLst>
            <a:path>
              <a:moveTo>
                <a:pt x="0" y="208750"/>
              </a:moveTo>
              <a:lnTo>
                <a:pt x="673107" y="208750"/>
              </a:lnTo>
              <a:lnTo>
                <a:pt x="673107" y="0"/>
              </a:lnTo>
              <a:lnTo>
                <a:pt x="1312015" y="0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137256" y="2920825"/>
        <a:ext cx="67937" cy="14103"/>
      </dsp:txXfrm>
    </dsp:sp>
    <dsp:sp modelId="{A52B8A7A-0265-47AE-8775-C0844C74FA2E}">
      <dsp:nvSpPr>
        <dsp:cNvPr id="0" name=""/>
        <dsp:cNvSpPr/>
      </dsp:nvSpPr>
      <dsp:spPr>
        <a:xfrm>
          <a:off x="2808334" y="2664290"/>
          <a:ext cx="1708683" cy="735924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2001</a:t>
          </a:r>
        </a:p>
      </dsp:txBody>
      <dsp:txXfrm>
        <a:off x="2808334" y="2664290"/>
        <a:ext cx="1708683" cy="735924"/>
      </dsp:txXfrm>
    </dsp:sp>
    <dsp:sp modelId="{AF5C9B01-841D-4A69-9DFC-941527E09296}">
      <dsp:nvSpPr>
        <dsp:cNvPr id="0" name=""/>
        <dsp:cNvSpPr/>
      </dsp:nvSpPr>
      <dsp:spPr>
        <a:xfrm>
          <a:off x="5859633" y="2460175"/>
          <a:ext cx="1666496" cy="72665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2011</a:t>
          </a:r>
        </a:p>
      </dsp:txBody>
      <dsp:txXfrm>
        <a:off x="5859633" y="2460175"/>
        <a:ext cx="1666496" cy="72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B5C1C-0E75-4144-983C-A0F7C018F815}">
      <dsp:nvSpPr>
        <dsp:cNvPr id="0" name=""/>
        <dsp:cNvSpPr/>
      </dsp:nvSpPr>
      <dsp:spPr>
        <a:xfrm>
          <a:off x="3779520" y="3616493"/>
          <a:ext cx="2316480" cy="1352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Školíme, přednášíme, inspirujeme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CSR web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164" y="3984208"/>
        <a:ext cx="1562136" cy="954644"/>
      </dsp:txXfrm>
    </dsp:sp>
    <dsp:sp modelId="{C53F2148-3AEA-41A8-B91E-EEE0529CB3C3}">
      <dsp:nvSpPr>
        <dsp:cNvPr id="0" name=""/>
        <dsp:cNvSpPr/>
      </dsp:nvSpPr>
      <dsp:spPr>
        <a:xfrm>
          <a:off x="0" y="3542245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Hledáme ANO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Matice pozic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Workshop vedení </a:t>
          </a:r>
        </a:p>
      </dsp:txBody>
      <dsp:txXfrm>
        <a:off x="32962" y="3950346"/>
        <a:ext cx="1555612" cy="1059491"/>
      </dsp:txXfrm>
    </dsp:sp>
    <dsp:sp modelId="{11F2B7AA-82B5-4385-ACD4-42272973181F}">
      <dsp:nvSpPr>
        <dsp:cNvPr id="0" name=""/>
        <dsp:cNvSpPr/>
      </dsp:nvSpPr>
      <dsp:spPr>
        <a:xfrm>
          <a:off x="3779520" y="415879"/>
          <a:ext cx="2316480" cy="148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Noví, stávající, na MD/RD, odcházející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Poradenství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Semináře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986" y="448401"/>
        <a:ext cx="1556492" cy="1045324"/>
      </dsp:txXfrm>
    </dsp:sp>
    <dsp:sp modelId="{B79CE479-A02C-49E3-876F-5885AD4A95D5}">
      <dsp:nvSpPr>
        <dsp:cNvPr id="0" name=""/>
        <dsp:cNvSpPr/>
      </dsp:nvSpPr>
      <dsp:spPr>
        <a:xfrm>
          <a:off x="0" y="364718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Péče o </a:t>
          </a:r>
          <a:r>
            <a:rPr lang="cs-CZ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předškolkovské</a:t>
          </a: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 děti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Prázdninové programy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latin typeface="Arial" panose="020B0604020202020204" pitchFamily="34" charset="0"/>
              <a:cs typeface="Arial" panose="020B0604020202020204" pitchFamily="34" charset="0"/>
            </a:rPr>
            <a:t>Firemní tábory</a:t>
          </a:r>
        </a:p>
      </dsp:txBody>
      <dsp:txXfrm>
        <a:off x="32962" y="397680"/>
        <a:ext cx="1555612" cy="1059491"/>
      </dsp:txXfrm>
    </dsp:sp>
    <dsp:sp modelId="{14F681FC-26B4-427A-90BD-C963E21DDE34}">
      <dsp:nvSpPr>
        <dsp:cNvPr id="0" name=""/>
        <dsp:cNvSpPr/>
      </dsp:nvSpPr>
      <dsp:spPr>
        <a:xfrm>
          <a:off x="970670" y="632004"/>
          <a:ext cx="2030436" cy="203043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HENNLICH Baby </a:t>
          </a:r>
          <a:r>
            <a:rPr lang="cs-CZ" sz="16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Club</a:t>
          </a:r>
          <a:r>
            <a:rPr lang="cs-CZ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565371" y="1226705"/>
        <a:ext cx="1435735" cy="1435735"/>
      </dsp:txXfrm>
    </dsp:sp>
    <dsp:sp modelId="{099A2CC9-7E6B-4F13-A392-EA818D91B96C}">
      <dsp:nvSpPr>
        <dsp:cNvPr id="0" name=""/>
        <dsp:cNvSpPr/>
      </dsp:nvSpPr>
      <dsp:spPr>
        <a:xfrm rot="5400000">
          <a:off x="3094892" y="632004"/>
          <a:ext cx="2030436" cy="2030436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PÉČE o zaměstnané</a:t>
          </a:r>
        </a:p>
      </dsp:txBody>
      <dsp:txXfrm rot="-5400000">
        <a:off x="3094892" y="1226705"/>
        <a:ext cx="1435735" cy="1435735"/>
      </dsp:txXfrm>
    </dsp:sp>
    <dsp:sp modelId="{CCD475B4-8D09-470C-A1C5-942EA1BD6F2D}">
      <dsp:nvSpPr>
        <dsp:cNvPr id="0" name=""/>
        <dsp:cNvSpPr/>
      </dsp:nvSpPr>
      <dsp:spPr>
        <a:xfrm rot="10800000">
          <a:off x="3094892" y="2756225"/>
          <a:ext cx="2030436" cy="2030436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OSVĚTA</a:t>
          </a:r>
        </a:p>
      </dsp:txBody>
      <dsp:txXfrm rot="10800000">
        <a:off x="3094892" y="2756225"/>
        <a:ext cx="1435735" cy="1435735"/>
      </dsp:txXfrm>
    </dsp:sp>
    <dsp:sp modelId="{8059A9A3-2269-40BD-939F-DF6BFAA9AD14}">
      <dsp:nvSpPr>
        <dsp:cNvPr id="0" name=""/>
        <dsp:cNvSpPr/>
      </dsp:nvSpPr>
      <dsp:spPr>
        <a:xfrm rot="16200000">
          <a:off x="970670" y="2756225"/>
          <a:ext cx="2030436" cy="2030436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 v práci</a:t>
          </a:r>
        </a:p>
      </dsp:txBody>
      <dsp:txXfrm rot="5400000">
        <a:off x="1565371" y="2756225"/>
        <a:ext cx="1435735" cy="1435735"/>
      </dsp:txXfrm>
    </dsp:sp>
    <dsp:sp modelId="{95453174-A54E-4B38-8404-090AA0A1E119}">
      <dsp:nvSpPr>
        <dsp:cNvPr id="0" name=""/>
        <dsp:cNvSpPr/>
      </dsp:nvSpPr>
      <dsp:spPr>
        <a:xfrm>
          <a:off x="2664292" y="2160237"/>
          <a:ext cx="701040" cy="60960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47485-C05E-4029-AC0A-32663DE38841}">
      <dsp:nvSpPr>
        <dsp:cNvPr id="0" name=""/>
        <dsp:cNvSpPr/>
      </dsp:nvSpPr>
      <dsp:spPr>
        <a:xfrm rot="10800000">
          <a:off x="2664299" y="2664294"/>
          <a:ext cx="701040" cy="609600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50F8A-42F4-4605-B47A-1E093D24FDE6}">
      <dsp:nvSpPr>
        <dsp:cNvPr id="0" name=""/>
        <dsp:cNvSpPr/>
      </dsp:nvSpPr>
      <dsp:spPr>
        <a:xfrm rot="5400000">
          <a:off x="3539426" y="125245"/>
          <a:ext cx="1907086" cy="16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Proč? </a:t>
          </a:r>
        </a:p>
      </dsp:txBody>
      <dsp:txXfrm rot="-5400000">
        <a:off x="3921939" y="298473"/>
        <a:ext cx="1142059" cy="1312710"/>
      </dsp:txXfrm>
    </dsp:sp>
    <dsp:sp modelId="{F2FA6618-41FF-4937-853A-30F175C7BF1F}">
      <dsp:nvSpPr>
        <dsp:cNvPr id="0" name=""/>
        <dsp:cNvSpPr/>
      </dsp:nvSpPr>
      <dsp:spPr>
        <a:xfrm>
          <a:off x="5372899" y="382702"/>
          <a:ext cx="2128308" cy="11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Péče o děti , Studium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Péče o staršího člena rodiny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Nemoc, Další zájmy</a:t>
          </a:r>
        </a:p>
      </dsp:txBody>
      <dsp:txXfrm>
        <a:off x="5372899" y="382702"/>
        <a:ext cx="2128308" cy="1144252"/>
      </dsp:txXfrm>
    </dsp:sp>
    <dsp:sp modelId="{9C0BD14F-30CF-4B34-AC67-536EB6A57D37}">
      <dsp:nvSpPr>
        <dsp:cNvPr id="0" name=""/>
        <dsp:cNvSpPr/>
      </dsp:nvSpPr>
      <dsp:spPr>
        <a:xfrm rot="5400000">
          <a:off x="1747527" y="125245"/>
          <a:ext cx="1907086" cy="16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Školení &amp; osvěta vedení</a:t>
          </a:r>
        </a:p>
      </dsp:txBody>
      <dsp:txXfrm rot="-5400000">
        <a:off x="2130040" y="298473"/>
        <a:ext cx="1142059" cy="1312710"/>
      </dsp:txXfrm>
    </dsp:sp>
    <dsp:sp modelId="{DB5C1A3C-8684-4942-86FB-0E0D10551AEA}">
      <dsp:nvSpPr>
        <dsp:cNvPr id="0" name=""/>
        <dsp:cNvSpPr/>
      </dsp:nvSpPr>
      <dsp:spPr>
        <a:xfrm rot="5400000">
          <a:off x="2640043" y="1743980"/>
          <a:ext cx="1907086" cy="16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Jak?  </a:t>
          </a:r>
        </a:p>
      </dsp:txBody>
      <dsp:txXfrm rot="-5400000">
        <a:off x="3022556" y="1917208"/>
        <a:ext cx="1142059" cy="1312710"/>
      </dsp:txXfrm>
    </dsp:sp>
    <dsp:sp modelId="{7AE0AE82-00A5-4ECE-93FF-6B566B19031B}">
      <dsp:nvSpPr>
        <dsp:cNvPr id="0" name=""/>
        <dsp:cNvSpPr/>
      </dsp:nvSpPr>
      <dsp:spPr>
        <a:xfrm>
          <a:off x="635695" y="2001437"/>
          <a:ext cx="2059653" cy="11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Pružná pracovní doba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Plánování směn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Zkrácené úvazky, DPP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Home</a:t>
          </a:r>
          <a:r>
            <a:rPr lang="cs-CZ" sz="1600" kern="1200" dirty="0"/>
            <a:t>/Mobile-</a:t>
          </a:r>
          <a:r>
            <a:rPr lang="cs-CZ" sz="1600" kern="1200" dirty="0" err="1"/>
            <a:t>office</a:t>
          </a:r>
          <a:endParaRPr lang="cs-CZ" sz="1600" kern="1200" dirty="0"/>
        </a:p>
      </dsp:txBody>
      <dsp:txXfrm>
        <a:off x="635695" y="2001437"/>
        <a:ext cx="2059653" cy="1144252"/>
      </dsp:txXfrm>
    </dsp:sp>
    <dsp:sp modelId="{D0A212E7-F50A-4655-AE9D-B31A42439A3C}">
      <dsp:nvSpPr>
        <dsp:cNvPr id="0" name=""/>
        <dsp:cNvSpPr/>
      </dsp:nvSpPr>
      <dsp:spPr>
        <a:xfrm rot="5400000">
          <a:off x="4431942" y="1743980"/>
          <a:ext cx="1907086" cy="165916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Matice pozic</a:t>
          </a:r>
        </a:p>
      </dsp:txBody>
      <dsp:txXfrm rot="-5400000">
        <a:off x="4814455" y="1917208"/>
        <a:ext cx="1142059" cy="1312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646CF-4E34-499E-BD25-8C4486C6E9C4}">
      <dsp:nvSpPr>
        <dsp:cNvPr id="0" name=""/>
        <dsp:cNvSpPr/>
      </dsp:nvSpPr>
      <dsp:spPr>
        <a:xfrm>
          <a:off x="2175260" y="67512"/>
          <a:ext cx="1987025" cy="198702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CSR web</a:t>
          </a:r>
        </a:p>
      </dsp:txBody>
      <dsp:txXfrm>
        <a:off x="2672016" y="1061025"/>
        <a:ext cx="993513" cy="993512"/>
      </dsp:txXfrm>
    </dsp:sp>
    <dsp:sp modelId="{FDC4C2F6-8F9B-4D88-8291-7446D3DEE718}">
      <dsp:nvSpPr>
        <dsp:cNvPr id="0" name=""/>
        <dsp:cNvSpPr/>
      </dsp:nvSpPr>
      <dsp:spPr>
        <a:xfrm>
          <a:off x="1199074" y="2002656"/>
          <a:ext cx="1987025" cy="1987025"/>
        </a:xfrm>
        <a:prstGeom prst="triangle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Semináře a Workshopy</a:t>
          </a:r>
        </a:p>
      </dsp:txBody>
      <dsp:txXfrm>
        <a:off x="1695830" y="2996169"/>
        <a:ext cx="993513" cy="993512"/>
      </dsp:txXfrm>
    </dsp:sp>
    <dsp:sp modelId="{268ADDD7-4508-4BAD-9CA4-59B3EEF69D5B}">
      <dsp:nvSpPr>
        <dsp:cNvPr id="0" name=""/>
        <dsp:cNvSpPr/>
      </dsp:nvSpPr>
      <dsp:spPr>
        <a:xfrm rot="10800000">
          <a:off x="2175260" y="2035302"/>
          <a:ext cx="1987025" cy="1987025"/>
        </a:xfrm>
        <a:prstGeom prst="triangl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WLB Office</a:t>
          </a:r>
        </a:p>
      </dsp:txBody>
      <dsp:txXfrm rot="10800000">
        <a:off x="2672016" y="2035302"/>
        <a:ext cx="993513" cy="993512"/>
      </dsp:txXfrm>
    </dsp:sp>
    <dsp:sp modelId="{F6F4EA1C-1D1F-4811-847B-3F28BAFAAC77}">
      <dsp:nvSpPr>
        <dsp:cNvPr id="0" name=""/>
        <dsp:cNvSpPr/>
      </dsp:nvSpPr>
      <dsp:spPr>
        <a:xfrm>
          <a:off x="3186099" y="2002656"/>
          <a:ext cx="1987025" cy="1987025"/>
        </a:xfrm>
        <a:prstGeom prst="triangle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SOS linka</a:t>
          </a:r>
        </a:p>
      </dsp:txBody>
      <dsp:txXfrm>
        <a:off x="3682855" y="2996169"/>
        <a:ext cx="993513" cy="993512"/>
      </dsp:txXfrm>
    </dsp:sp>
    <dsp:sp modelId="{474F04EE-8568-4D8B-A24B-F183743F46D8}">
      <dsp:nvSpPr>
        <dsp:cNvPr id="0" name=""/>
        <dsp:cNvSpPr/>
      </dsp:nvSpPr>
      <dsp:spPr>
        <a:xfrm>
          <a:off x="205562" y="3989681"/>
          <a:ext cx="1987025" cy="1987025"/>
        </a:xfrm>
        <a:prstGeom prst="triangl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Hodnotící rozhovory</a:t>
          </a:r>
        </a:p>
      </dsp:txBody>
      <dsp:txXfrm>
        <a:off x="702318" y="4983194"/>
        <a:ext cx="993513" cy="993512"/>
      </dsp:txXfrm>
    </dsp:sp>
    <dsp:sp modelId="{205915D8-9BFD-493D-B2AA-52F92EAEFE3E}">
      <dsp:nvSpPr>
        <dsp:cNvPr id="0" name=""/>
        <dsp:cNvSpPr/>
      </dsp:nvSpPr>
      <dsp:spPr>
        <a:xfrm rot="10800000">
          <a:off x="1170541" y="3976361"/>
          <a:ext cx="2028553" cy="2044926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MGMT mateřské a rodičovské</a:t>
          </a:r>
        </a:p>
      </dsp:txBody>
      <dsp:txXfrm rot="10800000">
        <a:off x="1677679" y="3976361"/>
        <a:ext cx="1014277" cy="1022463"/>
      </dsp:txXfrm>
    </dsp:sp>
    <dsp:sp modelId="{1449CD53-EBDD-47A1-B2CD-C99C637C4465}">
      <dsp:nvSpPr>
        <dsp:cNvPr id="0" name=""/>
        <dsp:cNvSpPr/>
      </dsp:nvSpPr>
      <dsp:spPr>
        <a:xfrm>
          <a:off x="2192587" y="3989681"/>
          <a:ext cx="1987025" cy="1987025"/>
        </a:xfrm>
        <a:prstGeom prst="triangl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Baby Club </a:t>
          </a:r>
        </a:p>
      </dsp:txBody>
      <dsp:txXfrm>
        <a:off x="2689343" y="4983194"/>
        <a:ext cx="993513" cy="993512"/>
      </dsp:txXfrm>
    </dsp:sp>
    <dsp:sp modelId="{0852AF32-E030-4F00-8433-380A0B3BDE97}">
      <dsp:nvSpPr>
        <dsp:cNvPr id="0" name=""/>
        <dsp:cNvSpPr/>
      </dsp:nvSpPr>
      <dsp:spPr>
        <a:xfrm rot="10800000">
          <a:off x="3186099" y="3989681"/>
          <a:ext cx="1987025" cy="1987025"/>
        </a:xfrm>
        <a:prstGeom prst="triangle">
          <a:avLst/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Firemní poradce </a:t>
          </a:r>
        </a:p>
      </dsp:txBody>
      <dsp:txXfrm rot="10800000">
        <a:off x="3682855" y="3989681"/>
        <a:ext cx="993513" cy="993512"/>
      </dsp:txXfrm>
    </dsp:sp>
    <dsp:sp modelId="{10D5C1CE-F104-4F94-9451-2FAC8E383B11}">
      <dsp:nvSpPr>
        <dsp:cNvPr id="0" name=""/>
        <dsp:cNvSpPr/>
      </dsp:nvSpPr>
      <dsp:spPr>
        <a:xfrm>
          <a:off x="4179612" y="3989681"/>
          <a:ext cx="1987025" cy="1987025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Flexi v práci </a:t>
          </a:r>
        </a:p>
      </dsp:txBody>
      <dsp:txXfrm>
        <a:off x="4676368" y="4983194"/>
        <a:ext cx="993513" cy="993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86BA8-74D3-4613-BA58-B7F638FBBEDF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BCD15-8431-410B-AF05-79B1C7035A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4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71C55-E4C0-48E9-BD2B-37EA36D410AD}" type="datetimeFigureOut">
              <a:rPr lang="cs-CZ" smtClean="0"/>
              <a:t>16.11.2018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7B6C5-0E25-4349-A869-0ED640A559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64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7B6C5-0E25-4349-A869-0ED640A559B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6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7B6C5-0E25-4349-A869-0ED640A559B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61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63E0-EFA9-4C15-99E6-F190D451739E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89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10202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opodpovednafirm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nlich.cz/o-firme/hennlich/uvod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10" Type="http://schemas.openxmlformats.org/officeDocument/2006/relationships/image" Target="../media/image2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31.jpeg"/><Relationship Id="rId5" Type="http://schemas.openxmlformats.org/officeDocument/2006/relationships/image" Target="../media/image18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jpeg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6.png"/><Relationship Id="rId10" Type="http://schemas.openxmlformats.org/officeDocument/2006/relationships/image" Target="../media/image18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file:///\\hennlich1\..\data\Vymeny\Propagace\kapka.png" TargetMode="Externa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7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9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10" Type="http://schemas.openxmlformats.org/officeDocument/2006/relationships/image" Target="../media/image49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diagramQuickStyle" Target="../diagrams/quickStyle2.xml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4.png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png"/><Relationship Id="rId11" Type="http://schemas.openxmlformats.org/officeDocument/2006/relationships/diagramData" Target="../diagrams/data2.xml"/><Relationship Id="rId5" Type="http://schemas.openxmlformats.org/officeDocument/2006/relationships/image" Target="../media/image20.png"/><Relationship Id="rId15" Type="http://schemas.microsoft.com/office/2007/relationships/diagramDrawing" Target="../diagrams/drawing2.xml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8.emf"/><Relationship Id="rId9" Type="http://schemas.openxmlformats.org/officeDocument/2006/relationships/image" Target="../media/image19.jpeg"/><Relationship Id="rId14" Type="http://schemas.openxmlformats.org/officeDocument/2006/relationships/diagramColors" Target="../diagrams/colors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9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10" Type="http://schemas.openxmlformats.org/officeDocument/2006/relationships/image" Target="../media/image53.jpe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2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5.jpeg"/><Relationship Id="rId3" Type="http://schemas.openxmlformats.org/officeDocument/2006/relationships/image" Target="../media/image19.jpeg"/><Relationship Id="rId7" Type="http://schemas.openxmlformats.org/officeDocument/2006/relationships/diagramData" Target="../diagrams/data3.xml"/><Relationship Id="rId12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png"/><Relationship Id="rId11" Type="http://schemas.microsoft.com/office/2007/relationships/diagramDrawing" Target="../diagrams/drawing3.xml"/><Relationship Id="rId5" Type="http://schemas.openxmlformats.org/officeDocument/2006/relationships/image" Target="../media/image18.emf"/><Relationship Id="rId10" Type="http://schemas.openxmlformats.org/officeDocument/2006/relationships/diagramColors" Target="../diagrams/colors3.xml"/><Relationship Id="rId4" Type="http://schemas.openxmlformats.org/officeDocument/2006/relationships/oleObject" Target="../embeddings/oleObject14.bin"/><Relationship Id="rId9" Type="http://schemas.openxmlformats.org/officeDocument/2006/relationships/diagramQuickStyle" Target="../diagrams/quickStyle3.xml"/><Relationship Id="rId14" Type="http://schemas.openxmlformats.org/officeDocument/2006/relationships/chart" Target="../charts/chart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9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9.jpeg"/><Relationship Id="rId7" Type="http://schemas.openxmlformats.org/officeDocument/2006/relationships/diagramData" Target="../diagrams/data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0.png"/><Relationship Id="rId11" Type="http://schemas.microsoft.com/office/2007/relationships/diagramDrawing" Target="../diagrams/drawing4.xml"/><Relationship Id="rId5" Type="http://schemas.openxmlformats.org/officeDocument/2006/relationships/image" Target="../media/image18.emf"/><Relationship Id="rId10" Type="http://schemas.openxmlformats.org/officeDocument/2006/relationships/diagramColors" Target="../diagrams/colors4.xml"/><Relationship Id="rId4" Type="http://schemas.openxmlformats.org/officeDocument/2006/relationships/oleObject" Target="../embeddings/oleObject18.bin"/><Relationship Id="rId9" Type="http://schemas.openxmlformats.org/officeDocument/2006/relationships/diagramQuickStyle" Target="../diagrams/quickStyle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9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11" Type="http://schemas.openxmlformats.org/officeDocument/2006/relationships/image" Target="../media/image64.png"/><Relationship Id="rId5" Type="http://schemas.openxmlformats.org/officeDocument/2006/relationships/image" Target="../media/image18.e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cervinkova@hennlich.cz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nas@hennlich.c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515" y="2831335"/>
            <a:ext cx="8337013" cy="211796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cs-CZ" sz="5400" b="1" dirty="0">
                <a:solidFill>
                  <a:srgbClr val="D10202"/>
                </a:solidFill>
              </a:rPr>
              <a:t>CSR a Malé a střední podniky </a:t>
            </a:r>
            <a:r>
              <a:rPr lang="cs-CZ" sz="3200" b="1" dirty="0">
                <a:solidFill>
                  <a:srgbClr val="D10202"/>
                </a:solidFill>
              </a:rPr>
              <a:t>(implementace, reporting, metriky)</a:t>
            </a:r>
            <a:endParaRPr lang="en-US" sz="3200" b="1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4845745"/>
            <a:ext cx="6718685" cy="10716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1800" b="1" dirty="0">
              <a:cs typeface="Arial"/>
            </a:endParaRPr>
          </a:p>
          <a:p>
            <a:pPr algn="l"/>
            <a:endParaRPr lang="cs-CZ" sz="1800" b="1" dirty="0">
              <a:cs typeface="Arial"/>
            </a:endParaRPr>
          </a:p>
          <a:p>
            <a:pPr algn="l"/>
            <a:r>
              <a:rPr lang="cs-CZ" sz="1800" b="1" dirty="0">
                <a:cs typeface="Arial"/>
              </a:rPr>
              <a:t>Martin Fink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CSR v MSP, mýtus 3.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538"/>
            <a:ext cx="8229600" cy="51200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/>
              <a:t>„</a:t>
            </a:r>
            <a:r>
              <a:rPr lang="cs-CZ" b="1" i="1" dirty="0"/>
              <a:t>Být společensky odpovědnou firmou znamená dávat dary“</a:t>
            </a:r>
          </a:p>
          <a:p>
            <a:r>
              <a:rPr lang="cs-CZ" dirty="0"/>
              <a:t>je nepřesné vyjádření o CSR, které bývá právě díky této mylné představě zaměňováno s firemní filantropií.</a:t>
            </a:r>
          </a:p>
          <a:p>
            <a:r>
              <a:rPr lang="cs-CZ" dirty="0"/>
              <a:t>podle Petříčkové (Hospodářské noviny, 2015) MSP</a:t>
            </a:r>
          </a:p>
          <a:p>
            <a:pPr marL="0" indent="0">
              <a:buNone/>
            </a:pPr>
            <a:r>
              <a:rPr lang="cs-CZ" dirty="0"/>
              <a:t>	neinvestují ze svého zisku velké částky na charitu, 	ale finance dávají na viditelné projekty. Často 	podporují aktivity komunity jako je místní 	fotbalový klub nebo výstavba dětského hřiště v 	obci či městě.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602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CSR v MSP, mýtus 4.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538"/>
            <a:ext cx="8229600" cy="51200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„</a:t>
            </a:r>
            <a:r>
              <a:rPr lang="cs-CZ" b="1" i="1" dirty="0"/>
              <a:t>CSR je jen PR, prázdná bublina</a:t>
            </a:r>
            <a:r>
              <a:rPr lang="cs-CZ" b="1" dirty="0"/>
              <a:t>“</a:t>
            </a:r>
          </a:p>
          <a:p>
            <a:r>
              <a:rPr lang="cs-CZ" dirty="0"/>
              <a:t>Toto zkreslení vzniklo díky velké  medializaci  CSR velkých  firem (k CSR se hlásí, ale nekonají tak)</a:t>
            </a:r>
          </a:p>
          <a:p>
            <a:r>
              <a:rPr lang="cs-CZ" dirty="0"/>
              <a:t>Opačným pólem jsou společnosti, které mohou být příkladem dobrého CSR, ale mají nulové PR. </a:t>
            </a:r>
          </a:p>
          <a:p>
            <a:pPr marL="0" indent="0" algn="ctr">
              <a:buNone/>
            </a:pPr>
            <a:r>
              <a:rPr lang="cs-CZ" b="1" dirty="0"/>
              <a:t>Těmito společnostmi jsou často MSP, které nemají kapacity na medializování svých aktivit a přitom řadu těchto aktivit léta dělají.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2891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CSR v MSP, mýtus 5.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6352"/>
            <a:ext cx="8229600" cy="51200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/>
              <a:t>„</a:t>
            </a:r>
            <a:r>
              <a:rPr lang="cs-CZ" b="1" i="1" dirty="0"/>
              <a:t>Společensky odpovědná firma nerozvazuje pracovní poměr se svými zaměstnanci</a:t>
            </a:r>
            <a:r>
              <a:rPr lang="cs-CZ" b="1" dirty="0"/>
              <a:t>“</a:t>
            </a:r>
          </a:p>
          <a:p>
            <a:r>
              <a:rPr lang="cs-CZ" dirty="0"/>
              <a:t>Pokud nastane recese či jiné důvody k propuštění zaměstnanců tak i společnost, která se chová společensky odpovědně, je mnohdy nucena pracovní poměr se zaměstnancem rozvázat.</a:t>
            </a:r>
          </a:p>
          <a:p>
            <a:r>
              <a:rPr lang="cs-CZ" dirty="0"/>
              <a:t>Na druhou stranu o propuštěného zaměstnance se taková firma korektně postará a to například formou školení, které by mu mohlo usnadnit získat nové zaměstnání.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72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Motivace k CSR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8590"/>
            <a:ext cx="8229600" cy="5120089"/>
          </a:xfrm>
        </p:spPr>
        <p:txBody>
          <a:bodyPr>
            <a:normAutofit/>
          </a:bodyPr>
          <a:lstStyle/>
          <a:p>
            <a:r>
              <a:rPr lang="cs-CZ" b="1" dirty="0"/>
              <a:t>Osobní přesvědčení podnikatele</a:t>
            </a:r>
          </a:p>
          <a:p>
            <a:r>
              <a:rPr lang="cs-CZ" b="1" dirty="0"/>
              <a:t>Tlak okolí, komunity</a:t>
            </a:r>
          </a:p>
          <a:p>
            <a:r>
              <a:rPr lang="cs-CZ" b="1" dirty="0"/>
              <a:t>„Legislativní“ tlak</a:t>
            </a:r>
          </a:p>
          <a:p>
            <a:r>
              <a:rPr lang="cs-CZ" b="1" dirty="0"/>
              <a:t>PR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885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Implementace CSR – východiska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2626002-3856-4A09-A7BF-54AFE0F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425"/>
              </a:spcBef>
              <a:buNone/>
            </a:pP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Při</a:t>
            </a:r>
            <a:r>
              <a:rPr lang="cs-CZ" b="1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zavádění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 CSR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je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důležité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postupovat</a:t>
            </a:r>
            <a:r>
              <a:rPr lang="cs-CZ" b="1" dirty="0">
                <a:solidFill>
                  <a:srgbClr val="231F20"/>
                </a:solidFill>
                <a:latin typeface="+mj-lt"/>
                <a:cs typeface="Arial"/>
              </a:rPr>
              <a:t> s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ystematicky</a:t>
            </a:r>
            <a:r>
              <a:rPr lang="en-GB" b="1" spc="-5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a s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ohledem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b="1" dirty="0" err="1">
                <a:solidFill>
                  <a:srgbClr val="231F20"/>
                </a:solidFill>
                <a:latin typeface="+mj-lt"/>
                <a:cs typeface="Arial"/>
              </a:rPr>
              <a:t>na</a:t>
            </a:r>
            <a:r>
              <a:rPr lang="en-GB" b="1" dirty="0">
                <a:solidFill>
                  <a:srgbClr val="231F20"/>
                </a:solidFill>
                <a:latin typeface="+mj-lt"/>
                <a:cs typeface="Arial"/>
              </a:rPr>
              <a:t>:</a:t>
            </a:r>
            <a:endParaRPr lang="en-GB" b="1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cs typeface="Arial"/>
              </a:rPr>
              <a:t>poslání</a:t>
            </a:r>
            <a:r>
              <a:rPr lang="en-GB" sz="3200" dirty="0">
                <a:solidFill>
                  <a:srgbClr val="231F20"/>
                </a:solidFill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cs typeface="Arial"/>
              </a:rPr>
              <a:t>podniku</a:t>
            </a:r>
            <a:endParaRPr lang="en-GB" sz="3200" dirty="0"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firemní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kulturu</a:t>
            </a:r>
            <a:endParaRPr lang="en-GB" sz="3200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předmět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a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obor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podnikání</a:t>
            </a:r>
            <a:endParaRPr lang="en-GB" sz="3200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obchodní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strategii</a:t>
            </a:r>
            <a:endParaRPr lang="en-GB" sz="3200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environmentální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profil</a:t>
            </a:r>
            <a:endParaRPr lang="en-GB" sz="3200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profil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rizika</a:t>
            </a:r>
            <a:endParaRPr lang="en-GB" sz="3200" dirty="0">
              <a:latin typeface="+mj-lt"/>
              <a:cs typeface="Arial"/>
            </a:endParaRPr>
          </a:p>
          <a:p>
            <a:pPr marL="444500" lvl="1" indent="-144145">
              <a:buClr>
                <a:srgbClr val="231F20"/>
              </a:buClr>
              <a:buFont typeface="Arial"/>
              <a:buChar char="•"/>
              <a:tabLst>
                <a:tab pos="445134" algn="l"/>
              </a:tabLst>
            </a:pP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provozní</a:t>
            </a:r>
            <a:r>
              <a:rPr lang="en-GB" sz="3200" dirty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lang="en-GB" sz="3200" dirty="0" err="1">
                <a:solidFill>
                  <a:srgbClr val="231F20"/>
                </a:solidFill>
                <a:latin typeface="+mj-lt"/>
                <a:cs typeface="Arial"/>
              </a:rPr>
              <a:t>podmínky</a:t>
            </a:r>
            <a:endParaRPr lang="en-GB" sz="3200" dirty="0">
              <a:latin typeface="+mj-lt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3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Implementace CSR - překážky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2626002-3856-4A09-A7BF-54AFE0F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 err="1"/>
              <a:t>Nepřesné</a:t>
            </a:r>
            <a:r>
              <a:rPr lang="en-GB" b="1" dirty="0"/>
              <a:t> </a:t>
            </a:r>
            <a:r>
              <a:rPr lang="en-GB" b="1" dirty="0" err="1"/>
              <a:t>pojetí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nevědí</a:t>
            </a:r>
            <a:r>
              <a:rPr lang="en-GB" dirty="0"/>
              <a:t>, co </a:t>
            </a:r>
            <a:r>
              <a:rPr lang="en-GB" dirty="0" err="1"/>
              <a:t>přesně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CSR </a:t>
            </a:r>
            <a:r>
              <a:rPr lang="en-GB" dirty="0" err="1"/>
              <a:t>znamená</a:t>
            </a:r>
            <a:r>
              <a:rPr lang="en-GB" dirty="0"/>
              <a:t>.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jej</a:t>
            </a:r>
            <a:r>
              <a:rPr lang="en-GB" dirty="0"/>
              <a:t> </a:t>
            </a:r>
            <a:r>
              <a:rPr lang="en-GB" dirty="0" err="1"/>
              <a:t>mylně</a:t>
            </a:r>
            <a:r>
              <a:rPr lang="cs-CZ" dirty="0"/>
              <a:t> </a:t>
            </a:r>
            <a:r>
              <a:rPr lang="en-GB" dirty="0" err="1"/>
              <a:t>zaměňují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firemním</a:t>
            </a:r>
            <a:r>
              <a:rPr lang="en-GB" dirty="0"/>
              <a:t> </a:t>
            </a:r>
            <a:r>
              <a:rPr lang="en-GB" dirty="0" err="1"/>
              <a:t>dárcovství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součástí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odpovědnosti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.</a:t>
            </a:r>
          </a:p>
          <a:p>
            <a:r>
              <a:rPr lang="en-GB" b="1" dirty="0" err="1"/>
              <a:t>Nedostatek</a:t>
            </a:r>
            <a:r>
              <a:rPr lang="en-GB" b="1" dirty="0"/>
              <a:t> </a:t>
            </a:r>
            <a:r>
              <a:rPr lang="en-GB" b="1" dirty="0" err="1"/>
              <a:t>motivace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neznají</a:t>
            </a:r>
            <a:r>
              <a:rPr lang="en-GB" dirty="0"/>
              <a:t> </a:t>
            </a:r>
            <a:r>
              <a:rPr lang="en-GB" dirty="0" err="1"/>
              <a:t>všechny</a:t>
            </a:r>
            <a:r>
              <a:rPr lang="en-GB" dirty="0"/>
              <a:t> </a:t>
            </a:r>
            <a:r>
              <a:rPr lang="en-GB" dirty="0" err="1"/>
              <a:t>výhody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jim</a:t>
            </a:r>
            <a:r>
              <a:rPr lang="en-GB" dirty="0"/>
              <a:t> </a:t>
            </a:r>
            <a:r>
              <a:rPr lang="en-GB" dirty="0" err="1"/>
              <a:t>odpovědné</a:t>
            </a:r>
            <a:r>
              <a:rPr lang="en-GB" dirty="0"/>
              <a:t> </a:t>
            </a:r>
            <a:r>
              <a:rPr lang="en-GB" dirty="0" err="1"/>
              <a:t>podnikání</a:t>
            </a:r>
            <a:r>
              <a:rPr lang="cs-CZ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přinést</a:t>
            </a:r>
            <a:r>
              <a:rPr lang="en-GB" dirty="0"/>
              <a:t>.</a:t>
            </a:r>
            <a:r>
              <a:rPr lang="cs-CZ" dirty="0"/>
              <a:t> </a:t>
            </a:r>
          </a:p>
          <a:p>
            <a:r>
              <a:rPr lang="cs-CZ" b="1" dirty="0"/>
              <a:t>N</a:t>
            </a:r>
            <a:r>
              <a:rPr lang="en-GB" b="1" dirty="0" err="1"/>
              <a:t>eznalost</a:t>
            </a:r>
            <a:r>
              <a:rPr lang="en-GB" b="1" dirty="0"/>
              <a:t> </a:t>
            </a:r>
            <a:r>
              <a:rPr lang="en-GB" b="1" dirty="0" err="1"/>
              <a:t>šíře</a:t>
            </a:r>
            <a:r>
              <a:rPr lang="en-GB" b="1" dirty="0"/>
              <a:t> </a:t>
            </a:r>
            <a:r>
              <a:rPr lang="en-GB" b="1" dirty="0" err="1"/>
              <a:t>konceptu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nemají</a:t>
            </a:r>
            <a:r>
              <a:rPr lang="en-GB" dirty="0"/>
              <a:t> </a:t>
            </a:r>
            <a:r>
              <a:rPr lang="en-GB" dirty="0" err="1"/>
              <a:t>přehled</a:t>
            </a:r>
            <a:r>
              <a:rPr lang="en-GB" dirty="0"/>
              <a:t> o </a:t>
            </a:r>
            <a:r>
              <a:rPr lang="en-GB" dirty="0" err="1"/>
              <a:t>aktivitách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do </a:t>
            </a:r>
            <a:r>
              <a:rPr lang="en-GB" dirty="0" err="1"/>
              <a:t>konceptu</a:t>
            </a:r>
            <a:r>
              <a:rPr lang="en-GB" dirty="0"/>
              <a:t> CSR</a:t>
            </a:r>
            <a:r>
              <a:rPr lang="cs-CZ" dirty="0"/>
              <a:t> </a:t>
            </a:r>
            <a:r>
              <a:rPr lang="en-GB" dirty="0" err="1"/>
              <a:t>spadají</a:t>
            </a:r>
            <a:r>
              <a:rPr lang="en-GB" dirty="0"/>
              <a:t>.</a:t>
            </a:r>
            <a:endParaRPr lang="cs-CZ" dirty="0"/>
          </a:p>
          <a:p>
            <a:r>
              <a:rPr lang="en-GB" dirty="0" err="1"/>
              <a:t>Mnohdy</a:t>
            </a:r>
            <a:r>
              <a:rPr lang="cs-CZ" dirty="0"/>
              <a:t> organizace</a:t>
            </a:r>
            <a:r>
              <a:rPr lang="en-GB" dirty="0"/>
              <a:t> </a:t>
            </a:r>
            <a:r>
              <a:rPr lang="en-GB" dirty="0" err="1"/>
              <a:t>nevědí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pěstování</a:t>
            </a:r>
            <a:r>
              <a:rPr lang="en-GB" dirty="0"/>
              <a:t> </a:t>
            </a:r>
            <a:r>
              <a:rPr lang="en-GB" dirty="0" err="1"/>
              <a:t>dobrých</a:t>
            </a:r>
            <a:r>
              <a:rPr lang="en-GB" dirty="0"/>
              <a:t> </a:t>
            </a:r>
            <a:r>
              <a:rPr lang="en-GB" dirty="0" err="1"/>
              <a:t>vztahů</a:t>
            </a:r>
            <a:r>
              <a:rPr lang="en-GB" dirty="0"/>
              <a:t> se </a:t>
            </a:r>
            <a:r>
              <a:rPr lang="en-GB" dirty="0" err="1"/>
              <a:t>zákazníky</a:t>
            </a:r>
            <a:r>
              <a:rPr lang="en-GB" dirty="0"/>
              <a:t> a </a:t>
            </a:r>
            <a:r>
              <a:rPr lang="en-GB" dirty="0" err="1"/>
              <a:t>obchodními</a:t>
            </a:r>
            <a:r>
              <a:rPr lang="cs-CZ" dirty="0"/>
              <a:t> </a:t>
            </a:r>
            <a:r>
              <a:rPr lang="en-GB" dirty="0" err="1"/>
              <a:t>partnery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 o </a:t>
            </a:r>
            <a:r>
              <a:rPr lang="en-GB" dirty="0" err="1"/>
              <a:t>zaměstnance</a:t>
            </a:r>
            <a:r>
              <a:rPr lang="en-GB" dirty="0"/>
              <a:t>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součást</a:t>
            </a:r>
            <a:r>
              <a:rPr lang="en-GB" dirty="0"/>
              <a:t> </a:t>
            </a:r>
            <a:r>
              <a:rPr lang="en-GB" dirty="0" err="1"/>
              <a:t>společenské</a:t>
            </a:r>
            <a:r>
              <a:rPr lang="en-GB" dirty="0"/>
              <a:t> </a:t>
            </a:r>
            <a:r>
              <a:rPr lang="en-GB" dirty="0" err="1"/>
              <a:t>odpovědnost</a:t>
            </a:r>
            <a:r>
              <a:rPr lang="cs-CZ" dirty="0"/>
              <a:t>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70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Implementace CSR – překážky 2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2626002-3856-4A09-A7BF-54AFE0F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/>
              <a:t>Neregionální</a:t>
            </a:r>
            <a:r>
              <a:rPr lang="en-GB" b="1" dirty="0"/>
              <a:t> </a:t>
            </a:r>
            <a:r>
              <a:rPr lang="en-GB" b="1" dirty="0" err="1"/>
              <a:t>zacílení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nezaměřují</a:t>
            </a:r>
            <a:r>
              <a:rPr lang="en-GB" dirty="0"/>
              <a:t> </a:t>
            </a:r>
            <a:r>
              <a:rPr lang="en-GB" dirty="0" err="1"/>
              <a:t>koncept</a:t>
            </a:r>
            <a:r>
              <a:rPr lang="en-GB" dirty="0"/>
              <a:t> CSR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české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,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slepě</a:t>
            </a:r>
            <a:r>
              <a:rPr lang="cs-CZ" dirty="0"/>
              <a:t> </a:t>
            </a:r>
            <a:r>
              <a:rPr lang="en-GB" dirty="0" err="1"/>
              <a:t>přebírají</a:t>
            </a:r>
            <a:r>
              <a:rPr lang="en-GB" dirty="0"/>
              <a:t> </a:t>
            </a:r>
            <a:r>
              <a:rPr lang="en-GB" dirty="0" err="1"/>
              <a:t>strategie</a:t>
            </a:r>
            <a:r>
              <a:rPr lang="en-GB" dirty="0"/>
              <a:t> </a:t>
            </a:r>
            <a:r>
              <a:rPr lang="en-GB" dirty="0" err="1"/>
              <a:t>společensky</a:t>
            </a:r>
            <a:r>
              <a:rPr lang="en-GB" dirty="0"/>
              <a:t> </a:t>
            </a:r>
            <a:r>
              <a:rPr lang="en-GB" dirty="0" err="1"/>
              <a:t>odpovědného</a:t>
            </a:r>
            <a:r>
              <a:rPr lang="en-GB" dirty="0"/>
              <a:t> </a:t>
            </a:r>
            <a:r>
              <a:rPr lang="en-GB" dirty="0" err="1"/>
              <a:t>podnikání</a:t>
            </a:r>
            <a:r>
              <a:rPr lang="en-GB" dirty="0"/>
              <a:t> od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mateřských</a:t>
            </a:r>
            <a:r>
              <a:rPr lang="en-GB" dirty="0"/>
              <a:t> </a:t>
            </a:r>
            <a:r>
              <a:rPr lang="en-GB" dirty="0" err="1"/>
              <a:t>firem</a:t>
            </a:r>
            <a:r>
              <a:rPr lang="en-GB" dirty="0"/>
              <a:t>.</a:t>
            </a:r>
            <a:endParaRPr lang="cs-CZ" dirty="0"/>
          </a:p>
          <a:p>
            <a:r>
              <a:rPr lang="en-GB" b="1" dirty="0" err="1"/>
              <a:t>Nesystematický</a:t>
            </a:r>
            <a:r>
              <a:rPr lang="en-GB" b="1" dirty="0"/>
              <a:t> </a:t>
            </a:r>
            <a:r>
              <a:rPr lang="en-GB" b="1" dirty="0" err="1"/>
              <a:t>přístup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nepřistupují</a:t>
            </a:r>
            <a:r>
              <a:rPr lang="en-GB" dirty="0"/>
              <a:t> k </a:t>
            </a:r>
            <a:r>
              <a:rPr lang="en-GB" dirty="0" err="1"/>
              <a:t>vykonávání</a:t>
            </a:r>
            <a:r>
              <a:rPr lang="en-GB" dirty="0"/>
              <a:t> </a:t>
            </a:r>
            <a:r>
              <a:rPr lang="en-GB" dirty="0" err="1"/>
              <a:t>společensky</a:t>
            </a:r>
            <a:r>
              <a:rPr lang="en-GB" dirty="0"/>
              <a:t> </a:t>
            </a:r>
            <a:r>
              <a:rPr lang="en-GB" dirty="0" err="1"/>
              <a:t>odpovědných</a:t>
            </a:r>
            <a:r>
              <a:rPr lang="cs-CZ" dirty="0"/>
              <a:t> </a:t>
            </a:r>
            <a:r>
              <a:rPr lang="en-GB" dirty="0" err="1"/>
              <a:t>aktivit</a:t>
            </a:r>
            <a:r>
              <a:rPr lang="en-GB" dirty="0"/>
              <a:t> </a:t>
            </a:r>
            <a:r>
              <a:rPr lang="en-GB" dirty="0" err="1"/>
              <a:t>systematicky</a:t>
            </a:r>
            <a:r>
              <a:rPr lang="en-GB" dirty="0"/>
              <a:t>,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počínání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spíše</a:t>
            </a:r>
            <a:r>
              <a:rPr lang="en-GB" dirty="0"/>
              <a:t> </a:t>
            </a:r>
            <a:r>
              <a:rPr lang="en-GB" dirty="0" err="1"/>
              <a:t>nárazové</a:t>
            </a:r>
            <a:r>
              <a:rPr lang="en-GB" dirty="0"/>
              <a:t> a </a:t>
            </a:r>
            <a:r>
              <a:rPr lang="en-GB" dirty="0" err="1"/>
              <a:t>nepravidelné</a:t>
            </a:r>
            <a:r>
              <a:rPr lang="en-GB" dirty="0"/>
              <a:t>.</a:t>
            </a:r>
            <a:endParaRPr lang="cs-CZ" dirty="0"/>
          </a:p>
          <a:p>
            <a:r>
              <a:rPr lang="en-GB" b="1" dirty="0" err="1"/>
              <a:t>Nestrategický</a:t>
            </a:r>
            <a:r>
              <a:rPr lang="en-GB" b="1" dirty="0"/>
              <a:t> </a:t>
            </a:r>
            <a:r>
              <a:rPr lang="en-GB" b="1" dirty="0" err="1"/>
              <a:t>přístup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nevolí</a:t>
            </a:r>
            <a:r>
              <a:rPr lang="en-GB" dirty="0"/>
              <a:t> </a:t>
            </a:r>
            <a:r>
              <a:rPr lang="en-GB" dirty="0" err="1"/>
              <a:t>takové</a:t>
            </a:r>
            <a:r>
              <a:rPr lang="en-GB" dirty="0"/>
              <a:t> CSR </a:t>
            </a:r>
            <a:r>
              <a:rPr lang="en-GB" dirty="0" err="1"/>
              <a:t>aktivity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v </a:t>
            </a:r>
            <a:r>
              <a:rPr lang="en-GB" dirty="0" err="1"/>
              <a:t>souladu</a:t>
            </a:r>
            <a:r>
              <a:rPr lang="en-GB" dirty="0"/>
              <a:t> s </a:t>
            </a:r>
            <a:r>
              <a:rPr lang="en-GB" dirty="0" err="1"/>
              <a:t>jejími</a:t>
            </a:r>
            <a:r>
              <a:rPr lang="cs-CZ" dirty="0"/>
              <a:t> </a:t>
            </a:r>
            <a:r>
              <a:rPr lang="en-GB" dirty="0" err="1"/>
              <a:t>obchodními</a:t>
            </a:r>
            <a:r>
              <a:rPr lang="en-GB" dirty="0"/>
              <a:t> </a:t>
            </a:r>
            <a:r>
              <a:rPr lang="en-GB" dirty="0" err="1"/>
              <a:t>cíli</a:t>
            </a:r>
            <a:r>
              <a:rPr lang="cs-CZ" dirty="0"/>
              <a:t>.</a:t>
            </a:r>
            <a:r>
              <a:rPr lang="en-GB" dirty="0"/>
              <a:t> </a:t>
            </a:r>
            <a:endParaRPr lang="cs-CZ" dirty="0"/>
          </a:p>
          <a:p>
            <a:r>
              <a:rPr lang="en-GB" b="1" dirty="0" err="1"/>
              <a:t>Nezájem</a:t>
            </a:r>
            <a:r>
              <a:rPr lang="en-GB" b="1" dirty="0"/>
              <a:t> o </a:t>
            </a:r>
            <a:r>
              <a:rPr lang="en-GB" b="1" dirty="0" err="1"/>
              <a:t>názory</a:t>
            </a:r>
            <a:r>
              <a:rPr lang="en-GB" b="1" dirty="0"/>
              <a:t> </a:t>
            </a:r>
            <a:r>
              <a:rPr lang="en-GB" b="1" dirty="0" err="1"/>
              <a:t>okolí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nezapojují</a:t>
            </a:r>
            <a:r>
              <a:rPr lang="en-GB" dirty="0"/>
              <a:t> do </a:t>
            </a:r>
            <a:r>
              <a:rPr lang="en-GB" dirty="0" err="1"/>
              <a:t>rozhodování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klíčové</a:t>
            </a:r>
            <a:r>
              <a:rPr lang="en-GB" dirty="0"/>
              <a:t> stakeholder</a:t>
            </a:r>
            <a:r>
              <a:rPr lang="cs-CZ" dirty="0"/>
              <a:t>s.</a:t>
            </a:r>
          </a:p>
          <a:p>
            <a:r>
              <a:rPr lang="en-GB" b="1" dirty="0" err="1"/>
              <a:t>Nevyhodnocování</a:t>
            </a:r>
            <a:r>
              <a:rPr lang="en-GB" b="1" dirty="0"/>
              <a:t> </a:t>
            </a:r>
            <a:r>
              <a:rPr lang="en-GB" b="1" dirty="0" err="1"/>
              <a:t>výkonu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se </a:t>
            </a:r>
            <a:r>
              <a:rPr lang="en-GB" dirty="0" err="1"/>
              <a:t>nesnaží</a:t>
            </a:r>
            <a:r>
              <a:rPr lang="en-GB" dirty="0"/>
              <a:t> </a:t>
            </a:r>
            <a:r>
              <a:rPr lang="en-GB" dirty="0" err="1"/>
              <a:t>měřit</a:t>
            </a:r>
            <a:r>
              <a:rPr lang="en-GB" dirty="0"/>
              <a:t> a </a:t>
            </a:r>
            <a:r>
              <a:rPr lang="en-GB" dirty="0" err="1"/>
              <a:t>vyhodnocovat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dopad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společnosta</a:t>
            </a:r>
            <a:r>
              <a:rPr lang="cs-CZ" dirty="0"/>
              <a:t> a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.</a:t>
            </a:r>
            <a:endParaRPr lang="cs-CZ" dirty="0"/>
          </a:p>
          <a:p>
            <a:r>
              <a:rPr lang="en-GB" b="1" dirty="0" err="1"/>
              <a:t>Utajení</a:t>
            </a:r>
            <a:r>
              <a:rPr lang="en-GB" b="1" dirty="0"/>
              <a:t> </a:t>
            </a:r>
            <a:r>
              <a:rPr lang="en-GB" b="1" dirty="0" err="1"/>
              <a:t>odpovědnosti</a:t>
            </a:r>
            <a:r>
              <a:rPr lang="en-GB" dirty="0"/>
              <a:t>. </a:t>
            </a:r>
            <a:r>
              <a:rPr lang="en-GB" dirty="0" err="1"/>
              <a:t>Firmy</a:t>
            </a:r>
            <a:r>
              <a:rPr lang="en-GB" dirty="0"/>
              <a:t> </a:t>
            </a:r>
            <a:r>
              <a:rPr lang="en-GB" dirty="0" err="1"/>
              <a:t>nedokáží</a:t>
            </a:r>
            <a:r>
              <a:rPr lang="en-GB" dirty="0"/>
              <a:t> </a:t>
            </a:r>
            <a:r>
              <a:rPr lang="en-GB" dirty="0" err="1"/>
              <a:t>svůj</a:t>
            </a:r>
            <a:r>
              <a:rPr lang="en-GB" dirty="0"/>
              <a:t> </a:t>
            </a:r>
            <a:r>
              <a:rPr lang="en-GB" dirty="0" err="1"/>
              <a:t>odpovědný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</a:t>
            </a:r>
            <a:r>
              <a:rPr lang="en-GB" dirty="0" err="1"/>
              <a:t>dostatečně</a:t>
            </a:r>
            <a:r>
              <a:rPr lang="en-GB" dirty="0"/>
              <a:t> </a:t>
            </a:r>
            <a:r>
              <a:rPr lang="en-GB" dirty="0" err="1"/>
              <a:t>sdělit</a:t>
            </a:r>
            <a:r>
              <a:rPr lang="en-GB" dirty="0"/>
              <a:t> </a:t>
            </a:r>
            <a:r>
              <a:rPr lang="en-GB" dirty="0" err="1"/>
              <a:t>svým</a:t>
            </a:r>
            <a:r>
              <a:rPr lang="cs-CZ" dirty="0"/>
              <a:t> </a:t>
            </a:r>
            <a:r>
              <a:rPr lang="en-GB" dirty="0" err="1"/>
              <a:t>zaměstnancům</a:t>
            </a:r>
            <a:r>
              <a:rPr lang="en-GB" dirty="0"/>
              <a:t> </a:t>
            </a:r>
            <a:r>
              <a:rPr lang="en-GB" dirty="0" err="1"/>
              <a:t>ani</a:t>
            </a:r>
            <a:r>
              <a:rPr lang="en-GB" dirty="0"/>
              <a:t> </a:t>
            </a:r>
            <a:r>
              <a:rPr lang="en-GB" dirty="0" err="1"/>
              <a:t>vnějšímu</a:t>
            </a:r>
            <a:r>
              <a:rPr lang="en-GB" dirty="0"/>
              <a:t> </a:t>
            </a:r>
            <a:r>
              <a:rPr lang="en-GB" dirty="0" err="1"/>
              <a:t>okolí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68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Implementační rámec CSR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CE3B8EB-1CBC-4390-8BDE-18BE089D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61" y="1811969"/>
            <a:ext cx="7936277" cy="3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Implementační rámec CSR 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A18D69-774B-4766-ABE7-F0BE18B7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9" y="1878291"/>
            <a:ext cx="8657203" cy="376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Implementační rámec CSR 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F76F9F-BEA1-4D16-AD41-EC2ADF06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2079161"/>
            <a:ext cx="8579555" cy="22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MSP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Podnikatelskou činnost vykonávalo v roce 2017 v ČR (dle ČSÚ) celkem </a:t>
            </a:r>
            <a:r>
              <a:rPr lang="cs-CZ" b="1" dirty="0"/>
              <a:t>1 150 302 </a:t>
            </a:r>
            <a:r>
              <a:rPr lang="cs-CZ" dirty="0"/>
              <a:t>právnických a fyzických osob s počtem zaměstnanců 0-249, fyzických osob s počtem zaměstnanců 0-249 bylo 876 957 a právnických osob s počtem zaměstnanců 0-249 bylo 273 345. </a:t>
            </a:r>
          </a:p>
          <a:p>
            <a:r>
              <a:rPr lang="cs-CZ" dirty="0"/>
              <a:t>Celkově u právnických a fyzických osob s počtem zaměstnanců 0-249 došlo k poklesu oproti roku 2016 o 9 375 podniků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056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základy metodik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Vznik v USA – 60. až 70. léta;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Velká Británie – 70. až 90. léta;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Země střední Evropy v rámci EU (Evropská komise) – období kolem roku 2000;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Původ metodik je USA a VB, OECD, OSN, Evropská komise.</a:t>
            </a:r>
          </a:p>
        </p:txBody>
      </p:sp>
    </p:spTree>
    <p:extLst>
      <p:ext uri="{BB962C8B-B14F-4D97-AF65-F5344CB8AC3E}">
        <p14:creationId xmlns:p14="http://schemas.microsoft.com/office/powerpoint/2010/main" val="260783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nástrojů evaluace CSR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Organizace, sdružení hlásící se ke standardům – </a:t>
            </a:r>
            <a:r>
              <a:rPr lang="cs-CZ" b="1" dirty="0"/>
              <a:t>OECD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 , </a:t>
            </a:r>
            <a:r>
              <a:rPr lang="cs-CZ" b="1" dirty="0" err="1"/>
              <a:t>G</a:t>
            </a:r>
            <a:r>
              <a:rPr lang="cs-CZ" dirty="0" err="1"/>
              <a:t>lobal</a:t>
            </a:r>
            <a:r>
              <a:rPr lang="cs-CZ" dirty="0"/>
              <a:t> </a:t>
            </a:r>
            <a:r>
              <a:rPr lang="cs-CZ" b="1" dirty="0" err="1"/>
              <a:t>C</a:t>
            </a:r>
            <a:r>
              <a:rPr lang="cs-CZ" dirty="0" err="1"/>
              <a:t>ompact</a:t>
            </a:r>
            <a:r>
              <a:rPr lang="cs-CZ" dirty="0"/>
              <a:t>, </a:t>
            </a:r>
            <a:r>
              <a:rPr lang="cs-CZ" b="1" dirty="0"/>
              <a:t>B</a:t>
            </a:r>
            <a:r>
              <a:rPr lang="cs-CZ" dirty="0"/>
              <a:t>yznys </a:t>
            </a:r>
            <a:r>
              <a:rPr lang="cs-CZ" b="1" dirty="0"/>
              <a:t>p</a:t>
            </a:r>
            <a:r>
              <a:rPr lang="cs-CZ" dirty="0"/>
              <a:t>ro </a:t>
            </a:r>
            <a:r>
              <a:rPr lang="cs-CZ" b="1" dirty="0"/>
              <a:t>s</a:t>
            </a:r>
            <a:r>
              <a:rPr lang="cs-CZ" dirty="0"/>
              <a:t>polečnost, CSR </a:t>
            </a:r>
            <a:r>
              <a:rPr lang="cs-CZ" dirty="0" err="1"/>
              <a:t>Europe</a:t>
            </a:r>
            <a:r>
              <a:rPr lang="cs-CZ" dirty="0"/>
              <a:t>;</a:t>
            </a:r>
          </a:p>
          <a:p>
            <a:r>
              <a:rPr lang="cs-CZ" dirty="0"/>
              <a:t>Soutěže - Top odpovědná firma, </a:t>
            </a:r>
            <a:r>
              <a:rPr lang="cs-CZ" dirty="0" err="1"/>
              <a:t>European</a:t>
            </a:r>
            <a:r>
              <a:rPr lang="cs-CZ" dirty="0"/>
              <a:t> CSR </a:t>
            </a:r>
            <a:r>
              <a:rPr lang="cs-CZ" dirty="0" err="1"/>
              <a:t>Award</a:t>
            </a:r>
            <a:r>
              <a:rPr lang="cs-CZ" dirty="0"/>
              <a:t>;</a:t>
            </a:r>
          </a:p>
          <a:p>
            <a:r>
              <a:rPr lang="cs-CZ" dirty="0"/>
              <a:t>Reporty – </a:t>
            </a:r>
            <a:r>
              <a:rPr lang="cs-CZ" b="1" dirty="0" err="1"/>
              <a:t>G</a:t>
            </a:r>
            <a:r>
              <a:rPr lang="cs-CZ" dirty="0" err="1"/>
              <a:t>lobal</a:t>
            </a:r>
            <a:r>
              <a:rPr lang="cs-CZ" dirty="0"/>
              <a:t> </a:t>
            </a:r>
            <a:r>
              <a:rPr lang="cs-CZ" b="1" dirty="0"/>
              <a:t>R</a:t>
            </a:r>
            <a:r>
              <a:rPr lang="cs-CZ" dirty="0"/>
              <a:t>eporting </a:t>
            </a:r>
            <a:r>
              <a:rPr lang="cs-CZ" b="1" dirty="0" err="1"/>
              <a:t>I</a:t>
            </a:r>
            <a:r>
              <a:rPr lang="cs-CZ" dirty="0" err="1"/>
              <a:t>nitiative</a:t>
            </a:r>
            <a:r>
              <a:rPr lang="cs-CZ" dirty="0"/>
              <a:t>;</a:t>
            </a:r>
          </a:p>
          <a:p>
            <a:r>
              <a:rPr lang="cs-CZ" dirty="0"/>
              <a:t>Měření – </a:t>
            </a:r>
            <a:r>
              <a:rPr lang="cs-CZ" b="1" dirty="0" err="1"/>
              <a:t>C</a:t>
            </a:r>
            <a:r>
              <a:rPr lang="cs-CZ" dirty="0" err="1"/>
              <a:t>orporate</a:t>
            </a:r>
            <a:r>
              <a:rPr lang="cs-CZ" dirty="0"/>
              <a:t> </a:t>
            </a:r>
            <a:r>
              <a:rPr lang="cs-CZ" b="1" dirty="0" err="1"/>
              <a:t>S</a:t>
            </a:r>
            <a:r>
              <a:rPr lang="cs-CZ" dirty="0" err="1"/>
              <a:t>ocial</a:t>
            </a:r>
            <a:r>
              <a:rPr lang="cs-CZ" dirty="0"/>
              <a:t> </a:t>
            </a:r>
            <a:r>
              <a:rPr lang="cs-CZ" b="1" dirty="0"/>
              <a:t>P</a:t>
            </a:r>
            <a:r>
              <a:rPr lang="cs-CZ" dirty="0"/>
              <a:t>erformance</a:t>
            </a:r>
          </a:p>
          <a:p>
            <a:r>
              <a:rPr lang="cs-CZ" dirty="0" err="1"/>
              <a:t>Benchmarking</a:t>
            </a:r>
            <a:r>
              <a:rPr lang="cs-CZ" dirty="0"/>
              <a:t> – </a:t>
            </a:r>
            <a:r>
              <a:rPr lang="cs-CZ" b="1" dirty="0" err="1"/>
              <a:t>C</a:t>
            </a:r>
            <a:r>
              <a:rPr lang="cs-CZ" dirty="0" err="1"/>
              <a:t>ommon</a:t>
            </a:r>
            <a:r>
              <a:rPr lang="cs-CZ" dirty="0"/>
              <a:t> </a:t>
            </a:r>
            <a:r>
              <a:rPr lang="cs-CZ" b="1" dirty="0" err="1"/>
              <a:t>A</a:t>
            </a:r>
            <a:r>
              <a:rPr lang="cs-CZ" dirty="0" err="1"/>
              <a:t>ssesment</a:t>
            </a:r>
            <a:r>
              <a:rPr lang="cs-CZ" dirty="0"/>
              <a:t> </a:t>
            </a:r>
            <a:r>
              <a:rPr lang="cs-CZ" b="1" dirty="0"/>
              <a:t>F</a:t>
            </a:r>
            <a:r>
              <a:rPr lang="cs-CZ" dirty="0"/>
              <a:t>ramework;</a:t>
            </a:r>
          </a:p>
          <a:p>
            <a:r>
              <a:rPr lang="cs-CZ" dirty="0"/>
              <a:t>Standardy, normy – excelence </a:t>
            </a:r>
            <a:r>
              <a:rPr lang="cs-CZ" b="1" dirty="0" err="1"/>
              <a:t>E</a:t>
            </a:r>
            <a:r>
              <a:rPr lang="cs-CZ" dirty="0" err="1"/>
              <a:t>uropean</a:t>
            </a:r>
            <a:r>
              <a:rPr lang="cs-CZ" b="1" dirty="0"/>
              <a:t> </a:t>
            </a:r>
            <a:r>
              <a:rPr lang="cs-CZ" b="1" dirty="0" err="1"/>
              <a:t>F</a:t>
            </a:r>
            <a:r>
              <a:rPr lang="cs-CZ" dirty="0" err="1"/>
              <a:t>oundation</a:t>
            </a:r>
            <a:r>
              <a:rPr lang="cs-CZ" b="1" dirty="0"/>
              <a:t> </a:t>
            </a:r>
            <a:r>
              <a:rPr lang="cs-CZ" b="1" dirty="0" err="1"/>
              <a:t>Q</a:t>
            </a:r>
            <a:r>
              <a:rPr lang="cs-CZ" dirty="0" err="1"/>
              <a:t>uality</a:t>
            </a:r>
            <a:r>
              <a:rPr lang="cs-CZ" b="1" dirty="0"/>
              <a:t> M</a:t>
            </a:r>
            <a:r>
              <a:rPr lang="cs-CZ" dirty="0"/>
              <a:t>anagement, </a:t>
            </a:r>
            <a:r>
              <a:rPr lang="cs-CZ" b="1" dirty="0"/>
              <a:t>ISO 26000</a:t>
            </a:r>
            <a:r>
              <a:rPr lang="cs-CZ" dirty="0"/>
              <a:t>;</a:t>
            </a:r>
          </a:p>
          <a:p>
            <a:r>
              <a:rPr lang="cs-CZ" dirty="0"/>
              <a:t>Indexace – seznamy dle vybraného kritéria;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25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Global Compact - </a:t>
            </a:r>
            <a:r>
              <a:rPr lang="cs-CZ" b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/>
              <a:t>Dobrovolná iniciativa OSN – podpora iniciativy pro podnikatelskou sféru od r. 1999. V roce 2014 12 000 firem z 145 států – největší na světě.</a:t>
            </a:r>
          </a:p>
          <a:p>
            <a:pPr marL="0" indent="0">
              <a:buNone/>
            </a:pPr>
            <a:r>
              <a:rPr lang="cs-CZ"/>
              <a:t>10 principů v oblastech:</a:t>
            </a:r>
          </a:p>
          <a:p>
            <a:r>
              <a:rPr lang="cs-CZ" b="1"/>
              <a:t>Lidská práva </a:t>
            </a:r>
            <a:r>
              <a:rPr lang="cs-CZ"/>
              <a:t>- podpora a respektování, neporušování;</a:t>
            </a:r>
          </a:p>
          <a:p>
            <a:r>
              <a:rPr lang="cs-CZ" b="1"/>
              <a:t>Pracovní podmínky </a:t>
            </a:r>
            <a:r>
              <a:rPr lang="cs-CZ"/>
              <a:t>– svoboda sdružování a vyjednávání, odstranění násilné a nucené práce, dětské práce, diskriminace;</a:t>
            </a:r>
          </a:p>
          <a:p>
            <a:r>
              <a:rPr lang="cs-CZ" b="1"/>
              <a:t>Životní prostředí </a:t>
            </a:r>
            <a:r>
              <a:rPr lang="cs-CZ"/>
              <a:t>– preventivní postoj, iniciativa ve větší odpovědnosti než ostatní, rozvoj a řízení ekologicky nezávadných technologií;</a:t>
            </a:r>
          </a:p>
          <a:p>
            <a:r>
              <a:rPr lang="cs-CZ" b="1"/>
              <a:t>Protikorupční opatření </a:t>
            </a:r>
            <a:r>
              <a:rPr lang="cs-CZ"/>
              <a:t>– boj proti všem formám.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875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Compact</a:t>
            </a:r>
            <a:r>
              <a:rPr lang="cs-CZ" dirty="0"/>
              <a:t> - </a:t>
            </a:r>
            <a:r>
              <a:rPr lang="cs-CZ" b="1" dirty="0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Řídící struktura</a:t>
            </a:r>
            <a:r>
              <a:rPr lang="cs-CZ" dirty="0"/>
              <a:t>: Výbor (32 členů) + Úřad OSN pro GC; lokální sítě.</a:t>
            </a:r>
          </a:p>
          <a:p>
            <a:r>
              <a:rPr lang="cs-CZ" b="1" dirty="0"/>
              <a:t>Podmínky zapojení</a:t>
            </a:r>
            <a:r>
              <a:rPr lang="cs-CZ" dirty="0"/>
              <a:t>: GŘ zveřejní vyhlášení o aktivní podpoře desíti zásad GC, každoroční zprávy o akcích a pokroku firmy v podpoře desíti principů.</a:t>
            </a:r>
          </a:p>
          <a:p>
            <a:r>
              <a:rPr lang="cs-CZ" b="1" dirty="0"/>
              <a:t>Kritika</a:t>
            </a:r>
            <a:r>
              <a:rPr lang="cs-CZ" dirty="0"/>
              <a:t>: přílišná otevřenost, členství sporných korporací, neprůkaznost skutečného plnění principů.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54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Byznys pro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Kritéria pro přijetí firmy do členské základny:</a:t>
            </a:r>
          </a:p>
          <a:p>
            <a:r>
              <a:rPr lang="cs-CZ" dirty="0"/>
              <a:t>Oblast </a:t>
            </a:r>
            <a:r>
              <a:rPr lang="cs-CZ" b="1" dirty="0"/>
              <a:t>angažovanosti</a:t>
            </a:r>
            <a:r>
              <a:rPr lang="cs-CZ" dirty="0"/>
              <a:t> firmy (podpora CSR témat blízkých businessu, provázanost se strategií, společenská potřeba podporované oblasti);</a:t>
            </a:r>
          </a:p>
          <a:p>
            <a:r>
              <a:rPr lang="cs-CZ" b="1" dirty="0"/>
              <a:t>Zapojení zaměstnanců a </a:t>
            </a:r>
            <a:r>
              <a:rPr lang="cs-CZ" b="1" dirty="0" err="1"/>
              <a:t>leadership</a:t>
            </a:r>
            <a:r>
              <a:rPr lang="cs-CZ" b="1" dirty="0"/>
              <a:t> </a:t>
            </a:r>
            <a:r>
              <a:rPr lang="cs-CZ" dirty="0"/>
              <a:t>(obsažení CSR ve firemních hodnotách, podpora vrcholovým vedením, propojení s ŘLZ, systematičnost aktivit);</a:t>
            </a:r>
          </a:p>
          <a:p>
            <a:r>
              <a:rPr lang="cs-CZ" b="1" dirty="0"/>
              <a:t>Přístup a partnerství </a:t>
            </a:r>
            <a:r>
              <a:rPr lang="cs-CZ" dirty="0"/>
              <a:t>(partnerství v CSR s různými sektory, dlouhodobost a strategičnost partnerství);</a:t>
            </a:r>
          </a:p>
          <a:p>
            <a:r>
              <a:rPr lang="cs-CZ" b="1" dirty="0"/>
              <a:t>Měření, evaluace, komunikace </a:t>
            </a:r>
            <a:r>
              <a:rPr lang="cs-CZ" dirty="0"/>
              <a:t>(využití metodik, sledování investic, </a:t>
            </a:r>
            <a:r>
              <a:rPr lang="cs-CZ" dirty="0" err="1"/>
              <a:t>benchmarking</a:t>
            </a:r>
            <a:r>
              <a:rPr lang="cs-CZ" dirty="0"/>
              <a:t>, veřejná publikace výstupů);</a:t>
            </a:r>
          </a:p>
          <a:p>
            <a:r>
              <a:rPr lang="cs-CZ" dirty="0"/>
              <a:t>Přístup k </a:t>
            </a:r>
            <a:r>
              <a:rPr lang="cs-CZ" b="1" dirty="0"/>
              <a:t>životnímu prostředí </a:t>
            </a:r>
            <a:r>
              <a:rPr lang="cs-CZ" dirty="0"/>
              <a:t>(angažovanost, zapojení zaměstnanců, zákazníků).</a:t>
            </a:r>
          </a:p>
          <a:p>
            <a:pPr marL="0" indent="0">
              <a:buNone/>
            </a:pPr>
            <a:r>
              <a:rPr lang="cs-CZ" dirty="0"/>
              <a:t>Bodová škála 0 – 10 bodů.</a:t>
            </a:r>
          </a:p>
        </p:txBody>
      </p:sp>
    </p:spTree>
    <p:extLst>
      <p:ext uri="{BB962C8B-B14F-4D97-AF65-F5344CB8AC3E}">
        <p14:creationId xmlns:p14="http://schemas.microsoft.com/office/powerpoint/2010/main" val="285260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ODPOVĚDNÁ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Celostátní soutěž organizovaná BPS již 13 let.</a:t>
            </a:r>
          </a:p>
          <a:p>
            <a:r>
              <a:rPr lang="cs-CZ" dirty="0">
                <a:hlinkClick r:id="rId2"/>
              </a:rPr>
              <a:t>http://topodpovednafirma.cz</a:t>
            </a:r>
            <a:endParaRPr lang="cs-CZ" dirty="0"/>
          </a:p>
          <a:p>
            <a:r>
              <a:rPr lang="cs-CZ" dirty="0"/>
              <a:t>Firmy soutěží v kategoriích;</a:t>
            </a:r>
          </a:p>
          <a:p>
            <a:r>
              <a:rPr lang="cs-CZ" dirty="0"/>
              <a:t>Jasně deklarovaná kritéria hodnocení;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Vítězné firmy předcházejících ročníků jsou zveřejněny jako příklady dobré praxe a poskytují bezplatné poradenství ostatním firmám.</a:t>
            </a:r>
          </a:p>
        </p:txBody>
      </p:sp>
    </p:spTree>
    <p:extLst>
      <p:ext uri="{BB962C8B-B14F-4D97-AF65-F5344CB8AC3E}">
        <p14:creationId xmlns:p14="http://schemas.microsoft.com/office/powerpoint/2010/main" val="406546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</a:t>
            </a:r>
            <a:r>
              <a:rPr lang="cs-CZ" dirty="0" err="1"/>
              <a:t>lobal</a:t>
            </a:r>
            <a:r>
              <a:rPr lang="cs-CZ" dirty="0"/>
              <a:t> </a:t>
            </a:r>
            <a:r>
              <a:rPr lang="cs-CZ" b="1" dirty="0"/>
              <a:t>R</a:t>
            </a:r>
            <a:r>
              <a:rPr lang="cs-CZ" dirty="0"/>
              <a:t>eporting </a:t>
            </a:r>
            <a:r>
              <a:rPr lang="cs-CZ" b="1" dirty="0" err="1"/>
              <a:t>I</a:t>
            </a:r>
            <a:r>
              <a:rPr lang="cs-CZ" dirty="0" err="1"/>
              <a:t>nitiative</a:t>
            </a:r>
            <a:r>
              <a:rPr lang="cs-CZ" dirty="0"/>
              <a:t> - </a:t>
            </a:r>
            <a:r>
              <a:rPr lang="cs-CZ" b="1" dirty="0"/>
              <a:t>GRI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Způsob měření, zveřejňování a zodpovědnosti za informace vůči </a:t>
            </a:r>
            <a:r>
              <a:rPr lang="cs-CZ" dirty="0" err="1"/>
              <a:t>stakeholders</a:t>
            </a:r>
            <a:r>
              <a:rPr lang="cs-CZ" dirty="0"/>
              <a:t> o výkonu organizace směrem k trvalé udržitelnosti. </a:t>
            </a:r>
            <a:r>
              <a:rPr lang="cs-CZ" b="1" dirty="0"/>
              <a:t>Veřejně uznávaný a odborně požadovaný dokument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Struktura reportu: </a:t>
            </a:r>
          </a:p>
          <a:p>
            <a:r>
              <a:rPr lang="cs-CZ" dirty="0"/>
              <a:t>strategie v trvalé udržitelnosti</a:t>
            </a:r>
          </a:p>
          <a:p>
            <a:r>
              <a:rPr lang="cs-CZ" dirty="0"/>
              <a:t>Profil organizace</a:t>
            </a:r>
          </a:p>
          <a:p>
            <a:r>
              <a:rPr lang="cs-CZ" dirty="0"/>
              <a:t>Struktura řízení</a:t>
            </a:r>
          </a:p>
          <a:p>
            <a:r>
              <a:rPr lang="cs-CZ" dirty="0"/>
              <a:t>Zapojení </a:t>
            </a:r>
            <a:r>
              <a:rPr lang="cs-CZ" dirty="0" err="1"/>
              <a:t>stakeholders</a:t>
            </a:r>
            <a:endParaRPr lang="cs-CZ" dirty="0"/>
          </a:p>
          <a:p>
            <a:r>
              <a:rPr lang="cs-CZ" dirty="0"/>
              <a:t>Ukazatele výkonnosti – ekonomika, životní prostředí, pracovní podmínky, lidská práva, společnost, produkty.</a:t>
            </a:r>
          </a:p>
        </p:txBody>
      </p:sp>
    </p:spTree>
    <p:extLst>
      <p:ext uri="{BB962C8B-B14F-4D97-AF65-F5344CB8AC3E}">
        <p14:creationId xmlns:p14="http://schemas.microsoft.com/office/powerpoint/2010/main" val="167227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Měření společensky odpovědné výkonnosti - </a:t>
            </a:r>
            <a:r>
              <a:rPr lang="cs-CZ" b="1" dirty="0"/>
              <a:t>CSP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CSP – vyhodnocení konkrétních aktivit podniku náležejících do CSR.</a:t>
            </a:r>
          </a:p>
          <a:p>
            <a:r>
              <a:rPr lang="cs-CZ" dirty="0"/>
              <a:t>Měření na základě obsahové </a:t>
            </a:r>
            <a:r>
              <a:rPr lang="cs-CZ" b="1" dirty="0"/>
              <a:t>analýzy výročních zpráv</a:t>
            </a:r>
            <a:r>
              <a:rPr lang="cs-CZ" dirty="0"/>
              <a:t>;</a:t>
            </a:r>
          </a:p>
          <a:p>
            <a:r>
              <a:rPr lang="cs-CZ" dirty="0"/>
              <a:t>Porovnání dle </a:t>
            </a:r>
            <a:r>
              <a:rPr lang="cs-CZ" b="1" dirty="0"/>
              <a:t>zveřejněných indexů </a:t>
            </a:r>
            <a:r>
              <a:rPr lang="cs-CZ" dirty="0"/>
              <a:t>znečištění;</a:t>
            </a:r>
          </a:p>
          <a:p>
            <a:r>
              <a:rPr lang="cs-CZ" dirty="0"/>
              <a:t>Měření na základě poznatků získaných z </a:t>
            </a:r>
            <a:r>
              <a:rPr lang="cs-CZ" b="1" dirty="0"/>
              <a:t>dotazníků</a:t>
            </a:r>
            <a:r>
              <a:rPr lang="cs-CZ" dirty="0"/>
              <a:t>;</a:t>
            </a:r>
          </a:p>
          <a:p>
            <a:r>
              <a:rPr lang="cs-CZ" dirty="0"/>
              <a:t>Indexy hodnotící </a:t>
            </a:r>
            <a:r>
              <a:rPr lang="cs-CZ" b="1" dirty="0"/>
              <a:t>pověst podniku </a:t>
            </a:r>
            <a:r>
              <a:rPr lang="cs-CZ" dirty="0"/>
              <a:t>– PR, image;</a:t>
            </a:r>
          </a:p>
          <a:p>
            <a:r>
              <a:rPr lang="cs-CZ" dirty="0"/>
              <a:t>Data poskytovaná </a:t>
            </a:r>
            <a:r>
              <a:rPr lang="cs-CZ" b="1" dirty="0"/>
              <a:t>ratingovými agenturami</a:t>
            </a:r>
            <a:r>
              <a:rPr lang="cs-CZ" dirty="0"/>
              <a:t>: zdraví a bezpečnost, pracovní vztahy a vztahy s odbory, prevence znečištění, inovace, benefity…</a:t>
            </a:r>
          </a:p>
          <a:p>
            <a:pPr marL="0" indent="0">
              <a:buNone/>
            </a:pPr>
            <a:r>
              <a:rPr lang="cs-CZ" dirty="0"/>
              <a:t>NEPŘESNÉ, BEZ JEDNOTNÉ METODIKY.</a:t>
            </a:r>
          </a:p>
        </p:txBody>
      </p:sp>
    </p:spTree>
    <p:extLst>
      <p:ext uri="{BB962C8B-B14F-4D97-AF65-F5344CB8AC3E}">
        <p14:creationId xmlns:p14="http://schemas.microsoft.com/office/powerpoint/2010/main" val="230736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Sebehodnocení ve veřejné správě – model </a:t>
            </a:r>
            <a:r>
              <a:rPr lang="cs-CZ" b="1" dirty="0"/>
              <a:t>CAF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Nástroj pro zlepšení výkonnosti organizací veřejného sektoru prostřednictvím daného sebehodnotícího rámce + </a:t>
            </a:r>
            <a:r>
              <a:rPr lang="cs-CZ" dirty="0" err="1"/>
              <a:t>benchmarking</a:t>
            </a:r>
            <a:r>
              <a:rPr lang="cs-CZ" dirty="0"/>
              <a:t>;</a:t>
            </a:r>
          </a:p>
          <a:p>
            <a:pPr marL="0" indent="0">
              <a:buNone/>
            </a:pPr>
            <a:r>
              <a:rPr lang="cs-CZ" b="1" dirty="0"/>
              <a:t>Kritéria: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předpokladů</a:t>
            </a:r>
            <a:r>
              <a:rPr lang="cs-CZ" dirty="0"/>
              <a:t>: vedení, zaměstnanci, strategie a plánování, partnerství a zdroje, procesy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výsledků:</a:t>
            </a:r>
            <a:r>
              <a:rPr lang="cs-CZ" dirty="0"/>
              <a:t> zaměstnanci, občané – zákazníci, společnost.</a:t>
            </a:r>
          </a:p>
        </p:txBody>
      </p:sp>
    </p:spTree>
    <p:extLst>
      <p:ext uri="{BB962C8B-B14F-4D97-AF65-F5344CB8AC3E}">
        <p14:creationId xmlns:p14="http://schemas.microsoft.com/office/powerpoint/2010/main" val="2568457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ISO 26000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Základní princip </a:t>
            </a:r>
            <a:r>
              <a:rPr lang="cs-CZ" dirty="0"/>
              <a:t>– maximální zapojení aktivit organizace k udržitelnému rozvoji</a:t>
            </a:r>
          </a:p>
          <a:p>
            <a:pPr marL="0" indent="0">
              <a:buNone/>
            </a:pPr>
            <a:r>
              <a:rPr lang="cs-CZ" b="1" dirty="0"/>
              <a:t>Dílčí principy:</a:t>
            </a:r>
          </a:p>
          <a:p>
            <a:r>
              <a:rPr lang="cs-CZ" dirty="0"/>
              <a:t>odpovědnost,</a:t>
            </a:r>
          </a:p>
          <a:p>
            <a:r>
              <a:rPr lang="cs-CZ" dirty="0"/>
              <a:t>transparentnost,</a:t>
            </a:r>
          </a:p>
          <a:p>
            <a:r>
              <a:rPr lang="cs-CZ" dirty="0"/>
              <a:t>etické chování,</a:t>
            </a:r>
          </a:p>
          <a:p>
            <a:r>
              <a:rPr lang="cs-CZ" dirty="0"/>
              <a:t>ohledy na zájmy zainteresovaných stran,</a:t>
            </a:r>
          </a:p>
          <a:p>
            <a:r>
              <a:rPr lang="cs-CZ" dirty="0"/>
              <a:t>ohledy na zájmy právního státu,</a:t>
            </a:r>
          </a:p>
          <a:p>
            <a:r>
              <a:rPr lang="cs-CZ" dirty="0"/>
              <a:t>respektování mezinárodních standardů lidského chování,</a:t>
            </a:r>
          </a:p>
          <a:p>
            <a:r>
              <a:rPr lang="cs-CZ" dirty="0"/>
              <a:t>respektování lidských práv.</a:t>
            </a:r>
          </a:p>
        </p:txBody>
      </p:sp>
    </p:spTree>
    <p:extLst>
      <p:ext uri="{BB962C8B-B14F-4D97-AF65-F5344CB8AC3E}">
        <p14:creationId xmlns:p14="http://schemas.microsoft.com/office/powerpoint/2010/main" val="232564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244" y="583110"/>
            <a:ext cx="8499512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Definice malého a středního podnikatele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2571"/>
            <a:ext cx="84995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Definice malého a středního podniku používaná v EU vychází z Nařízení Komise č. 651/2014 ze dne 17. června 2014, kterým se v souladu s články 107 a 108 Smlouvy prohlašují určité kategorie podpory za slučitelné s vnitřním trhem (dále jen „GBER“) ve znění novely, která byla provedena Nařízením Komise č. 1084/2017 ze dne 14. června 2017</a:t>
            </a:r>
            <a:r>
              <a:rPr lang="cs-CZ" i="1" dirty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489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 26000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Základní postupy</a:t>
            </a:r>
            <a:r>
              <a:rPr lang="cs-CZ" dirty="0"/>
              <a:t>: uznání společenské odpovědnosti, určení a zapojení zainteresovaných stran</a:t>
            </a:r>
          </a:p>
          <a:p>
            <a:pPr marL="0" indent="0">
              <a:buNone/>
            </a:pPr>
            <a:r>
              <a:rPr lang="cs-CZ" b="1" dirty="0"/>
              <a:t>Základní témata:</a:t>
            </a:r>
          </a:p>
          <a:p>
            <a:r>
              <a:rPr lang="cs-CZ" dirty="0"/>
              <a:t>lidská práva,</a:t>
            </a:r>
          </a:p>
          <a:p>
            <a:r>
              <a:rPr lang="cs-CZ" dirty="0"/>
              <a:t>praktiky z oblasti pracovních vztahů,</a:t>
            </a:r>
          </a:p>
          <a:p>
            <a:r>
              <a:rPr lang="cs-CZ" dirty="0"/>
              <a:t>životní prostředí,</a:t>
            </a:r>
          </a:p>
          <a:p>
            <a:r>
              <a:rPr lang="cs-CZ" dirty="0"/>
              <a:t>etika v podnikání,</a:t>
            </a:r>
          </a:p>
          <a:p>
            <a:r>
              <a:rPr lang="cs-CZ" dirty="0"/>
              <a:t>ochrana spotřebitele,</a:t>
            </a:r>
          </a:p>
          <a:p>
            <a:r>
              <a:rPr lang="cs-CZ" dirty="0"/>
              <a:t>komunitní angažovanost a rozvoj.</a:t>
            </a:r>
          </a:p>
        </p:txBody>
      </p:sp>
    </p:spTree>
    <p:extLst>
      <p:ext uri="{BB962C8B-B14F-4D97-AF65-F5344CB8AC3E}">
        <p14:creationId xmlns:p14="http://schemas.microsoft.com/office/powerpoint/2010/main" val="3684612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ISO 26000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Integrace CSR v rámci organizace:</a:t>
            </a:r>
          </a:p>
          <a:p>
            <a:r>
              <a:rPr lang="cs-CZ" dirty="0"/>
              <a:t>Vztah charakteristik organizace k CSR;</a:t>
            </a:r>
          </a:p>
          <a:p>
            <a:r>
              <a:rPr lang="cs-CZ" dirty="0"/>
              <a:t>Chápání CSR v organizaci;</a:t>
            </a:r>
          </a:p>
          <a:p>
            <a:r>
              <a:rPr lang="cs-CZ" dirty="0"/>
              <a:t>Dobrovolné CSR iniciativy;</a:t>
            </a:r>
          </a:p>
          <a:p>
            <a:r>
              <a:rPr lang="cs-CZ" dirty="0"/>
              <a:t>Zvyšování důvěryhodnosti v CSR;</a:t>
            </a:r>
          </a:p>
          <a:p>
            <a:r>
              <a:rPr lang="cs-CZ" dirty="0"/>
              <a:t>Přezkoumání a zlepšení postupů a opatření v CSR;</a:t>
            </a:r>
          </a:p>
          <a:p>
            <a:r>
              <a:rPr lang="cs-CZ" dirty="0"/>
              <a:t>Komunikace v otázkách CSR;</a:t>
            </a:r>
          </a:p>
        </p:txBody>
      </p:sp>
    </p:spTree>
    <p:extLst>
      <p:ext uri="{BB962C8B-B14F-4D97-AF65-F5344CB8AC3E}">
        <p14:creationId xmlns:p14="http://schemas.microsoft.com/office/powerpoint/2010/main" val="77196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Normy</a:t>
            </a:r>
            <a:r>
              <a:rPr lang="cs-CZ" dirty="0"/>
              <a:t> vztahující se k CSR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SA 8000 </a:t>
            </a:r>
            <a:r>
              <a:rPr lang="cs-CZ" dirty="0"/>
              <a:t>– sociální odpovědnost - zlepšování pracovních podmínek;</a:t>
            </a:r>
          </a:p>
          <a:p>
            <a:r>
              <a:rPr lang="cs-CZ" b="1" dirty="0"/>
              <a:t>AA 1000 </a:t>
            </a:r>
            <a:r>
              <a:rPr lang="cs-CZ" dirty="0" err="1"/>
              <a:t>AccountAbility</a:t>
            </a:r>
            <a:r>
              <a:rPr lang="cs-CZ" dirty="0"/>
              <a:t> – odpovědné účetnictví, audit a reporting;</a:t>
            </a:r>
          </a:p>
          <a:p>
            <a:r>
              <a:rPr lang="cs-CZ" b="1" dirty="0"/>
              <a:t>ISO 14001 </a:t>
            </a:r>
            <a:r>
              <a:rPr lang="cs-CZ" dirty="0"/>
              <a:t>– systém environmentálního managementu, neustálé zlepšování vlivu na životní prostředí;</a:t>
            </a:r>
          </a:p>
          <a:p>
            <a:r>
              <a:rPr lang="cs-CZ" b="1" dirty="0"/>
              <a:t>EMAS</a:t>
            </a:r>
            <a:r>
              <a:rPr lang="cs-CZ" dirty="0"/>
              <a:t> – systém environmentálního řízení a auditu pro země v EU;</a:t>
            </a:r>
          </a:p>
          <a:p>
            <a:r>
              <a:rPr lang="cs-CZ" b="1" dirty="0"/>
              <a:t>OHSAS 18001 </a:t>
            </a:r>
            <a:r>
              <a:rPr lang="cs-CZ" dirty="0"/>
              <a:t>– systém managementu bezpečnosti a ochrany zdraví při práci;</a:t>
            </a:r>
          </a:p>
        </p:txBody>
      </p:sp>
    </p:spTree>
    <p:extLst>
      <p:ext uri="{BB962C8B-B14F-4D97-AF65-F5344CB8AC3E}">
        <p14:creationId xmlns:p14="http://schemas.microsoft.com/office/powerpoint/2010/main" val="328074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</a:t>
            </a:r>
            <a:r>
              <a:rPr lang="cs-CZ" b="1" dirty="0"/>
              <a:t>metodiky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Směrnice pro hospodářskou spolupráci a rozvoj (OECD </a:t>
            </a:r>
            <a:r>
              <a:rPr lang="cs-CZ" dirty="0" err="1"/>
              <a:t>Guidelines</a:t>
            </a:r>
            <a:r>
              <a:rPr lang="cs-CZ" dirty="0"/>
              <a:t>) – pro mezinárodní společnosti;</a:t>
            </a:r>
          </a:p>
          <a:p>
            <a:r>
              <a:rPr lang="cs-CZ" dirty="0"/>
              <a:t>FTSE4GOOD index vlastněný Londýnskou burzou cenných papírů a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. Má přísná kritéria pro životní prostředí a etiku;</a:t>
            </a:r>
          </a:p>
          <a:p>
            <a:r>
              <a:rPr lang="cs-CZ" dirty="0"/>
              <a:t>Standard odpovědná firma (</a:t>
            </a:r>
            <a:r>
              <a:rPr lang="cs-CZ" b="1" dirty="0"/>
              <a:t>L</a:t>
            </a:r>
            <a:r>
              <a:rPr lang="cs-CZ" dirty="0"/>
              <a:t>ondon </a:t>
            </a:r>
            <a:r>
              <a:rPr lang="cs-CZ" b="1" dirty="0" err="1"/>
              <a:t>B</a:t>
            </a:r>
            <a:r>
              <a:rPr lang="cs-CZ" dirty="0" err="1"/>
              <a:t>enchmarking</a:t>
            </a:r>
            <a:r>
              <a:rPr lang="cs-CZ" dirty="0"/>
              <a:t> </a:t>
            </a:r>
            <a:r>
              <a:rPr lang="cs-CZ" b="1" dirty="0"/>
              <a:t>G</a:t>
            </a:r>
            <a:r>
              <a:rPr lang="cs-CZ" dirty="0"/>
              <a:t>roup) – filantropie;</a:t>
            </a:r>
          </a:p>
          <a:p>
            <a:r>
              <a:rPr lang="cs-CZ" dirty="0"/>
              <a:t>Down Jones </a:t>
            </a:r>
            <a:r>
              <a:rPr lang="cs-CZ" dirty="0" err="1"/>
              <a:t>Sustainability</a:t>
            </a:r>
            <a:r>
              <a:rPr lang="cs-CZ" dirty="0"/>
              <a:t> Index – sledování finančního řízení sociálně odpovědných firem;</a:t>
            </a:r>
          </a:p>
          <a:p>
            <a:r>
              <a:rPr lang="cs-CZ" dirty="0"/>
              <a:t>ETHIBEL </a:t>
            </a:r>
            <a:r>
              <a:rPr lang="cs-CZ" dirty="0" err="1"/>
              <a:t>Global</a:t>
            </a:r>
            <a:r>
              <a:rPr lang="cs-CZ" dirty="0"/>
              <a:t> Index;</a:t>
            </a:r>
          </a:p>
          <a:p>
            <a:r>
              <a:rPr lang="cs-CZ" dirty="0" err="1"/>
              <a:t>Ethical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Index;</a:t>
            </a:r>
          </a:p>
          <a:p>
            <a:r>
              <a:rPr lang="cs-CZ" dirty="0"/>
              <a:t>EFQM Excellence Model;</a:t>
            </a:r>
          </a:p>
        </p:txBody>
      </p:sp>
    </p:spTree>
    <p:extLst>
      <p:ext uri="{BB962C8B-B14F-4D97-AF65-F5344CB8AC3E}">
        <p14:creationId xmlns:p14="http://schemas.microsoft.com/office/powerpoint/2010/main" val="2699220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87A0-EB60-4969-9A1A-51309E56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56A887-B304-48CB-8512-5E03CAB7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 sz="7200" b="1" dirty="0">
                <a:solidFill>
                  <a:srgbClr val="D10202"/>
                </a:solidFill>
                <a:latin typeface="+mj-lt"/>
                <a:ea typeface="+mj-ea"/>
                <a:cs typeface="+mj-cs"/>
              </a:rPr>
              <a:t>Příklady dobré praxe</a:t>
            </a:r>
          </a:p>
        </p:txBody>
      </p:sp>
    </p:spTree>
    <p:extLst>
      <p:ext uri="{BB962C8B-B14F-4D97-AF65-F5344CB8AC3E}">
        <p14:creationId xmlns:p14="http://schemas.microsoft.com/office/powerpoint/2010/main" val="1920008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244" y="583110"/>
            <a:ext cx="8499512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Definice malého a středního podnikatele (pokračování)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2572"/>
            <a:ext cx="8499513" cy="4293824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4000" dirty="0"/>
              <a:t>Kategorie </a:t>
            </a:r>
            <a:r>
              <a:rPr lang="cs-CZ" sz="4000" dirty="0" err="1"/>
              <a:t>mikropodniků</a:t>
            </a:r>
            <a:r>
              <a:rPr lang="cs-CZ" sz="4000" dirty="0"/>
              <a:t>, </a:t>
            </a:r>
            <a:r>
              <a:rPr lang="cs-CZ" sz="4000" b="1" dirty="0"/>
              <a:t>malých a středních podniků </a:t>
            </a:r>
            <a:r>
              <a:rPr lang="cs-CZ" sz="4000" dirty="0"/>
              <a:t>(MSP) je složena z podniků, které zaměstnávají méně než 250 osob a jejichž roční obrat nepřesahuje 50 mil. EUR nebo jejichž bilanční suma roční rozvahy nepřesahuje 43 mil. EUR.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/>
              <a:t>V rámci kategorie malých a středních podniků je </a:t>
            </a:r>
            <a:r>
              <a:rPr lang="cs-CZ" sz="4000" b="1" dirty="0"/>
              <a:t>malý podnik </a:t>
            </a:r>
            <a:r>
              <a:rPr lang="cs-CZ" sz="4000" dirty="0"/>
              <a:t>vymezen jako podnik, který zaměstnává méně než 50 osob a jehož roční obrat nebo bilanční suma roční rozvahy nepřesahuje 10 mil. EUR.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4000" dirty="0"/>
              <a:t>V rámci kategorie malých a středních podniků je </a:t>
            </a:r>
            <a:r>
              <a:rPr lang="cs-CZ" sz="4000" b="1" dirty="0" err="1"/>
              <a:t>mikropodnik</a:t>
            </a:r>
            <a:r>
              <a:rPr lang="cs-CZ" sz="4000" dirty="0"/>
              <a:t> vymezen jako podnik, který zaměstnává méně než 10 osob a jehož roční obrat nebo bilanční suma roční rozvahy nepřesahuje 2 mil. EUR. </a:t>
            </a:r>
          </a:p>
          <a:p>
            <a:pPr marL="742950" indent="-742950">
              <a:buFont typeface="+mj-lt"/>
              <a:buAutoNum type="arabicPeriod"/>
            </a:pPr>
            <a:endParaRPr lang="cs-CZ" sz="4000" dirty="0"/>
          </a:p>
          <a:p>
            <a:pPr marL="742950" indent="-742950">
              <a:buFont typeface="+mj-lt"/>
              <a:buAutoNum type="arabicPeriod"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965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MSP v ČR celkem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499513" cy="4525963"/>
          </a:xfrm>
        </p:spPr>
        <p:txBody>
          <a:bodyPr>
            <a:normAutofit/>
          </a:bodyPr>
          <a:lstStyle/>
          <a:p>
            <a:r>
              <a:rPr lang="cs-CZ" dirty="0"/>
              <a:t>Podíl malých a středních podniků na celkovém počtu aktivních podnikatelských subjektů v roce 2017 byl </a:t>
            </a:r>
            <a:r>
              <a:rPr lang="cs-CZ" b="1" dirty="0"/>
              <a:t>99,8 %. </a:t>
            </a:r>
          </a:p>
          <a:p>
            <a:r>
              <a:rPr lang="cs-CZ" dirty="0"/>
              <a:t>Podíl přidané hodnoty malých a středních podniků v roce 2017 činil 54,6 % </a:t>
            </a:r>
          </a:p>
          <a:p>
            <a:r>
              <a:rPr lang="cs-CZ" dirty="0"/>
              <a:t>Podíl zaměstnanců malých a středních podniků na celkovém počtu zaměstnanců podnikatelské sféry v ČR v roce 2017 činil </a:t>
            </a:r>
            <a:r>
              <a:rPr lang="cs-CZ" b="1" dirty="0"/>
              <a:t>58,0 %.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763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87A0-EB60-4969-9A1A-51309E56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56A887-B304-48CB-8512-5E03CAB7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cs-CZ" sz="7200" b="1" dirty="0">
                <a:solidFill>
                  <a:srgbClr val="D10202"/>
                </a:solidFill>
                <a:latin typeface="+mj-lt"/>
                <a:ea typeface="+mj-ea"/>
                <a:cs typeface="+mj-cs"/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3345235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E87A0-EB60-4969-9A1A-51309E56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Hennlich</a:t>
            </a:r>
            <a:r>
              <a:rPr lang="cs-CZ" dirty="0"/>
              <a:t> s.r.o.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56A887-B304-48CB-8512-5E03CAB79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cs-CZ" sz="4400" b="1" dirty="0">
                <a:solidFill>
                  <a:srgbClr val="D10202"/>
                </a:solidFill>
                <a:latin typeface="+mj-lt"/>
                <a:ea typeface="+mj-ea"/>
                <a:cs typeface="+mj-cs"/>
                <a:hlinkClick r:id="rId2"/>
              </a:rPr>
              <a:t>https://www.hennlich.cz/o-firme/hennlich/uvod.html</a:t>
            </a:r>
            <a:endParaRPr lang="cs-CZ" sz="4400" b="1" dirty="0">
              <a:solidFill>
                <a:srgbClr val="D1020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134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971550" y="2060575"/>
            <a:ext cx="59039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dirty="0">
                <a:solidFill>
                  <a:schemeClr val="bg1">
                    <a:lumMod val="85000"/>
                  </a:schemeClr>
                </a:solidFill>
                <a:latin typeface="Geometr415 Blk CE" pitchFamily="34" charset="0"/>
              </a:rPr>
              <a:t>BEST PRACTICE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14340" name="Picture 4" descr="1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80975" y="3500438"/>
            <a:ext cx="6661150" cy="155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latin typeface="Geometr415 Blk CE" pitchFamily="34" charset="0"/>
              </a:rPr>
              <a:t>HENNLICH</a:t>
            </a:r>
            <a:endParaRPr lang="cs-CZ" sz="3200"/>
          </a:p>
          <a:p>
            <a:pPr algn="ctr"/>
            <a:r>
              <a:rPr lang="cs-CZ" sz="3200"/>
              <a:t>a</a:t>
            </a:r>
          </a:p>
          <a:p>
            <a:pPr algn="ctr"/>
            <a:r>
              <a:rPr lang="cs-CZ" sz="3200">
                <a:latin typeface="Geometr415 Blk CE" pitchFamily="34" charset="0"/>
              </a:rPr>
              <a:t> </a:t>
            </a:r>
            <a:r>
              <a:rPr lang="cs-CZ" sz="3200"/>
              <a:t>Společenská odpovědnost</a:t>
            </a:r>
            <a:endParaRPr lang="cs-CZ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1865" name="Picture 2" descr="pozadí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866" name="Skupina 4"/>
          <p:cNvGrpSpPr>
            <a:grpSpLocks/>
          </p:cNvGrpSpPr>
          <p:nvPr/>
        </p:nvGrpSpPr>
        <p:grpSpPr bwMode="auto">
          <a:xfrm>
            <a:off x="0" y="171450"/>
            <a:ext cx="9144000" cy="1176338"/>
            <a:chOff x="0" y="171450"/>
            <a:chExt cx="9144000" cy="1176338"/>
          </a:xfrm>
        </p:grpSpPr>
        <p:graphicFrame>
          <p:nvGraphicFramePr>
            <p:cNvPr id="121862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CorelDRAW" r:id="rId5" imgW="11148480" imgH="212040" progId="">
                    <p:embed/>
                  </p:oleObj>
                </mc:Choice>
                <mc:Fallback>
                  <p:oleObj name="CorelDRAW" r:id="rId5" imgW="11148480" imgH="212040" progId="">
                    <p:embed/>
                    <p:pic>
                      <p:nvPicPr>
                        <p:cNvPr id="12186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876" name="Rectangle 4"/>
            <p:cNvSpPr>
              <a:spLocks noChangeArrowheads="1"/>
            </p:cNvSpPr>
            <p:nvPr/>
          </p:nvSpPr>
          <p:spPr bwMode="auto">
            <a:xfrm>
              <a:off x="3132138" y="981075"/>
              <a:ext cx="6011862" cy="3667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71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cs-CZ">
                <a:solidFill>
                  <a:srgbClr val="339966"/>
                </a:solidFill>
                <a:latin typeface="Arial Black" pitchFamily="34" charset="0"/>
              </a:endParaRPr>
            </a:p>
          </p:txBody>
        </p:sp>
        <p:pic>
          <p:nvPicPr>
            <p:cNvPr id="121877" name="Picture 5" descr="logo Hennlich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78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669729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200" dirty="0">
                  <a:latin typeface="Geometr415 Blk CE" pitchFamily="34" charset="0"/>
                </a:rPr>
                <a:t>HENNLICH</a:t>
              </a:r>
              <a:endParaRPr lang="en-US" sz="3600" dirty="0">
                <a:latin typeface="Geometr415 Blk CE" pitchFamily="34" charset="0"/>
              </a:endParaRPr>
            </a:p>
          </p:txBody>
        </p:sp>
      </p:grpSp>
      <p:sp>
        <p:nvSpPr>
          <p:cNvPr id="121867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121868" name="Text Box 18"/>
          <p:cNvSpPr txBox="1">
            <a:spLocks noChangeArrowheads="1"/>
          </p:cNvSpPr>
          <p:nvPr/>
        </p:nvSpPr>
        <p:spPr bwMode="auto">
          <a:xfrm>
            <a:off x="2771800" y="1268760"/>
            <a:ext cx="3910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6000" b="1" dirty="0">
                <a:solidFill>
                  <a:srgbClr val="FF3300"/>
                </a:solidFill>
              </a:rPr>
              <a:t>Strategie?</a:t>
            </a:r>
          </a:p>
        </p:txBody>
      </p:sp>
      <p:sp>
        <p:nvSpPr>
          <p:cNvPr id="121869" name="Text Box 18"/>
          <p:cNvSpPr txBox="1">
            <a:spLocks noChangeArrowheads="1"/>
          </p:cNvSpPr>
          <p:nvPr/>
        </p:nvSpPr>
        <p:spPr bwMode="auto">
          <a:xfrm>
            <a:off x="961633" y="2204864"/>
            <a:ext cx="75200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 dirty="0"/>
              <a:t>Pro nás jsou důležitější i jiné věci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391240" y="2781300"/>
            <a:ext cx="8500645" cy="3515826"/>
            <a:chOff x="391240" y="2781300"/>
            <a:chExt cx="8500645" cy="3515826"/>
          </a:xfrm>
        </p:grpSpPr>
        <p:pic>
          <p:nvPicPr>
            <p:cNvPr id="121870" name="Picture 13" descr="Příloha 1 - foto Hennlich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4239" y="2781300"/>
              <a:ext cx="1673225" cy="280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71" name="Picture 21" descr="11211-8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95496" y="3501008"/>
              <a:ext cx="3168650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72" name="Text Box 18"/>
            <p:cNvSpPr txBox="1">
              <a:spLocks noChangeArrowheads="1"/>
            </p:cNvSpPr>
            <p:nvPr/>
          </p:nvSpPr>
          <p:spPr bwMode="auto">
            <a:xfrm>
              <a:off x="391240" y="5589240"/>
              <a:ext cx="246253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4000" b="1" dirty="0">
                  <a:solidFill>
                    <a:srgbClr val="00B050"/>
                  </a:solidFill>
                </a:rPr>
                <a:t>TRADICE</a:t>
              </a:r>
            </a:p>
          </p:txBody>
        </p:sp>
        <p:sp>
          <p:nvSpPr>
            <p:cNvPr id="121873" name="Text Box 18"/>
            <p:cNvSpPr txBox="1">
              <a:spLocks noChangeArrowheads="1"/>
            </p:cNvSpPr>
            <p:nvPr/>
          </p:nvSpPr>
          <p:spPr bwMode="auto">
            <a:xfrm>
              <a:off x="3343568" y="5589240"/>
              <a:ext cx="223490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4000" b="1" dirty="0">
                  <a:solidFill>
                    <a:srgbClr val="00B050"/>
                  </a:solidFill>
                </a:rPr>
                <a:t>INTUICE</a:t>
              </a:r>
            </a:p>
          </p:txBody>
        </p:sp>
        <p:pic>
          <p:nvPicPr>
            <p:cNvPr id="121874" name="Picture 24" descr="_M6L697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2160" y="3501008"/>
              <a:ext cx="2879725" cy="192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75" name="Text Box 18"/>
            <p:cNvSpPr txBox="1">
              <a:spLocks noChangeArrowheads="1"/>
            </p:cNvSpPr>
            <p:nvPr/>
          </p:nvSpPr>
          <p:spPr bwMode="auto">
            <a:xfrm>
              <a:off x="6732240" y="5589240"/>
              <a:ext cx="135165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4000" b="1" dirty="0">
                  <a:solidFill>
                    <a:srgbClr val="00B050"/>
                  </a:solidFill>
                </a:rPr>
                <a:t>LIDÉ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8" grpId="0"/>
      <p:bldP spid="121868" grpId="1"/>
      <p:bldP spid="1218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0185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6" name="Skupina 4"/>
          <p:cNvGrpSpPr>
            <a:grpSpLocks/>
          </p:cNvGrpSpPr>
          <p:nvPr/>
        </p:nvGrpSpPr>
        <p:grpSpPr bwMode="auto">
          <a:xfrm>
            <a:off x="0" y="177800"/>
            <a:ext cx="9144000" cy="1450975"/>
            <a:chOff x="0" y="171450"/>
            <a:chExt cx="9144000" cy="1450976"/>
          </a:xfrm>
        </p:grpSpPr>
        <p:graphicFrame>
          <p:nvGraphicFramePr>
            <p:cNvPr id="50182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5018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5" name="Rectangle 4"/>
            <p:cNvSpPr>
              <a:spLocks noChangeArrowheads="1"/>
            </p:cNvSpPr>
            <p:nvPr/>
          </p:nvSpPr>
          <p:spPr bwMode="auto">
            <a:xfrm>
              <a:off x="3132138" y="981075"/>
              <a:ext cx="6011862" cy="64135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71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3600" b="1">
                  <a:solidFill>
                    <a:srgbClr val="339966"/>
                  </a:solidFill>
                </a:rPr>
                <a:t>PROČ?</a:t>
              </a:r>
              <a:endParaRPr lang="cs-CZ" sz="3600" b="1">
                <a:solidFill>
                  <a:srgbClr val="339966"/>
                </a:solidFill>
                <a:latin typeface="Arial Black" pitchFamily="34" charset="0"/>
              </a:endParaRPr>
            </a:p>
          </p:txBody>
        </p:sp>
        <p:pic>
          <p:nvPicPr>
            <p:cNvPr id="50196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7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6697663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200" dirty="0">
                  <a:latin typeface="Geometr415 Blk CE" pitchFamily="34" charset="0"/>
                </a:rPr>
                <a:t>HENNLICH</a:t>
              </a:r>
              <a:endParaRPr lang="en-US" sz="3600" dirty="0">
                <a:latin typeface="Geometr415 Blk CE" pitchFamily="34" charset="0"/>
              </a:endParaRPr>
            </a:p>
          </p:txBody>
        </p:sp>
      </p:grpSp>
      <p:sp>
        <p:nvSpPr>
          <p:cNvPr id="50187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50188" name="Rectangle 3"/>
          <p:cNvSpPr>
            <a:spLocks noChangeArrowheads="1"/>
          </p:cNvSpPr>
          <p:nvPr/>
        </p:nvSpPr>
        <p:spPr bwMode="auto">
          <a:xfrm>
            <a:off x="0" y="1557338"/>
            <a:ext cx="3924300" cy="503237"/>
          </a:xfrm>
          <a:prstGeom prst="rect">
            <a:avLst/>
          </a:prstGeom>
          <a:gradFill rotWithShape="1">
            <a:gsLst>
              <a:gs pos="0">
                <a:srgbClr val="009900">
                  <a:alpha val="43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>
                <a:latin typeface="Calibri" pitchFamily="34" charset="0"/>
              </a:rPr>
              <a:t>1922, Duchcov, severní Čechy</a:t>
            </a:r>
            <a:endParaRPr lang="cs-CZ">
              <a:latin typeface="Calibri" pitchFamily="34" charset="0"/>
            </a:endParaRPr>
          </a:p>
        </p:txBody>
      </p:sp>
      <p:pic>
        <p:nvPicPr>
          <p:cNvPr id="50189" name="Picture 13" descr="Příloha 1 - foto Hennli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2205038"/>
            <a:ext cx="20589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hennlich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4438" y="2133600"/>
            <a:ext cx="1498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 descr="Obrázek č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4292600"/>
            <a:ext cx="381793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1773238"/>
            <a:ext cx="13366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064250" y="2008188"/>
            <a:ext cx="29003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/>
              <a:t>Zmínka národních správců z roku 1945:</a:t>
            </a:r>
          </a:p>
          <a:p>
            <a:endParaRPr lang="cs-CZ" b="1" dirty="0"/>
          </a:p>
          <a:p>
            <a:r>
              <a:rPr lang="cs-CZ" dirty="0"/>
              <a:t>„</a:t>
            </a:r>
            <a:r>
              <a:rPr lang="cs-CZ" i="1" dirty="0"/>
              <a:t>Pokud je nám známo,</a:t>
            </a:r>
          </a:p>
          <a:p>
            <a:r>
              <a:rPr lang="cs-CZ" i="1" dirty="0"/>
              <a:t>choval se pan Hennlich vůči českým občanům vždy co nejlépe, a pokud bylo možno, jim též vypomáhal.“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95288" y="5613400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H.A. Hennlich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1209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10" name="Skupina 4"/>
          <p:cNvGrpSpPr>
            <a:grpSpLocks/>
          </p:cNvGrpSpPr>
          <p:nvPr/>
        </p:nvGrpSpPr>
        <p:grpSpPr bwMode="auto">
          <a:xfrm>
            <a:off x="0" y="171450"/>
            <a:ext cx="9144000" cy="1450975"/>
            <a:chOff x="0" y="171450"/>
            <a:chExt cx="9144000" cy="1450976"/>
          </a:xfrm>
        </p:grpSpPr>
        <p:graphicFrame>
          <p:nvGraphicFramePr>
            <p:cNvPr id="51206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5120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4" name="Rectangle 4"/>
            <p:cNvSpPr>
              <a:spLocks noChangeArrowheads="1"/>
            </p:cNvSpPr>
            <p:nvPr/>
          </p:nvSpPr>
          <p:spPr bwMode="auto">
            <a:xfrm>
              <a:off x="3132138" y="981075"/>
              <a:ext cx="6011862" cy="64135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71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3600" b="1">
                  <a:solidFill>
                    <a:srgbClr val="339966"/>
                  </a:solidFill>
                </a:rPr>
                <a:t>PROČ?</a:t>
              </a:r>
              <a:endParaRPr lang="cs-CZ" sz="3600" b="1">
                <a:solidFill>
                  <a:srgbClr val="339966"/>
                </a:solidFill>
                <a:latin typeface="Arial Black" pitchFamily="34" charset="0"/>
              </a:endParaRPr>
            </a:p>
          </p:txBody>
        </p:sp>
        <p:pic>
          <p:nvPicPr>
            <p:cNvPr id="51225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6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669729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200">
                  <a:latin typeface="Geometr415 Blk CE" pitchFamily="34" charset="0"/>
                </a:rPr>
                <a:t>HENNLICH</a:t>
              </a:r>
              <a:endParaRPr lang="en-US" sz="3600">
                <a:latin typeface="Geometr415 Blk CE" pitchFamily="34" charset="0"/>
              </a:endParaRPr>
            </a:p>
          </p:txBody>
        </p:sp>
      </p:grpSp>
      <p:sp>
        <p:nvSpPr>
          <p:cNvPr id="51211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51212" name="Rectangle 3"/>
          <p:cNvSpPr>
            <a:spLocks noChangeArrowheads="1"/>
          </p:cNvSpPr>
          <p:nvPr/>
        </p:nvSpPr>
        <p:spPr bwMode="auto">
          <a:xfrm>
            <a:off x="0" y="1557338"/>
            <a:ext cx="3924300" cy="503237"/>
          </a:xfrm>
          <a:prstGeom prst="rect">
            <a:avLst/>
          </a:prstGeom>
          <a:gradFill rotWithShape="1">
            <a:gsLst>
              <a:gs pos="0">
                <a:srgbClr val="009900">
                  <a:alpha val="43999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400" b="1">
                <a:latin typeface="Calibri" pitchFamily="34" charset="0"/>
              </a:rPr>
              <a:t>1946, Schärding, Rakousko</a:t>
            </a:r>
            <a:endParaRPr lang="cs-CZ">
              <a:latin typeface="Calibri" pitchFamily="34" charset="0"/>
            </a:endParaRPr>
          </a:p>
        </p:txBody>
      </p:sp>
      <p:pic>
        <p:nvPicPr>
          <p:cNvPr id="51213" name="Picture 18" descr="Př 02 - foto Hennlich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571875"/>
            <a:ext cx="1816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9" descr="HWZ_300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2563" y="3614738"/>
            <a:ext cx="18557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5" name="Text Box 20"/>
          <p:cNvSpPr txBox="1">
            <a:spLocks noChangeArrowheads="1"/>
          </p:cNvSpPr>
          <p:nvPr/>
        </p:nvSpPr>
        <p:spPr bwMode="auto">
          <a:xfrm>
            <a:off x="395288" y="6332538"/>
            <a:ext cx="1504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H.A. Hennlich</a:t>
            </a:r>
          </a:p>
        </p:txBody>
      </p:sp>
      <p:sp>
        <p:nvSpPr>
          <p:cNvPr id="51216" name="Text Box 21"/>
          <p:cNvSpPr txBox="1">
            <a:spLocks noChangeArrowheads="1"/>
          </p:cNvSpPr>
          <p:nvPr/>
        </p:nvSpPr>
        <p:spPr bwMode="auto">
          <a:xfrm>
            <a:off x="6711950" y="6308725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H.W. Zebisch</a:t>
            </a:r>
          </a:p>
        </p:txBody>
      </p:sp>
      <p:sp>
        <p:nvSpPr>
          <p:cNvPr id="51217" name="Line 22"/>
          <p:cNvSpPr>
            <a:spLocks noChangeShapeType="1"/>
          </p:cNvSpPr>
          <p:nvPr/>
        </p:nvSpPr>
        <p:spPr bwMode="auto">
          <a:xfrm>
            <a:off x="2411413" y="58769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1218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3" y="4292600"/>
            <a:ext cx="20875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838" y="2470150"/>
            <a:ext cx="18954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9400" y="2038350"/>
            <a:ext cx="158908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1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1975" y="2038350"/>
            <a:ext cx="13906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2" name="Text Box 27"/>
          <p:cNvSpPr txBox="1">
            <a:spLocks noChangeArrowheads="1"/>
          </p:cNvSpPr>
          <p:nvPr/>
        </p:nvSpPr>
        <p:spPr bwMode="auto">
          <a:xfrm>
            <a:off x="2268538" y="59499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1947</a:t>
            </a:r>
          </a:p>
        </p:txBody>
      </p:sp>
      <p:sp>
        <p:nvSpPr>
          <p:cNvPr id="51223" name="Text Box 28"/>
          <p:cNvSpPr txBox="1">
            <a:spLocks noChangeArrowheads="1"/>
          </p:cNvSpPr>
          <p:nvPr/>
        </p:nvSpPr>
        <p:spPr bwMode="auto">
          <a:xfrm>
            <a:off x="5795963" y="60213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/>
              <a:t>1989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Diagram 21"/>
          <p:cNvGraphicFramePr/>
          <p:nvPr/>
        </p:nvGraphicFramePr>
        <p:xfrm>
          <a:off x="683568" y="1484784"/>
          <a:ext cx="796820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71450"/>
            <a:ext cx="9144000" cy="1176338"/>
            <a:chOff x="0" y="171450"/>
            <a:chExt cx="9144000" cy="1176338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CorelDRAW" r:id="rId9" imgW="11148480" imgH="212040" progId="">
                    <p:embed/>
                  </p:oleObj>
                </mc:Choice>
                <mc:Fallback>
                  <p:oleObj name="CorelDRAW" r:id="rId9" imgW="11148480" imgH="212040" progId="">
                    <p:embed/>
                    <p:pic>
                      <p:nvPicPr>
                        <p:cNvPr id="30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Rectangle 4"/>
            <p:cNvSpPr>
              <a:spLocks noChangeArrowheads="1"/>
            </p:cNvSpPr>
            <p:nvPr/>
          </p:nvSpPr>
          <p:spPr bwMode="auto">
            <a:xfrm>
              <a:off x="3132138" y="981075"/>
              <a:ext cx="6011862" cy="3667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>
                    <a:alpha val="71001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cs-CZ" dirty="0">
                <a:solidFill>
                  <a:srgbClr val="339966"/>
                </a:solidFill>
                <a:latin typeface="Arial Black" pitchFamily="34" charset="0"/>
              </a:endParaRPr>
            </a:p>
          </p:txBody>
        </p:sp>
        <p:pic>
          <p:nvPicPr>
            <p:cNvPr id="3086" name="Picture 5" descr="logo Hennlich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669729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200" dirty="0">
                  <a:latin typeface="Geometr415 Blk CE" pitchFamily="34" charset="0"/>
                </a:rPr>
                <a:t>HENNLICH</a:t>
              </a:r>
              <a:endParaRPr lang="en-US" sz="3600" dirty="0">
                <a:latin typeface="Geometr415 Blk CE" pitchFamily="34" charset="0"/>
              </a:endParaRPr>
            </a:p>
          </p:txBody>
        </p:sp>
      </p:grpSp>
      <p:sp>
        <p:nvSpPr>
          <p:cNvPr id="3078" name="TextovéPole 26"/>
          <p:cNvSpPr txBox="1">
            <a:spLocks noChangeArrowheads="1"/>
          </p:cNvSpPr>
          <p:nvPr/>
        </p:nvSpPr>
        <p:spPr bwMode="auto">
          <a:xfrm>
            <a:off x="179388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pic>
        <p:nvPicPr>
          <p:cNvPr id="3079" name="Picture 15" descr="Obrázek č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2276475"/>
            <a:ext cx="2422525" cy="14398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080" name="Picture 7" descr="barák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175" y="2276475"/>
            <a:ext cx="1917700" cy="1439863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3081" name="Picture 9" descr="Turgeněvova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2276475"/>
            <a:ext cx="1957387" cy="14398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82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4941888"/>
            <a:ext cx="22685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ázek 55" descr="IMG_5587.jpg"/>
          <p:cNvPicPr>
            <a:picLocks noChangeAspect="1"/>
          </p:cNvPicPr>
          <p:nvPr/>
        </p:nvPicPr>
        <p:blipFill>
          <a:blip r:embed="rId16" cstate="print"/>
          <a:srcRect l="2316" t="12784" r="7509" b="17442"/>
          <a:stretch>
            <a:fillRect/>
          </a:stretch>
        </p:blipFill>
        <p:spPr bwMode="auto">
          <a:xfrm>
            <a:off x="5940425" y="4724400"/>
            <a:ext cx="2736850" cy="14478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3084" name="Picture 48" descr="939223414@14052014-120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4868863"/>
            <a:ext cx="2073275" cy="1439862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244" y="583110"/>
            <a:ext cx="8821756" cy="1143000"/>
          </a:xfrm>
        </p:spPr>
        <p:txBody>
          <a:bodyPr>
            <a:noAutofit/>
          </a:bodyPr>
          <a:lstStyle/>
          <a:p>
            <a:r>
              <a:rPr lang="cs-CZ" dirty="0"/>
              <a:t>Vývoj počtu malých a středních podniků v ČR (2012-2017)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2572"/>
            <a:ext cx="8499513" cy="42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742950" indent="-742950">
              <a:buFont typeface="+mj-lt"/>
              <a:buAutoNum type="arabicPeriod"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240D54-3108-4A45-A881-19BAA515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42" y="1818444"/>
            <a:ext cx="6345716" cy="432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59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88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125538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1228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solidFill>
                  <a:srgbClr val="339966"/>
                </a:solidFill>
              </a:rPr>
              <a:t>PROČ?</a:t>
            </a:r>
            <a:endParaRPr lang="cs-CZ" sz="3600" b="1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019925" y="6381750"/>
            <a:ext cx="202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www.hennlich.cz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684213" y="2492375"/>
            <a:ext cx="760095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sz="3600" b="1" dirty="0"/>
              <a:t>Martine, jsme z Litoměřic, pojďme</a:t>
            </a:r>
          </a:p>
          <a:p>
            <a:pPr marL="342900" indent="-342900">
              <a:spcBef>
                <a:spcPct val="50000"/>
              </a:spcBef>
            </a:pPr>
            <a:r>
              <a:rPr lang="cs-CZ" sz="3600" b="1" dirty="0"/>
              <a:t>sem část našeho úspěchu vracet. </a:t>
            </a:r>
            <a:endParaRPr lang="cs-CZ" sz="2800" b="1" dirty="0"/>
          </a:p>
        </p:txBody>
      </p:sp>
      <p:sp>
        <p:nvSpPr>
          <p:cNvPr id="10" name="Srdce 9"/>
          <p:cNvSpPr/>
          <p:nvPr/>
        </p:nvSpPr>
        <p:spPr>
          <a:xfrm>
            <a:off x="1043608" y="5733256"/>
            <a:ext cx="792088" cy="720080"/>
          </a:xfrm>
          <a:prstGeom prst="hear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91680" y="602700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</a:rPr>
              <a:t>systému je naše vedení a naši lidé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35150" y="177800"/>
            <a:ext cx="6697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Geometr415 Blk CE" pitchFamily="34" charset="0"/>
              </a:rPr>
              <a:t>HENNLICH</a:t>
            </a:r>
            <a:endParaRPr lang="en-US" sz="3600" dirty="0">
              <a:latin typeface="Geometr415 Blk 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686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>
                <a:hlinkClick r:id="rId3" action="ppaction://hlinkfile"/>
              </a:rPr>
              <a:t>kapka.png</a:t>
            </a:r>
            <a:endParaRPr lang="cs-CZ"/>
          </a:p>
        </p:txBody>
      </p:sp>
      <p:pic>
        <p:nvPicPr>
          <p:cNvPr id="68613" name="Picture 4" descr="pozadí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0" y="1125538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DRAW" r:id="rId5" imgW="11148480" imgH="212040" progId="">
                  <p:embed/>
                </p:oleObj>
              </mc:Choice>
              <mc:Fallback>
                <p:oleObj name="CorelDRAW" r:id="rId5" imgW="11148480" imgH="212040" progId="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solidFill>
                  <a:srgbClr val="339966"/>
                </a:solidFill>
              </a:rPr>
              <a:t>PROČ?</a:t>
            </a:r>
            <a:endParaRPr lang="cs-CZ" b="1">
              <a:solidFill>
                <a:srgbClr val="339966"/>
              </a:solidFill>
              <a:latin typeface="Arial Black" pitchFamily="34" charset="0"/>
            </a:endParaRPr>
          </a:p>
        </p:txBody>
      </p:sp>
      <p:pic>
        <p:nvPicPr>
          <p:cNvPr id="68615" name="Picture 7" descr="kap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cs-CZ" sz="3200" b="1" dirty="0">
                <a:latin typeface="Calibri" pitchFamily="34" charset="0"/>
              </a:rPr>
              <a:t>II.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400" b="1" dirty="0">
                <a:latin typeface="Calibri" pitchFamily="34" charset="0"/>
              </a:rPr>
              <a:t>Navíc nad rámec našich závazků, vyplývajících ze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400" b="1" dirty="0">
                <a:latin typeface="Calibri" pitchFamily="34" charset="0"/>
              </a:rPr>
              <a:t>zákona, jsme připraveni převzít větší míru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400" b="1" dirty="0">
                <a:latin typeface="Calibri" pitchFamily="34" charset="0"/>
              </a:rPr>
              <a:t>zodpovědnosti za naše okolí. Při tom nás vede naše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400" b="1" dirty="0">
                <a:latin typeface="Calibri" pitchFamily="34" charset="0"/>
              </a:rPr>
              <a:t>svědomí a možnosti.</a:t>
            </a:r>
          </a:p>
        </p:txBody>
      </p:sp>
      <p:pic>
        <p:nvPicPr>
          <p:cNvPr id="54281" name="Picture 9" descr="logo Hennlich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35150" y="177800"/>
            <a:ext cx="6697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Geometr415 Blk CE" pitchFamily="34" charset="0"/>
              </a:rPr>
              <a:t>HENNLICH</a:t>
            </a:r>
            <a:endParaRPr lang="en-US" sz="3600" dirty="0">
              <a:latin typeface="Geometr415 Blk CE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883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125538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122883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3 PILÍŘE CSR 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019925" y="6381750"/>
            <a:ext cx="202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www.hennlich.cz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35150" y="177800"/>
            <a:ext cx="66976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Geometr415 Blk CE" pitchFamily="34" charset="0"/>
              </a:rPr>
              <a:t>HENNLICH</a:t>
            </a:r>
            <a:endParaRPr lang="en-US" sz="3600" dirty="0">
              <a:latin typeface="Geometr415 Blk CE" pitchFamily="34" charset="0"/>
            </a:endParaRPr>
          </a:p>
        </p:txBody>
      </p:sp>
      <p:pic>
        <p:nvPicPr>
          <p:cNvPr id="165891" name="Picture 3" descr="I:\Vymeny\Sekretariat\žijeme v harmon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716087"/>
            <a:ext cx="9144000" cy="3266950"/>
          </a:xfrm>
          <a:prstGeom prst="rect">
            <a:avLst/>
          </a:prstGeom>
          <a:noFill/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932040" y="3789040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932040" y="422108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932040" y="4653136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68144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MY a LIDÉ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868144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MY a PŘÍRODA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868144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MY a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1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3" descr="l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3588" y="333375"/>
            <a:ext cx="45704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 descr="logo Hennli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4" name="Text Box 5"/>
          <p:cNvSpPr txBox="1">
            <a:spLocks noChangeArrowheads="1"/>
          </p:cNvSpPr>
          <p:nvPr/>
        </p:nvSpPr>
        <p:spPr bwMode="auto">
          <a:xfrm>
            <a:off x="1600200" y="32337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b="1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059113" y="260350"/>
            <a:ext cx="66262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sz="4000">
                <a:latin typeface="Geometr415 Blk CE" pitchFamily="34" charset="0"/>
              </a:rPr>
              <a:t>HENNLICH </a:t>
            </a:r>
            <a:r>
              <a:rPr lang="cs-CZ" sz="2400" b="1">
                <a:latin typeface="Calibri" pitchFamily="34" charset="0"/>
              </a:rPr>
              <a:t>dárcovský fond</a:t>
            </a:r>
          </a:p>
        </p:txBody>
      </p:sp>
      <p:sp>
        <p:nvSpPr>
          <p:cNvPr id="105486" name="Rectangle 7"/>
          <p:cNvSpPr>
            <a:spLocks noChangeArrowheads="1"/>
          </p:cNvSpPr>
          <p:nvPr/>
        </p:nvSpPr>
        <p:spPr bwMode="auto">
          <a:xfrm>
            <a:off x="3132138" y="981075"/>
            <a:ext cx="6011862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rgbClr val="339966"/>
                </a:solidFill>
              </a:rPr>
              <a:t>MY a REGION</a:t>
            </a:r>
          </a:p>
        </p:txBody>
      </p:sp>
      <p:graphicFrame>
        <p:nvGraphicFramePr>
          <p:cNvPr id="1054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0" y="1065213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orelDRAW" r:id="rId6" imgW="11148480" imgH="212040" progId="">
                  <p:embed/>
                </p:oleObj>
              </mc:Choice>
              <mc:Fallback>
                <p:oleObj name="CorelDRAW" r:id="rId6" imgW="11148480" imgH="212040" progId="">
                  <p:embed/>
                  <p:pic>
                    <p:nvPicPr>
                      <p:cNvPr id="10548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5213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9" descr="liv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4375" y="260350"/>
            <a:ext cx="46196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0" y="3212976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0" y="4005139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0" y="4725864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5491" name="Text Box 13"/>
          <p:cNvSpPr txBox="1">
            <a:spLocks noChangeArrowheads="1"/>
          </p:cNvSpPr>
          <p:nvPr/>
        </p:nvSpPr>
        <p:spPr bwMode="auto">
          <a:xfrm>
            <a:off x="468313" y="1484313"/>
            <a:ext cx="8280400" cy="58169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/>
              <a:t>DÁRCOVSKÝ FOND HENNLICH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Programem „Litoměřice – live city jsi ty“ podporujeme neziskové aktivity mladých lidí žijících či studujících v Litoměřicích</a:t>
            </a:r>
          </a:p>
          <a:p>
            <a:pPr>
              <a:lnSpc>
                <a:spcPct val="150000"/>
              </a:lnSpc>
            </a:pPr>
            <a:r>
              <a:rPr lang="cs-CZ" sz="1200" b="1" dirty="0"/>
              <a:t>        </a:t>
            </a:r>
          </a:p>
          <a:p>
            <a:pPr>
              <a:lnSpc>
                <a:spcPct val="150000"/>
              </a:lnSpc>
            </a:pPr>
            <a:r>
              <a:rPr lang="cs-CZ" sz="1200" b="1" dirty="0"/>
              <a:t>        </a:t>
            </a:r>
            <a:r>
              <a:rPr lang="cs-CZ" sz="1600" b="1" dirty="0"/>
              <a:t>2006 při Ústecké komunitní nadaci 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      </a:t>
            </a:r>
            <a:br>
              <a:rPr lang="cs-CZ" sz="1600" b="1" dirty="0"/>
            </a:br>
            <a:r>
              <a:rPr lang="cs-CZ" sz="1600" b="1" dirty="0"/>
              <a:t>      120 podpořených projektů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      </a:t>
            </a:r>
          </a:p>
          <a:p>
            <a:pPr>
              <a:lnSpc>
                <a:spcPct val="150000"/>
              </a:lnSpc>
            </a:pPr>
            <a:r>
              <a:rPr lang="cs-CZ" sz="1600" b="1" dirty="0"/>
              <a:t>      přes 750.000,- Kč rozděleno</a:t>
            </a:r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b="1" dirty="0"/>
              <a:t>      </a:t>
            </a:r>
            <a:r>
              <a:rPr lang="cs-CZ" sz="1600" b="1" dirty="0" err="1"/>
              <a:t>edukativní</a:t>
            </a:r>
            <a:r>
              <a:rPr lang="cs-CZ" sz="1600" b="1" dirty="0"/>
              <a:t> rozměr </a:t>
            </a:r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1600" b="1" dirty="0"/>
              <a:t>      </a:t>
            </a:r>
            <a:endParaRPr lang="cs-CZ" sz="2000" b="1" dirty="0"/>
          </a:p>
        </p:txBody>
      </p:sp>
      <p:sp>
        <p:nvSpPr>
          <p:cNvPr id="105492" name="Rectangle 22"/>
          <p:cNvSpPr>
            <a:spLocks noChangeArrowheads="1"/>
          </p:cNvSpPr>
          <p:nvPr/>
        </p:nvSpPr>
        <p:spPr bwMode="auto">
          <a:xfrm>
            <a:off x="0" y="6165850"/>
            <a:ext cx="650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/>
              <a:t>VEDENÍ: jednatel hodnotí projekty, účastní se vyhlašování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0" y="5445224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25538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10445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484438" y="981075"/>
            <a:ext cx="6011862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rgbClr val="339966"/>
                </a:solidFill>
              </a:rPr>
              <a:t>MY  a PŘÍRODA</a:t>
            </a:r>
            <a:endParaRPr lang="cs-CZ" sz="32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987675" y="188913"/>
            <a:ext cx="228758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>
                <a:latin typeface="Geometr415 Blk CE" pitchFamily="34" charset="0"/>
              </a:rPr>
              <a:t>HENNLICH</a:t>
            </a:r>
            <a:endParaRPr lang="cs-CZ" sz="3200">
              <a:latin typeface="Arial Black" pitchFamily="34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55650" y="1484313"/>
            <a:ext cx="7056438" cy="359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 dirty="0"/>
          </a:p>
          <a:p>
            <a:r>
              <a:rPr lang="cs-CZ" sz="2400" b="1" dirty="0"/>
              <a:t> Co nejmenší dopad na životní prostředí</a:t>
            </a:r>
          </a:p>
          <a:p>
            <a:r>
              <a:rPr lang="cs-CZ" b="1" dirty="0"/>
              <a:t>	- Vytápění areálu tepelnými čerpadly</a:t>
            </a:r>
          </a:p>
          <a:p>
            <a:r>
              <a:rPr lang="cs-CZ" b="1" dirty="0"/>
              <a:t>	- Ekologické chlazení areálu v létě</a:t>
            </a:r>
          </a:p>
          <a:p>
            <a:r>
              <a:rPr lang="cs-CZ" b="1" dirty="0"/>
              <a:t>	- Vlastní systém jímání a zasakování </a:t>
            </a:r>
            <a:r>
              <a:rPr lang="cs-CZ" b="1" dirty="0" err="1"/>
              <a:t>děšťové</a:t>
            </a:r>
            <a:r>
              <a:rPr lang="cs-CZ" b="1" dirty="0"/>
              <a:t> vody</a:t>
            </a:r>
            <a:r>
              <a:rPr lang="cs-CZ" sz="2000" b="1" dirty="0"/>
              <a:t> 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2400" b="1" dirty="0"/>
              <a:t>Ekologický výrobní program</a:t>
            </a:r>
            <a:r>
              <a:rPr lang="cs-CZ" b="1" dirty="0"/>
              <a:t> </a:t>
            </a:r>
          </a:p>
          <a:p>
            <a:r>
              <a:rPr lang="cs-CZ" b="1" dirty="0"/>
              <a:t>	- tepelná čerpadla</a:t>
            </a:r>
          </a:p>
          <a:p>
            <a:r>
              <a:rPr lang="cs-CZ" b="1" dirty="0"/>
              <a:t>	- spalinové výměníky</a:t>
            </a:r>
          </a:p>
          <a:p>
            <a:r>
              <a:rPr lang="cs-CZ" b="1" dirty="0"/>
              <a:t>	- bioplynové stanice</a:t>
            </a:r>
          </a:p>
          <a:p>
            <a:r>
              <a:rPr lang="cs-CZ" b="1" dirty="0"/>
              <a:t>	- ORC jednotky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0" y="177323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4457" name="Picture 11" descr="eko progr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5183188"/>
            <a:ext cx="55086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019925" y="6381750"/>
            <a:ext cx="202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www.hennlich.cz</a:t>
            </a:r>
          </a:p>
        </p:txBody>
      </p:sp>
      <p:pic>
        <p:nvPicPr>
          <p:cNvPr id="104459" name="Picture 13" descr="bará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6713" y="-171450"/>
            <a:ext cx="2427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4" descr="lt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3738" y="2205038"/>
            <a:ext cx="21002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0" y="350043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4462" name="Rectangle 21"/>
          <p:cNvSpPr>
            <a:spLocks noChangeArrowheads="1"/>
          </p:cNvSpPr>
          <p:nvPr/>
        </p:nvSpPr>
        <p:spPr bwMode="auto">
          <a:xfrm>
            <a:off x="0" y="61658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VEDENÍ: celoživotní téma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065213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9830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5213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MY a LIDÉ</a:t>
            </a: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059113" y="171450"/>
            <a:ext cx="22875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>
                <a:latin typeface="Geometr415 Blk CE" pitchFamily="34" charset="0"/>
              </a:rPr>
              <a:t>HENNLICH</a:t>
            </a:r>
            <a:endParaRPr lang="cs-CZ" sz="2400" b="1"/>
          </a:p>
        </p:txBody>
      </p:sp>
      <p:sp>
        <p:nvSpPr>
          <p:cNvPr id="98314" name="Rectangle 18"/>
          <p:cNvSpPr>
            <a:spLocks noChangeArrowheads="1"/>
          </p:cNvSpPr>
          <p:nvPr/>
        </p:nvSpPr>
        <p:spPr bwMode="auto">
          <a:xfrm>
            <a:off x="5346700" y="6237288"/>
            <a:ext cx="368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VEDENÍ: workshopy, konzultace</a:t>
            </a:r>
          </a:p>
        </p:txBody>
      </p:sp>
      <p:pic>
        <p:nvPicPr>
          <p:cNvPr id="98316" name="Picture 24" descr="DSCF50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365104"/>
            <a:ext cx="2232249" cy="167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ek 13" descr="FOTO před firmou.JPG"/>
          <p:cNvPicPr>
            <a:picLocks noChangeAspect="1"/>
          </p:cNvPicPr>
          <p:nvPr/>
        </p:nvPicPr>
        <p:blipFill>
          <a:blip r:embed="rId8" cstate="print"/>
          <a:srcRect t="21651" b="35825"/>
          <a:stretch>
            <a:fillRect/>
          </a:stretch>
        </p:blipFill>
        <p:spPr bwMode="auto">
          <a:xfrm>
            <a:off x="611560" y="1772816"/>
            <a:ext cx="81243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ázek 17" descr="DSC084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4365104"/>
            <a:ext cx="2098505" cy="1634377"/>
          </a:xfrm>
          <a:prstGeom prst="rect">
            <a:avLst/>
          </a:prstGeom>
        </p:spPr>
      </p:pic>
      <p:pic>
        <p:nvPicPr>
          <p:cNvPr id="19" name="Obrázek 18" descr="DSC0834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392489"/>
            <a:ext cx="2178424" cy="166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25538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orelDRAW" r:id="rId3" imgW="11148480" imgH="212040" progId="">
                  <p:embed/>
                </p:oleObj>
              </mc:Choice>
              <mc:Fallback>
                <p:oleObj name="CorelDRAW" r:id="rId3" imgW="11148480" imgH="212040" progId="">
                  <p:embed/>
                  <p:pic>
                    <p:nvPicPr>
                      <p:cNvPr id="10445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2484438" y="981075"/>
            <a:ext cx="6011862" cy="579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rgbClr val="339966"/>
                </a:solidFill>
              </a:rPr>
              <a:t>ŽIVOTNÍ PROSTŘEDÍ</a:t>
            </a:r>
            <a:endParaRPr lang="cs-CZ" sz="3200" b="1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987675" y="188913"/>
            <a:ext cx="228758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>
                <a:latin typeface="Geometr415 Blk CE" pitchFamily="34" charset="0"/>
              </a:rPr>
              <a:t>HENNLICH</a:t>
            </a:r>
            <a:endParaRPr lang="cs-CZ" sz="3200">
              <a:latin typeface="Arial Black" pitchFamily="34" charset="0"/>
            </a:endParaRP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55650" y="1484313"/>
            <a:ext cx="7056438" cy="3598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b="1"/>
          </a:p>
          <a:p>
            <a:r>
              <a:rPr lang="cs-CZ" sz="2400" b="1"/>
              <a:t> Co nejmenší dopad na životní prostředí</a:t>
            </a:r>
          </a:p>
          <a:p>
            <a:r>
              <a:rPr lang="cs-CZ" b="1"/>
              <a:t>	- Vytápění areálu tepelnými čerpadly</a:t>
            </a:r>
          </a:p>
          <a:p>
            <a:r>
              <a:rPr lang="cs-CZ" b="1"/>
              <a:t>	- Ekologické chlazení areálu v létě</a:t>
            </a:r>
          </a:p>
          <a:p>
            <a:r>
              <a:rPr lang="cs-CZ" b="1"/>
              <a:t>	- Vlastní systém jímání a zasakování děšťové vody</a:t>
            </a:r>
            <a:r>
              <a:rPr lang="cs-CZ" sz="2000" b="1"/>
              <a:t> </a:t>
            </a:r>
            <a:endParaRPr lang="cs-CZ" b="1"/>
          </a:p>
          <a:p>
            <a:endParaRPr lang="cs-CZ" b="1"/>
          </a:p>
          <a:p>
            <a:endParaRPr lang="cs-CZ" b="1"/>
          </a:p>
          <a:p>
            <a:r>
              <a:rPr lang="cs-CZ" sz="2400" b="1"/>
              <a:t>Ekologický výrobní program</a:t>
            </a:r>
            <a:r>
              <a:rPr lang="cs-CZ" b="1"/>
              <a:t> </a:t>
            </a:r>
          </a:p>
          <a:p>
            <a:r>
              <a:rPr lang="cs-CZ" b="1"/>
              <a:t>	- tepelná čerpadla</a:t>
            </a:r>
          </a:p>
          <a:p>
            <a:r>
              <a:rPr lang="cs-CZ" b="1"/>
              <a:t>	- spalinové výměníky</a:t>
            </a:r>
          </a:p>
          <a:p>
            <a:r>
              <a:rPr lang="cs-CZ" b="1"/>
              <a:t>	- bioplynové stanice</a:t>
            </a:r>
          </a:p>
          <a:p>
            <a:r>
              <a:rPr lang="cs-CZ" b="1"/>
              <a:t>	- ORC jednotky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0" y="177323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4457" name="Picture 11" descr="eko progr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5183188"/>
            <a:ext cx="55086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019925" y="6381750"/>
            <a:ext cx="202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www.hennlich.cz</a:t>
            </a:r>
          </a:p>
        </p:txBody>
      </p:sp>
      <p:pic>
        <p:nvPicPr>
          <p:cNvPr id="104459" name="Picture 13" descr="bará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6713" y="-171450"/>
            <a:ext cx="24272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4" descr="lt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3738" y="2205038"/>
            <a:ext cx="21002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0" y="350043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4462" name="Rectangle 21"/>
          <p:cNvSpPr>
            <a:spLocks noChangeArrowheads="1"/>
          </p:cNvSpPr>
          <p:nvPr/>
        </p:nvSpPr>
        <p:spPr bwMode="auto">
          <a:xfrm>
            <a:off x="0" y="61658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VEDENÍ: celoživotní téma</a:t>
            </a:r>
          </a:p>
        </p:txBody>
      </p:sp>
      <p:pic>
        <p:nvPicPr>
          <p:cNvPr id="14" name="Picture 2" descr="pozadí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908720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orelDRAW" r:id="rId10" imgW="11148480" imgH="212040" progId="">
                  <p:embed/>
                </p:oleObj>
              </mc:Choice>
              <mc:Fallback>
                <p:oleObj name="CorelDRAW" r:id="rId10" imgW="11148480" imgH="212040" progId="">
                  <p:embed/>
                  <p:pic>
                    <p:nvPicPr>
                      <p:cNvPr id="1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720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132138" y="692696"/>
            <a:ext cx="6011862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HENNLICH přeje rodině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835150" y="171450"/>
            <a:ext cx="669729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dirty="0">
                <a:latin typeface="Geometr415 Blk CE" pitchFamily="34" charset="0"/>
              </a:rPr>
              <a:t>HENNLICH</a:t>
            </a:r>
            <a:endParaRPr lang="en-US" sz="3600" dirty="0">
              <a:latin typeface="Geometr415 Blk CE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51520" y="1268760"/>
            <a:ext cx="513410" cy="546064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cs-CZ" b="1" dirty="0" err="1"/>
              <a:t>Genderový</a:t>
            </a:r>
            <a:r>
              <a:rPr lang="cs-CZ" b="1" dirty="0"/>
              <a:t> audit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460432" y="1397358"/>
            <a:ext cx="513410" cy="53440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>
              <a:defRPr/>
            </a:pPr>
            <a:r>
              <a:rPr lang="cs-CZ" b="1" dirty="0"/>
              <a:t>Plán rovnosti</a:t>
            </a:r>
          </a:p>
        </p:txBody>
      </p:sp>
      <p:sp>
        <p:nvSpPr>
          <p:cNvPr id="22" name="Šipka doprava 21"/>
          <p:cNvSpPr/>
          <p:nvPr/>
        </p:nvSpPr>
        <p:spPr>
          <a:xfrm>
            <a:off x="849313" y="2305050"/>
            <a:ext cx="406400" cy="373063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838200" y="1376363"/>
            <a:ext cx="406400" cy="373062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Šipka doprava 23"/>
          <p:cNvSpPr/>
          <p:nvPr/>
        </p:nvSpPr>
        <p:spPr>
          <a:xfrm>
            <a:off x="836613" y="3267075"/>
            <a:ext cx="406400" cy="373063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Šipka doprava 24"/>
          <p:cNvSpPr/>
          <p:nvPr/>
        </p:nvSpPr>
        <p:spPr>
          <a:xfrm>
            <a:off x="835025" y="4217988"/>
            <a:ext cx="406400" cy="373062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6" name="Šipka doprava 25"/>
          <p:cNvSpPr/>
          <p:nvPr/>
        </p:nvSpPr>
        <p:spPr>
          <a:xfrm rot="10800000">
            <a:off x="7812088" y="3651250"/>
            <a:ext cx="406400" cy="373063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 doprava 26"/>
          <p:cNvSpPr/>
          <p:nvPr/>
        </p:nvSpPr>
        <p:spPr>
          <a:xfrm rot="10800000">
            <a:off x="7812088" y="4687888"/>
            <a:ext cx="406400" cy="373062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 doprava 27"/>
          <p:cNvSpPr/>
          <p:nvPr/>
        </p:nvSpPr>
        <p:spPr>
          <a:xfrm rot="10800000">
            <a:off x="7812088" y="5589588"/>
            <a:ext cx="406400" cy="373062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 rot="10800000">
            <a:off x="7827963" y="2613025"/>
            <a:ext cx="406400" cy="374650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rot="10800000">
            <a:off x="7848600" y="1657350"/>
            <a:ext cx="406400" cy="373063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>
            <a:off x="823913" y="5103813"/>
            <a:ext cx="406400" cy="374650"/>
          </a:xfrm>
          <a:prstGeom prst="right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graphicFrame>
        <p:nvGraphicFramePr>
          <p:cNvPr id="32" name="Diagram 31"/>
          <p:cNvGraphicFramePr/>
          <p:nvPr/>
        </p:nvGraphicFramePr>
        <p:xfrm>
          <a:off x="1475656" y="1052736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3" name="Picture 5" descr="logo Hennlic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588" y="44624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88913"/>
            <a:ext cx="4143795" cy="1025524"/>
            <a:chOff x="0" y="171450"/>
            <a:chExt cx="4143795" cy="1025525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614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156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2308645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dirty="0">
                  <a:latin typeface="Geometr415 Blk CE" pitchFamily="34" charset="0"/>
                </a:rPr>
                <a:t>HENNLICH</a:t>
              </a:r>
              <a:endParaRPr lang="en-US" sz="3600" dirty="0">
                <a:latin typeface="Geometr415 Blk CE" pitchFamily="34" charset="0"/>
              </a:endParaRPr>
            </a:p>
          </p:txBody>
        </p:sp>
      </p:grpSp>
      <p:sp>
        <p:nvSpPr>
          <p:cNvPr id="6149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6150" name="TextovéPole 27"/>
          <p:cNvSpPr txBox="1">
            <a:spLocks noChangeArrowheads="1"/>
          </p:cNvSpPr>
          <p:nvPr/>
        </p:nvSpPr>
        <p:spPr bwMode="auto">
          <a:xfrm>
            <a:off x="1547664" y="1268760"/>
            <a:ext cx="914400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7933C"/>
              </a:buClr>
            </a:pPr>
            <a:r>
              <a:rPr lang="cs-CZ" sz="2000" b="1" dirty="0"/>
              <a:t>Staráme se o děti našich lidí. </a:t>
            </a:r>
          </a:p>
        </p:txBody>
      </p:sp>
      <p:pic>
        <p:nvPicPr>
          <p:cNvPr id="14344" name="Picture 37" descr="P10205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619672" y="1844824"/>
            <a:ext cx="2530475" cy="1898650"/>
          </a:xfrm>
          <a:ln w="12700">
            <a:solidFill>
              <a:schemeClr val="accent5"/>
            </a:solidFill>
          </a:ln>
        </p:spPr>
      </p:pic>
      <p:pic>
        <p:nvPicPr>
          <p:cNvPr id="6152" name="Picture 40" descr="P10205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500985" y="1844824"/>
            <a:ext cx="2544762" cy="1908175"/>
          </a:xfrm>
          <a:ln w="12700">
            <a:solidFill>
              <a:srgbClr val="FFC000"/>
            </a:solidFill>
          </a:ln>
        </p:spPr>
      </p:pic>
      <p:pic>
        <p:nvPicPr>
          <p:cNvPr id="6153" name="Picture 41" descr="PB25009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1619672" y="3914924"/>
            <a:ext cx="2520950" cy="1890713"/>
          </a:xfrm>
          <a:ln w="12700">
            <a:solidFill>
              <a:srgbClr val="FFFF00"/>
            </a:solidFill>
          </a:ln>
        </p:spPr>
      </p:pic>
      <p:pic>
        <p:nvPicPr>
          <p:cNvPr id="6154" name="Picture 42" descr="DSCF90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500985" y="3932387"/>
            <a:ext cx="2592387" cy="1889125"/>
          </a:xfrm>
          <a:ln w="12700">
            <a:solidFill>
              <a:srgbClr val="00B050"/>
            </a:solidFill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132138" y="692696"/>
            <a:ext cx="6011862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HENNLICH Baby Club 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619672" y="5949280"/>
            <a:ext cx="547260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77933C"/>
              </a:buClr>
              <a:buFont typeface="Wingdings" pitchFamily="2" charset="2"/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Ekologie,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montessori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, rodina, logopedie…</a:t>
            </a:r>
          </a:p>
          <a:p>
            <a:pPr>
              <a:lnSpc>
                <a:spcPct val="150000"/>
              </a:lnSpc>
              <a:buClr>
                <a:srgbClr val="77933C"/>
              </a:buClr>
            </a:pPr>
            <a:r>
              <a:rPr lang="cs-CZ" b="1" dirty="0">
                <a:latin typeface="Arial" pitchFamily="34" charset="0"/>
                <a:cs typeface="Arial" pitchFamily="34" charset="0"/>
              </a:rPr>
              <a:t>Chceme, aby péče měla smysl.</a:t>
            </a:r>
          </a:p>
          <a:p>
            <a:pPr>
              <a:lnSpc>
                <a:spcPct val="150000"/>
              </a:lnSpc>
              <a:buClr>
                <a:srgbClr val="77933C"/>
              </a:buClr>
              <a:buFont typeface="Wingdings" pitchFamily="2" charset="2"/>
              <a:buNone/>
            </a:pPr>
            <a:endParaRPr lang="en-US" dirty="0">
              <a:latin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2293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0" y="171450"/>
            <a:ext cx="4143795" cy="1025525"/>
            <a:chOff x="0" y="171450"/>
            <a:chExt cx="4143795" cy="1025525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122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01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2308645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200" dirty="0">
                  <a:latin typeface="Geometr415 Blk CE" pitchFamily="34" charset="0"/>
                </a:rPr>
                <a:t>HENNLICH</a:t>
              </a:r>
              <a:endParaRPr lang="en-US" sz="3600" dirty="0">
                <a:latin typeface="Geometr415 Blk CE" pitchFamily="34" charset="0"/>
              </a:endParaRPr>
            </a:p>
          </p:txBody>
        </p:sp>
      </p:grpSp>
      <p:sp>
        <p:nvSpPr>
          <p:cNvPr id="12295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12296" name="TextovéPole 27"/>
          <p:cNvSpPr txBox="1">
            <a:spLocks noChangeArrowheads="1"/>
          </p:cNvSpPr>
          <p:nvPr/>
        </p:nvSpPr>
        <p:spPr bwMode="auto">
          <a:xfrm>
            <a:off x="323528" y="134076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7933C"/>
              </a:buClr>
              <a:buFont typeface="Wingdings" pitchFamily="2" charset="2"/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Respektujeme různé fáze života a situace, které nám přináší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83568" y="1772816"/>
          <a:ext cx="81369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8" name="Picture 18" descr="http://odpovednost.hennlich.cz/typo3temp/pics/Flexibilne_v_praci_I_01_9d480f36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2132856"/>
            <a:ext cx="1579562" cy="118427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236" name="Picture 20" descr="http://odpovednost.hennlich.cz/typo3temp/pics/Flexibilne_v_praci_II_01_aba2b0d0cb.jpg"/>
          <p:cNvPicPr>
            <a:picLocks noChangeAspect="1" noChangeArrowheads="1"/>
          </p:cNvPicPr>
          <p:nvPr/>
        </p:nvPicPr>
        <p:blipFill>
          <a:blip r:embed="rId13" cstate="print"/>
          <a:srcRect l="8542" t="25898" b="17842"/>
          <a:stretch>
            <a:fillRect/>
          </a:stretch>
        </p:blipFill>
        <p:spPr bwMode="auto">
          <a:xfrm>
            <a:off x="7020272" y="3717032"/>
            <a:ext cx="1873250" cy="1223963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32138" y="692696"/>
            <a:ext cx="6011862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FLEXI v PRÁCI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graphicFrame>
        <p:nvGraphicFramePr>
          <p:cNvPr id="16" name="Graf 15"/>
          <p:cNvGraphicFramePr/>
          <p:nvPr/>
        </p:nvGraphicFramePr>
        <p:xfrm>
          <a:off x="647056" y="5301208"/>
          <a:ext cx="8496944" cy="177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  <p:pic>
        <p:nvPicPr>
          <p:cNvPr id="12293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71450"/>
            <a:ext cx="4512486" cy="1025525"/>
            <a:chOff x="0" y="171450"/>
            <a:chExt cx="4512486" cy="1025525"/>
          </a:xfrm>
        </p:grpSpPr>
        <p:graphicFrame>
          <p:nvGraphicFramePr>
            <p:cNvPr id="12290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1229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08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9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267733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dirty="0">
                  <a:latin typeface="Geometr415 Blk CE" pitchFamily="34" charset="0"/>
                </a:rPr>
                <a:t>HENNLICH</a:t>
              </a:r>
              <a:r>
                <a:rPr lang="cs-CZ" sz="3600" dirty="0">
                  <a:latin typeface="Calibri" pitchFamily="34" charset="0"/>
                </a:rPr>
                <a:t> </a:t>
              </a:r>
            </a:p>
          </p:txBody>
        </p:sp>
      </p:grpSp>
      <p:sp>
        <p:nvSpPr>
          <p:cNvPr id="12298" name="TextovéPole 13"/>
          <p:cNvSpPr txBox="1">
            <a:spLocks noChangeArrowheads="1"/>
          </p:cNvSpPr>
          <p:nvPr/>
        </p:nvSpPr>
        <p:spPr bwMode="auto">
          <a:xfrm>
            <a:off x="1835150" y="3933825"/>
            <a:ext cx="331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Calibri" pitchFamily="34" charset="0"/>
              <a:buAutoNum type="arabicParenR"/>
            </a:pPr>
            <a:endParaRPr lang="cs-CZ"/>
          </a:p>
          <a:p>
            <a:pPr>
              <a:buFont typeface="Wingdings" pitchFamily="2" charset="2"/>
              <a:buChar char="v"/>
            </a:pPr>
            <a:endParaRPr lang="cs-CZ"/>
          </a:p>
        </p:txBody>
      </p:sp>
      <p:sp>
        <p:nvSpPr>
          <p:cNvPr id="12304" name="Obdélník 1"/>
          <p:cNvSpPr>
            <a:spLocks noChangeArrowheads="1"/>
          </p:cNvSpPr>
          <p:nvPr/>
        </p:nvSpPr>
        <p:spPr bwMode="auto">
          <a:xfrm>
            <a:off x="458788" y="1366838"/>
            <a:ext cx="8226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7933C"/>
              </a:buClr>
              <a:buFont typeface="Wingdings" pitchFamily="2" charset="2"/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V životě každého z nás může dojít k situacím, kdy jsme odkázání na akutní profesionální pomoc </a:t>
            </a:r>
          </a:p>
        </p:txBody>
      </p: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392488" y="2204864"/>
            <a:ext cx="4644008" cy="3600400"/>
            <a:chOff x="-26850" y="504070"/>
            <a:chExt cx="1610994" cy="2763185"/>
          </a:xfrm>
        </p:grpSpPr>
        <p:sp>
          <p:nvSpPr>
            <p:cNvPr id="24" name="Zaoblený obdélník 15"/>
            <p:cNvSpPr/>
            <p:nvPr/>
          </p:nvSpPr>
          <p:spPr>
            <a:xfrm>
              <a:off x="-26850" y="504070"/>
              <a:ext cx="1610994" cy="27631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aoblený obdélník 4"/>
            <p:cNvSpPr/>
            <p:nvPr/>
          </p:nvSpPr>
          <p:spPr>
            <a:xfrm>
              <a:off x="77865" y="581333"/>
              <a:ext cx="1428415" cy="2608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800" dirty="0"/>
                <a:t>Oblasti podpory</a:t>
              </a:r>
            </a:p>
          </p:txBody>
        </p:sp>
      </p:grpSp>
      <p:graphicFrame>
        <p:nvGraphicFramePr>
          <p:cNvPr id="28" name="Graf 27"/>
          <p:cNvGraphicFramePr/>
          <p:nvPr/>
        </p:nvGraphicFramePr>
        <p:xfrm>
          <a:off x="179512" y="2204864"/>
          <a:ext cx="41044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Skupina 28"/>
          <p:cNvGrpSpPr/>
          <p:nvPr/>
        </p:nvGrpSpPr>
        <p:grpSpPr>
          <a:xfrm>
            <a:off x="4716016" y="2636912"/>
            <a:ext cx="4824536" cy="2862322"/>
            <a:chOff x="3182183" y="1187624"/>
            <a:chExt cx="3919225" cy="1994696"/>
          </a:xfrm>
        </p:grpSpPr>
        <p:grpSp>
          <p:nvGrpSpPr>
            <p:cNvPr id="6" name="Skupina 27"/>
            <p:cNvGrpSpPr/>
            <p:nvPr/>
          </p:nvGrpSpPr>
          <p:grpSpPr>
            <a:xfrm>
              <a:off x="3182183" y="1328636"/>
              <a:ext cx="1164640" cy="1583500"/>
              <a:chOff x="3182183" y="1328636"/>
              <a:chExt cx="1164640" cy="1583500"/>
            </a:xfrm>
          </p:grpSpPr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21014584">
                <a:off x="3182183" y="1328636"/>
                <a:ext cx="745542" cy="158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Skupina 25"/>
              <p:cNvGrpSpPr/>
              <p:nvPr/>
            </p:nvGrpSpPr>
            <p:grpSpPr>
              <a:xfrm>
                <a:off x="3573016" y="1403648"/>
                <a:ext cx="773807" cy="1120190"/>
                <a:chOff x="764704" y="3851920"/>
                <a:chExt cx="773807" cy="1120190"/>
              </a:xfrm>
            </p:grpSpPr>
            <p:sp>
              <p:nvSpPr>
                <p:cNvPr id="34" name="TextovéPole 33"/>
                <p:cNvSpPr txBox="1"/>
                <p:nvPr/>
              </p:nvSpPr>
              <p:spPr>
                <a:xfrm>
                  <a:off x="764704" y="3851920"/>
                  <a:ext cx="648891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2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365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980728" y="4572000"/>
                  <a:ext cx="539353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2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24</a:t>
                  </a:r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1052736" y="4211960"/>
                  <a:ext cx="485775" cy="40011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2000" dirty="0">
                      <a:solidFill>
                        <a:schemeClr val="bg1">
                          <a:lumMod val="50000"/>
                        </a:schemeClr>
                      </a:solidFill>
                    </a:rPr>
                    <a:t>7</a:t>
                  </a:r>
                </a:p>
              </p:txBody>
            </p:sp>
          </p:grpSp>
        </p:grpSp>
        <p:sp>
          <p:nvSpPr>
            <p:cNvPr id="31" name="TextovéPole 30"/>
            <p:cNvSpPr txBox="1"/>
            <p:nvPr/>
          </p:nvSpPr>
          <p:spPr>
            <a:xfrm>
              <a:off x="4221088" y="1187624"/>
              <a:ext cx="2880320" cy="1994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Wingdings" pitchFamily="2" charset="2"/>
                <a:buChar char="§"/>
                <a:defRPr/>
              </a:pPr>
              <a:r>
                <a:rPr lang="cs-CZ" sz="2000" dirty="0"/>
                <a:t>partnerské problémy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výchova dětí 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vážné onemocnění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závislosti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ztráta blízké osoby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problémy na pracovišti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syndrom vyhoření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finanční problémy</a:t>
              </a:r>
            </a:p>
            <a:p>
              <a:pPr marL="285750" indent="-285750">
                <a:buFont typeface="Wingdings" pitchFamily="2" charset="2"/>
                <a:buChar char="§"/>
                <a:defRPr/>
              </a:pPr>
              <a:r>
                <a:rPr lang="cs-CZ" sz="2000" dirty="0"/>
                <a:t>právní poradenství</a:t>
              </a: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4499992" y="5373216"/>
            <a:ext cx="31312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>
                <a:solidFill>
                  <a:srgbClr val="FFC000"/>
                </a:solidFill>
                <a:latin typeface="+mj-lt"/>
                <a:cs typeface="Arial" pitchFamily="34" charset="0"/>
              </a:rPr>
              <a:t>Všechno se dá řešit… 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427984" y="2204864"/>
            <a:ext cx="62996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2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Nezůstávejte se svými problémy sami!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132138" y="692696"/>
            <a:ext cx="6011862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SOS linka HENNLICH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244" y="583110"/>
            <a:ext cx="8821756" cy="1143000"/>
          </a:xfrm>
        </p:spPr>
        <p:txBody>
          <a:bodyPr>
            <a:noAutofit/>
          </a:bodyPr>
          <a:lstStyle/>
          <a:p>
            <a:r>
              <a:rPr lang="cs-CZ" dirty="0"/>
              <a:t>Vývoj zaměstnanosti v malých a středních podnicích (2012-2017)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CAACFF-5DFF-426D-B938-C26AF3D0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2572"/>
            <a:ext cx="8499513" cy="4293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742950" indent="-742950">
              <a:buFont typeface="+mj-lt"/>
              <a:buAutoNum type="arabicPeriod"/>
            </a:pPr>
            <a:endParaRPr lang="cs-CZ" sz="4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29121E-BAC3-4E23-BBDD-3C3A0195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48" y="2027434"/>
            <a:ext cx="5629504" cy="4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6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  <p:pic>
        <p:nvPicPr>
          <p:cNvPr id="15365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71450"/>
            <a:ext cx="4408290" cy="1025525"/>
            <a:chOff x="0" y="171450"/>
            <a:chExt cx="4408290" cy="1025525"/>
          </a:xfrm>
        </p:grpSpPr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1536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70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257314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dirty="0">
                  <a:latin typeface="Geometr415 Blk CE" pitchFamily="34" charset="0"/>
                </a:rPr>
                <a:t>HENNLICH</a:t>
              </a:r>
              <a:endParaRPr lang="cs-CZ" sz="3600" dirty="0">
                <a:latin typeface="Calibri" pitchFamily="34" charset="0"/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03575" y="1916113"/>
            <a:ext cx="435610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cs-CZ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3363" name="Picture 3" descr="I:\Personální\PROJEKTY\HENNLICH přeje rodině\Dokumenty\WLB Office\WLB Office - základní info\WLB office - obráze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412776"/>
            <a:ext cx="5928029" cy="5373216"/>
          </a:xfrm>
          <a:prstGeom prst="rect">
            <a:avLst/>
          </a:prstGeom>
          <a:noFill/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132138" y="692696"/>
            <a:ext cx="6011862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	WLB OFFICE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  <p:pic>
        <p:nvPicPr>
          <p:cNvPr id="15365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71450"/>
            <a:ext cx="4408290" cy="1025525"/>
            <a:chOff x="0" y="171450"/>
            <a:chExt cx="4408290" cy="1025525"/>
          </a:xfrm>
        </p:grpSpPr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15362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370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1835150" y="171450"/>
              <a:ext cx="257314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dirty="0">
                  <a:latin typeface="Geometr415 Blk CE" pitchFamily="34" charset="0"/>
                </a:rPr>
                <a:t>HENNLICH</a:t>
              </a:r>
              <a:endParaRPr lang="cs-CZ" sz="3600" dirty="0">
                <a:latin typeface="Calibri" pitchFamily="34" charset="0"/>
              </a:endParaRPr>
            </a:p>
          </p:txBody>
        </p:sp>
      </p:grp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03575" y="1916113"/>
            <a:ext cx="435610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endParaRPr lang="cs-CZ" dirty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	</a:t>
            </a:r>
            <a:endParaRPr lang="cs-CZ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987824" y="692696"/>
            <a:ext cx="6156176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	MANAGEMENT MD/RD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12" name="Obrázek 11" descr="xDSC083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1412776"/>
            <a:ext cx="6944735" cy="53012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83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065213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98307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5213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MY a LIDÉ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5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0" y="836712"/>
          <a:ext cx="63722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ovéPole 16"/>
          <p:cNvSpPr txBox="1"/>
          <p:nvPr/>
        </p:nvSpPr>
        <p:spPr>
          <a:xfrm>
            <a:off x="3419872" y="234888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WORK-LIFE-BALANCE </a:t>
            </a:r>
          </a:p>
          <a:p>
            <a:pPr algn="ctr"/>
            <a:r>
              <a:rPr lang="cs-CZ" sz="2000" b="1" dirty="0"/>
              <a:t>MANAŽERSKÝM NÁSTROJEM 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4211960" y="2420888"/>
            <a:ext cx="864096" cy="21602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835150" y="171450"/>
            <a:ext cx="25731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latin typeface="Geometr415 Blk CE" pitchFamily="34" charset="0"/>
              </a:rPr>
              <a:t>HENNLICH</a:t>
            </a:r>
            <a:endParaRPr lang="cs-CZ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7413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4"/>
          <p:cNvGrpSpPr>
            <a:grpSpLocks/>
          </p:cNvGrpSpPr>
          <p:nvPr/>
        </p:nvGrpSpPr>
        <p:grpSpPr bwMode="auto">
          <a:xfrm>
            <a:off x="0" y="188913"/>
            <a:ext cx="3132138" cy="1008062"/>
            <a:chOff x="0" y="188913"/>
            <a:chExt cx="3132138" cy="1008062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0" y="1065213"/>
            <a:ext cx="3132138" cy="131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CorelDRAW" r:id="rId4" imgW="11148480" imgH="212040" progId="">
                    <p:embed/>
                  </p:oleObj>
                </mc:Choice>
                <mc:Fallback>
                  <p:oleObj name="CorelDRAW" r:id="rId4" imgW="11148480" imgH="212040" progId="">
                    <p:embed/>
                    <p:pic>
                      <p:nvPicPr>
                        <p:cNvPr id="1741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65213"/>
                          <a:ext cx="3132138" cy="131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19" name="Picture 5" descr="logo Hennlich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1188" y="188913"/>
              <a:ext cx="828675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5" name="TextovéPole 26"/>
          <p:cNvSpPr txBox="1">
            <a:spLocks noChangeArrowheads="1"/>
          </p:cNvSpPr>
          <p:nvPr/>
        </p:nvSpPr>
        <p:spPr bwMode="auto">
          <a:xfrm>
            <a:off x="250825" y="1557338"/>
            <a:ext cx="5184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>
              <a:latin typeface="Calibri" pitchFamily="34" charset="0"/>
            </a:endParaRPr>
          </a:p>
        </p:txBody>
      </p:sp>
      <p:sp>
        <p:nvSpPr>
          <p:cNvPr id="16392" name="TextovéPole 27"/>
          <p:cNvSpPr txBox="1">
            <a:spLocks noChangeArrowheads="1"/>
          </p:cNvSpPr>
          <p:nvPr/>
        </p:nvSpPr>
        <p:spPr bwMode="auto">
          <a:xfrm>
            <a:off x="611188" y="1700213"/>
            <a:ext cx="8353425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udržení kvalifikovaných pracovníků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stabilizace pracovně vytížených pracovníků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dřívější návrat rodičů z rodičovské dovolené</a:t>
            </a:r>
            <a:endParaRPr lang="en-US" sz="1600" dirty="0"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snížení absence, chybovosti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udržení zdravé fluktuace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zvýšení loajality,motivace,spokojenosti a výkonnosti zaměstnanců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vyšší konkurenceschopnost při hledání nových spolupracovníků</a:t>
            </a:r>
            <a:r>
              <a:rPr lang="en-US" sz="1600" dirty="0">
                <a:latin typeface="Verdana" pitchFamily="34" charset="0"/>
              </a:rPr>
              <a:t> </a:t>
            </a:r>
            <a:endParaRPr lang="cs-CZ" sz="1600" dirty="0">
              <a:latin typeface="Verdana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nižší náklady na vyhledávání a zaškolování nových zaměstnanců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vylepšení firemního image, lepší pozice na trhu práce, dobré jméno 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následování politiky rovných příležitostí, naplňování firemních hodnot 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latin typeface="Verdana" pitchFamily="34" charset="0"/>
              </a:rPr>
              <a:t>V dlouhodobém horizontu zvýšení zisku a hodnoty firmy</a:t>
            </a:r>
          </a:p>
          <a:p>
            <a:pPr eaLnBrk="1" hangingPunct="1">
              <a:lnSpc>
                <a:spcPct val="150000"/>
              </a:lnSpc>
              <a:buClr>
                <a:srgbClr val="77933C"/>
              </a:buClr>
              <a:buFont typeface="Wingdings" pitchFamily="2" charset="2"/>
              <a:buNone/>
              <a:defRPr/>
            </a:pPr>
            <a:endParaRPr lang="en-US" sz="1600" dirty="0">
              <a:latin typeface="Verdana" pitchFamily="34" charset="0"/>
            </a:endParaRPr>
          </a:p>
        </p:txBody>
      </p:sp>
      <p:pic>
        <p:nvPicPr>
          <p:cNvPr id="20" name="Picture 12" descr="ek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5705" y="1484784"/>
            <a:ext cx="3698295" cy="192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35150" y="171450"/>
            <a:ext cx="257314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dirty="0">
                <a:latin typeface="Geometr415 Blk CE" pitchFamily="34" charset="0"/>
              </a:rPr>
              <a:t>HENNLICH</a:t>
            </a:r>
            <a:endParaRPr lang="cs-CZ" sz="3600" dirty="0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339966"/>
                </a:solidFill>
              </a:rPr>
              <a:t>CO NÁM TO PŘINÁŠÍ..</a:t>
            </a:r>
            <a:endParaRPr lang="cs-CZ" sz="3600" b="1" dirty="0">
              <a:solidFill>
                <a:schemeClr val="hlink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49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065213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12493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5213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59113" y="171450"/>
            <a:ext cx="22875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>
                <a:latin typeface="Geometr415 Blk CE" pitchFamily="34" charset="0"/>
              </a:rPr>
              <a:t>HENNLICH</a:t>
            </a:r>
            <a:endParaRPr lang="cs-CZ" sz="1600" b="1"/>
          </a:p>
        </p:txBody>
      </p:sp>
      <p:sp>
        <p:nvSpPr>
          <p:cNvPr id="124935" name="Text Box 9"/>
          <p:cNvSpPr txBox="1">
            <a:spLocks noChangeArrowheads="1"/>
          </p:cNvSpPr>
          <p:nvPr/>
        </p:nvSpPr>
        <p:spPr bwMode="auto">
          <a:xfrm>
            <a:off x="179388" y="1557338"/>
            <a:ext cx="154781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cs-CZ" sz="2000" b="1"/>
              <a:t> CSR web</a:t>
            </a:r>
          </a:p>
        </p:txBody>
      </p:sp>
      <p:sp>
        <p:nvSpPr>
          <p:cNvPr id="124936" name="Rectangle 17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solidFill>
                  <a:srgbClr val="339966"/>
                </a:solidFill>
              </a:rPr>
              <a:t>KOMUNIKACE?</a:t>
            </a:r>
            <a:endParaRPr lang="cs-CZ" sz="3600" b="1">
              <a:solidFill>
                <a:srgbClr val="339966"/>
              </a:solidFill>
              <a:latin typeface="Arial Black" pitchFamily="34" charset="0"/>
            </a:endParaRPr>
          </a:p>
        </p:txBody>
      </p:sp>
      <p:pic>
        <p:nvPicPr>
          <p:cNvPr id="1249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33600"/>
            <a:ext cx="47879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8" name="Text Box 9"/>
          <p:cNvSpPr txBox="1">
            <a:spLocks noChangeArrowheads="1"/>
          </p:cNvSpPr>
          <p:nvPr/>
        </p:nvSpPr>
        <p:spPr bwMode="auto">
          <a:xfrm>
            <a:off x="5435600" y="1557338"/>
            <a:ext cx="1079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cs-CZ" sz="2000" b="1"/>
              <a:t> média</a:t>
            </a:r>
          </a:p>
        </p:txBody>
      </p:sp>
      <p:sp>
        <p:nvSpPr>
          <p:cNvPr id="124939" name="Text Box 9"/>
          <p:cNvSpPr txBox="1">
            <a:spLocks noChangeArrowheads="1"/>
          </p:cNvSpPr>
          <p:nvPr/>
        </p:nvSpPr>
        <p:spPr bwMode="auto">
          <a:xfrm>
            <a:off x="7164388" y="3644900"/>
            <a:ext cx="10795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cs-CZ" sz="2000" b="1"/>
              <a:t> osvěta</a:t>
            </a:r>
          </a:p>
        </p:txBody>
      </p:sp>
      <p:pic>
        <p:nvPicPr>
          <p:cNvPr id="124940" name="Picture 16" descr="DSCF07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149725"/>
            <a:ext cx="17541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1" name="Picture 17" descr="DSCF075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4652963"/>
            <a:ext cx="21955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2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474771">
            <a:off x="4787900" y="2144713"/>
            <a:ext cx="3452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43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79549">
            <a:off x="6588125" y="2133600"/>
            <a:ext cx="30289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2" descr="pozadí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595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065213"/>
          <a:ext cx="3132138" cy="13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orelDRAW" r:id="rId4" imgW="11148480" imgH="212040" progId="">
                  <p:embed/>
                </p:oleObj>
              </mc:Choice>
              <mc:Fallback>
                <p:oleObj name="CorelDRAW" r:id="rId4" imgW="11148480" imgH="212040" progId="">
                  <p:embed/>
                  <p:pic>
                    <p:nvPicPr>
                      <p:cNvPr id="12595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5213"/>
                        <a:ext cx="3132138" cy="13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" descr="logo Hennlich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88913"/>
            <a:ext cx="828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59113" y="171450"/>
            <a:ext cx="2287587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>
                <a:latin typeface="Geometr415 Blk CE" pitchFamily="34" charset="0"/>
              </a:rPr>
              <a:t>HENNLICH</a:t>
            </a:r>
            <a:endParaRPr lang="cs-CZ" sz="1600" b="1"/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820738" y="1533525"/>
            <a:ext cx="7496175" cy="128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cs-CZ" sz="2000" b="1" i="1" dirty="0"/>
              <a:t> „Kandidáti vědí, do jaké firmy chtějí. CSR aktivity uvádějí na jednom z prvních míst.“</a:t>
            </a:r>
          </a:p>
          <a:p>
            <a:pPr>
              <a:lnSpc>
                <a:spcPct val="130000"/>
              </a:lnSpc>
            </a:pPr>
            <a:r>
              <a:rPr lang="cs-CZ" sz="2000" b="1" dirty="0"/>
              <a:t>			</a:t>
            </a:r>
            <a:r>
              <a:rPr lang="cs-CZ" sz="2000" b="1" dirty="0">
                <a:solidFill>
                  <a:srgbClr val="00B050"/>
                </a:solidFill>
              </a:rPr>
              <a:t>Renata </a:t>
            </a:r>
            <a:r>
              <a:rPr lang="cs-CZ" sz="2000" b="1" dirty="0" err="1">
                <a:solidFill>
                  <a:srgbClr val="00B050"/>
                </a:solidFill>
              </a:rPr>
              <a:t>Mejtová</a:t>
            </a:r>
            <a:r>
              <a:rPr lang="cs-CZ" sz="2000" b="1" dirty="0">
                <a:solidFill>
                  <a:srgbClr val="00B050"/>
                </a:solidFill>
              </a:rPr>
              <a:t>, HR manažerka </a:t>
            </a: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0" y="1633538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961" name="Rectangle 17"/>
          <p:cNvSpPr>
            <a:spLocks noChangeArrowheads="1"/>
          </p:cNvSpPr>
          <p:nvPr/>
        </p:nvSpPr>
        <p:spPr bwMode="auto">
          <a:xfrm>
            <a:off x="3132138" y="981075"/>
            <a:ext cx="6011862" cy="6413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1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600" b="1">
                <a:solidFill>
                  <a:srgbClr val="339966"/>
                </a:solidFill>
              </a:rPr>
              <a:t>ODRAZY CSR AKTIVIT</a:t>
            </a:r>
            <a:endParaRPr lang="cs-CZ" sz="3600" b="1">
              <a:solidFill>
                <a:srgbClr val="339966"/>
              </a:solidFill>
              <a:latin typeface="Arial Black" pitchFamily="34" charset="0"/>
            </a:endParaRPr>
          </a:p>
        </p:txBody>
      </p:sp>
      <p:sp>
        <p:nvSpPr>
          <p:cNvPr id="99339" name="AutoShape 11"/>
          <p:cNvSpPr>
            <a:spLocks noChangeArrowheads="1"/>
          </p:cNvSpPr>
          <p:nvPr/>
        </p:nvSpPr>
        <p:spPr bwMode="auto">
          <a:xfrm>
            <a:off x="-36513" y="3255963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963" name="Text Box 9"/>
          <p:cNvSpPr txBox="1">
            <a:spLocks noChangeArrowheads="1"/>
          </p:cNvSpPr>
          <p:nvPr/>
        </p:nvSpPr>
        <p:spPr bwMode="auto">
          <a:xfrm>
            <a:off x="900113" y="3141663"/>
            <a:ext cx="7921625" cy="189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i="1" dirty="0"/>
              <a:t> „Jsem moc ráda, že budete 15.5. na akci Národní sítě zdravých měst prezentovat  jako příklad dobré praxe ušlechtilou podporu mladých lidí firmou, která jde opravdu příkladem. :-)“</a:t>
            </a:r>
          </a:p>
          <a:p>
            <a:r>
              <a:rPr lang="cs-CZ" b="1" dirty="0"/>
              <a:t>			</a:t>
            </a:r>
            <a:br>
              <a:rPr lang="cs-CZ" b="1" dirty="0"/>
            </a:br>
            <a:r>
              <a:rPr lang="cs-CZ" b="1" dirty="0"/>
              <a:t>			</a:t>
            </a:r>
            <a:r>
              <a:rPr lang="cs-CZ" sz="2000" b="1" dirty="0">
                <a:solidFill>
                  <a:srgbClr val="00B050"/>
                </a:solidFill>
              </a:rPr>
              <a:t>Rita Vlčková, koordinátorka Zdravého 			města a místní Agendy 21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-36513" y="5199063"/>
            <a:ext cx="827088" cy="317500"/>
          </a:xfrm>
          <a:prstGeom prst="rightArrow">
            <a:avLst>
              <a:gd name="adj1" fmla="val 41000"/>
              <a:gd name="adj2" fmla="val 118503"/>
            </a:avLst>
          </a:prstGeom>
          <a:gradFill rotWithShape="1">
            <a:gsLst>
              <a:gs pos="0">
                <a:srgbClr val="009900">
                  <a:gamma/>
                  <a:tint val="22353"/>
                  <a:invGamma/>
                </a:srgbClr>
              </a:gs>
              <a:gs pos="100000">
                <a:srgbClr val="00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5965" name="Text Box 9"/>
          <p:cNvSpPr txBox="1">
            <a:spLocks noChangeArrowheads="1"/>
          </p:cNvSpPr>
          <p:nvPr/>
        </p:nvSpPr>
        <p:spPr bwMode="auto">
          <a:xfrm>
            <a:off x="971550" y="5157788"/>
            <a:ext cx="7921625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i="1" dirty="0"/>
              <a:t> „Bez </a:t>
            </a:r>
            <a:r>
              <a:rPr lang="cs-CZ" sz="2000" b="1" i="1" dirty="0" err="1"/>
              <a:t>Hennlich</a:t>
            </a:r>
            <a:r>
              <a:rPr lang="cs-CZ" sz="2000" b="1" i="1" dirty="0"/>
              <a:t> Baby Clubu by to v mém případě byl téměř neřešitelný problém, jak "udat" prcky, aby mohla manželka dvakrát v týdnu dojíždět do Prahy do práce a já pracovat na plný úvazek v </a:t>
            </a:r>
            <a:r>
              <a:rPr lang="cs-CZ" sz="2000" b="1" i="1" dirty="0" err="1"/>
              <a:t>HENNLICHu</a:t>
            </a:r>
            <a:r>
              <a:rPr lang="cs-CZ" sz="2000" b="1" i="1" dirty="0"/>
              <a:t>.“</a:t>
            </a:r>
          </a:p>
          <a:p>
            <a:r>
              <a:rPr lang="cs-CZ" sz="2000" b="1" i="1" dirty="0"/>
              <a:t>			</a:t>
            </a:r>
            <a:r>
              <a:rPr lang="cs-CZ" sz="2000" b="1" dirty="0">
                <a:solidFill>
                  <a:srgbClr val="00B050"/>
                </a:solidFill>
              </a:rPr>
              <a:t>Tomáš Černý, produkt manažer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395288" y="188913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bg1">
                    <a:lumMod val="85000"/>
                  </a:schemeClr>
                </a:solidFill>
                <a:latin typeface="Geometr415 Blk CE" pitchFamily="34" charset="0"/>
              </a:rPr>
              <a:t>BEST PRACTICE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71550" y="2060575"/>
            <a:ext cx="59039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800" dirty="0">
                <a:solidFill>
                  <a:schemeClr val="bg1">
                    <a:lumMod val="85000"/>
                  </a:schemeClr>
                </a:solidFill>
                <a:latin typeface="Geometr415 Blk CE" pitchFamily="34" charset="0"/>
              </a:rPr>
              <a:t>BEST PRACTICE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/>
          </a:p>
        </p:txBody>
      </p:sp>
      <p:pic>
        <p:nvPicPr>
          <p:cNvPr id="33798" name="Picture 4" descr="1,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0" y="692150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>
                <a:latin typeface="Geometr415 Blk CE" pitchFamily="34" charset="0"/>
              </a:rPr>
              <a:t>DĚKUJEME ZA POZORNOST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76600" y="5661025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chemeClr val="bg1">
                    <a:lumMod val="75000"/>
                  </a:schemeClr>
                </a:solidFill>
                <a:latin typeface="Geometr415 Blk CE" pitchFamily="34" charset="0"/>
              </a:rPr>
              <a:t>BEST PRACTICE</a:t>
            </a:r>
          </a:p>
        </p:txBody>
      </p:sp>
      <p:sp>
        <p:nvSpPr>
          <p:cNvPr id="26633" name="TextovéPole 14"/>
          <p:cNvSpPr txBox="1">
            <a:spLocks noChangeArrowheads="1"/>
          </p:cNvSpPr>
          <p:nvPr/>
        </p:nvSpPr>
        <p:spPr bwMode="auto">
          <a:xfrm>
            <a:off x="3131840" y="4869160"/>
            <a:ext cx="56165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Calibri" pitchFamily="34" charset="0"/>
              </a:rPr>
              <a:t>Petra Červinková </a:t>
            </a:r>
          </a:p>
          <a:p>
            <a:pPr>
              <a:defRPr/>
            </a:pPr>
            <a:r>
              <a:rPr lang="cs-CZ" sz="1600" dirty="0">
                <a:latin typeface="Calibri" pitchFamily="34" charset="0"/>
              </a:rPr>
              <a:t>Manažerka projektu HENNLICH přeje rodině</a:t>
            </a:r>
          </a:p>
          <a:p>
            <a:pPr>
              <a:defRPr/>
            </a:pPr>
            <a:r>
              <a:rPr lang="cs-CZ" sz="1600" u="sng" dirty="0">
                <a:solidFill>
                  <a:schemeClr val="accent3"/>
                </a:solidFill>
                <a:latin typeface="Calibri" pitchFamily="34" charset="0"/>
                <a:hlinkClick r:id="rId3"/>
              </a:rPr>
              <a:t>cervinkova@</a:t>
            </a:r>
            <a:r>
              <a:rPr lang="cs-CZ" sz="1600" u="sng" dirty="0" err="1">
                <a:solidFill>
                  <a:schemeClr val="accent3"/>
                </a:solidFill>
                <a:latin typeface="Calibri" pitchFamily="34" charset="0"/>
                <a:hlinkClick r:id="rId3"/>
              </a:rPr>
              <a:t>hennlich.cz</a:t>
            </a:r>
            <a:endParaRPr lang="cs-CZ" sz="1600" u="sng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defRPr/>
            </a:pPr>
            <a:r>
              <a:rPr lang="cs-CZ" sz="1600" dirty="0">
                <a:latin typeface="Calibri" pitchFamily="34" charset="0"/>
              </a:rPr>
              <a:t>416 711 132</a:t>
            </a:r>
          </a:p>
        </p:txBody>
      </p:sp>
      <p:sp>
        <p:nvSpPr>
          <p:cNvPr id="11" name="TextovéPole 14"/>
          <p:cNvSpPr txBox="1">
            <a:spLocks noChangeArrowheads="1"/>
          </p:cNvSpPr>
          <p:nvPr/>
        </p:nvSpPr>
        <p:spPr bwMode="auto">
          <a:xfrm>
            <a:off x="539552" y="4869160"/>
            <a:ext cx="56165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Calibri" pitchFamily="34" charset="0"/>
              </a:rPr>
              <a:t>Martin Jonáš</a:t>
            </a:r>
          </a:p>
          <a:p>
            <a:pPr>
              <a:defRPr/>
            </a:pPr>
            <a:r>
              <a:rPr lang="cs-CZ" sz="1600" dirty="0">
                <a:latin typeface="Calibri" pitchFamily="34" charset="0"/>
              </a:rPr>
              <a:t>PR manažer</a:t>
            </a:r>
          </a:p>
          <a:p>
            <a:pPr>
              <a:defRPr/>
            </a:pPr>
            <a:r>
              <a:rPr lang="cs-CZ" sz="1600" u="sng" dirty="0" err="1">
                <a:solidFill>
                  <a:schemeClr val="accent3"/>
                </a:solidFill>
                <a:latin typeface="Calibri" pitchFamily="34" charset="0"/>
                <a:hlinkClick r:id="rId4"/>
              </a:rPr>
              <a:t>jonas</a:t>
            </a:r>
            <a:r>
              <a:rPr lang="cs-CZ" sz="1600" u="sng" dirty="0">
                <a:solidFill>
                  <a:schemeClr val="accent3"/>
                </a:solidFill>
                <a:latin typeface="Calibri" pitchFamily="34" charset="0"/>
                <a:hlinkClick r:id="rId4"/>
              </a:rPr>
              <a:t>@hennlich.cz</a:t>
            </a:r>
            <a:endParaRPr lang="cs-CZ" sz="1600" u="sng" dirty="0">
              <a:solidFill>
                <a:schemeClr val="accent3"/>
              </a:solidFill>
              <a:latin typeface="Calibri" pitchFamily="34" charset="0"/>
            </a:endParaRPr>
          </a:p>
          <a:p>
            <a:pPr>
              <a:defRPr/>
            </a:pPr>
            <a:r>
              <a:rPr lang="cs-CZ" sz="1600" dirty="0">
                <a:latin typeface="Calibri" pitchFamily="34" charset="0"/>
              </a:rPr>
              <a:t>416 711 136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CSR v MSP, mýtus 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00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i="1" dirty="0"/>
              <a:t>„Společenská   odpovědnost   firem   je   jen   pro   velké   firmy,   které   mají   možnost zaměstnávat CSR manažera.</a:t>
            </a:r>
            <a:r>
              <a:rPr lang="cs-CZ" b="1" dirty="0"/>
              <a:t>“</a:t>
            </a:r>
          </a:p>
          <a:p>
            <a:pPr marL="0" indent="0" algn="ctr">
              <a:buNone/>
            </a:pPr>
            <a:endParaRPr lang="cs-CZ" b="1" dirty="0"/>
          </a:p>
          <a:p>
            <a:r>
              <a:rPr lang="cs-CZ" dirty="0"/>
              <a:t>Koncept společenské odpovědnosti totiž není až tak náročný, jak si většina podnikatelů myslí. </a:t>
            </a:r>
          </a:p>
          <a:p>
            <a:r>
              <a:rPr lang="cs-CZ" dirty="0"/>
              <a:t>Není nutné dělat složité audity před zavedením CSR, podrobně plánovat  a  sestavovat  velké  týmy  či  složité  CSR  směrnice.  Stačí  se  zamyslet,  mít dobrou   vůli   a   provádět   svou   činnost   odpovědně,   seriózně   a   hospodárně.   </a:t>
            </a:r>
          </a:p>
          <a:p>
            <a:r>
              <a:rPr lang="cs-CZ" dirty="0"/>
              <a:t>Dle Kateřiny </a:t>
            </a:r>
            <a:r>
              <a:rPr lang="cs-CZ" dirty="0" err="1"/>
              <a:t>Kopetzké</a:t>
            </a:r>
            <a:r>
              <a:rPr lang="cs-CZ" dirty="0"/>
              <a:t> (Hospodářské noviny, </a:t>
            </a:r>
            <a:r>
              <a:rPr lang="cs-CZ" cap="small" dirty="0"/>
              <a:t>2015</a:t>
            </a:r>
            <a:r>
              <a:rPr lang="cs-CZ" dirty="0"/>
              <a:t>) je pro mnoho malých a středních podniků společenská odpovědnost přirozená, jen s ní jako se CSR nepracují. V praxi to  znamená  slušné  chování  jak  k zaměstnancům,  zákazníkům,  k přírodě  nebo  ke komunitě,  ve  které  se  pohybují.  Pro  tyto  podniky  je  odpovědné  chování  součástí firemní kultury i strategie, kterou každodenně žijí.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24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32" y="383127"/>
            <a:ext cx="8524068" cy="1143000"/>
          </a:xfrm>
        </p:spPr>
        <p:txBody>
          <a:bodyPr>
            <a:noAutofit/>
          </a:bodyPr>
          <a:lstStyle/>
          <a:p>
            <a:r>
              <a:rPr lang="cs-CZ" sz="3600" dirty="0"/>
              <a:t>CSR v MSP, mýtus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00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b="1" dirty="0"/>
              <a:t>„</a:t>
            </a:r>
            <a:r>
              <a:rPr lang="cs-CZ" b="1" i="1" dirty="0"/>
              <a:t>Být společensky odpovědnou firmou je drahé</a:t>
            </a:r>
            <a:r>
              <a:rPr lang="cs-CZ" b="1" dirty="0"/>
              <a:t>“ a „</a:t>
            </a:r>
            <a:r>
              <a:rPr lang="cs-CZ" b="1" i="1" dirty="0"/>
              <a:t>Být společensky odpovědnou firmou podrývá možnost být konkurenceschopnou firmou</a:t>
            </a:r>
            <a:r>
              <a:rPr lang="cs-CZ" b="1" dirty="0"/>
              <a:t>“</a:t>
            </a:r>
          </a:p>
          <a:p>
            <a:r>
              <a:rPr lang="cs-CZ" dirty="0"/>
              <a:t>Pokud se firma stane společensky odpovědnou, upevňuje tím své postavení na trhu, zvyšuje svou konkurenceschopnost a je schopna tvorby vyšší hodnoty podniku. </a:t>
            </a:r>
          </a:p>
          <a:p>
            <a:r>
              <a:rPr lang="cs-CZ" dirty="0"/>
              <a:t>Dbá o svůj image, nejsou jí lhostejné zájmy </a:t>
            </a:r>
            <a:r>
              <a:rPr lang="cs-CZ" dirty="0" err="1"/>
              <a:t>stakeholders</a:t>
            </a:r>
            <a:r>
              <a:rPr lang="cs-CZ" dirty="0"/>
              <a:t> a stává se pro zákazníky i investory atraktivní. </a:t>
            </a:r>
          </a:p>
          <a:p>
            <a:r>
              <a:rPr lang="cs-CZ" dirty="0"/>
              <a:t>Na jednotlivá opatření, která ji pomohou stát se společensky odpovědnou, nemusí přitom vynakládat horentní sumy peněz, a přesto jí přinesou nemalé úspory. (zlepšení pracovního prostředí vylepší vztahy se zaměstnanci, zvýší jejich loajalitu a sníží tak náklady spojné s případným náborem nových zaměstnanců; instalace kvalitní tiskárny na chodbu firmy namísto tiskárny v každé kanceláři nebo zaměření se na ekologické nakládání s odpady, které bude prevencí před udělením vysokých pokut, je také opatřením směřujícím ke společenské odpovědnosti</a:t>
            </a:r>
          </a:p>
        </p:txBody>
      </p:sp>
    </p:spTree>
    <p:extLst>
      <p:ext uri="{BB962C8B-B14F-4D97-AF65-F5344CB8AC3E}">
        <p14:creationId xmlns:p14="http://schemas.microsoft.com/office/powerpoint/2010/main" val="2223320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2696</Words>
  <Application>Microsoft Office PowerPoint</Application>
  <PresentationFormat>Předvádění na obrazovce (4:3)</PresentationFormat>
  <Paragraphs>410</Paragraphs>
  <Slides>76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76</vt:i4>
      </vt:variant>
    </vt:vector>
  </HeadingPairs>
  <TitlesOfParts>
    <vt:vector size="84" baseType="lpstr">
      <vt:lpstr>Arial</vt:lpstr>
      <vt:lpstr>Arial Black</vt:lpstr>
      <vt:lpstr>Calibri</vt:lpstr>
      <vt:lpstr>Geometr415 Blk CE</vt:lpstr>
      <vt:lpstr>Verdana</vt:lpstr>
      <vt:lpstr>Wingdings</vt:lpstr>
      <vt:lpstr>Office Theme</vt:lpstr>
      <vt:lpstr>CorelDRAW</vt:lpstr>
      <vt:lpstr>CSR a Malé a střední podniky (implementace, reporting, metriky)</vt:lpstr>
      <vt:lpstr>MSP</vt:lpstr>
      <vt:lpstr>Definice malého a středního podnikatele </vt:lpstr>
      <vt:lpstr>Definice malého a středního podnikatele (pokračování)</vt:lpstr>
      <vt:lpstr>MSP v ČR celkem</vt:lpstr>
      <vt:lpstr>Vývoj počtu malých a středních podniků v ČR (2012-2017) </vt:lpstr>
      <vt:lpstr>Vývoj zaměstnanosti v malých a středních podnicích (2012-2017) </vt:lpstr>
      <vt:lpstr>CSR v MSP, mýtus 1.</vt:lpstr>
      <vt:lpstr>CSR v MSP, mýtus 2.</vt:lpstr>
      <vt:lpstr>CSR v MSP, mýtus 3.</vt:lpstr>
      <vt:lpstr>CSR v MSP, mýtus 4.</vt:lpstr>
      <vt:lpstr>CSR v MSP, mýtus 5.</vt:lpstr>
      <vt:lpstr>Motivace k CSR</vt:lpstr>
      <vt:lpstr>Implementace CSR – východiska</vt:lpstr>
      <vt:lpstr>Implementace CSR - překážky</vt:lpstr>
      <vt:lpstr>Implementace CSR – překážky 2</vt:lpstr>
      <vt:lpstr>Implementační rámec CSR</vt:lpstr>
      <vt:lpstr>Implementační rámec CSR 2</vt:lpstr>
      <vt:lpstr>Implementační rámec CSR 3</vt:lpstr>
      <vt:lpstr>Historické základy metodik</vt:lpstr>
      <vt:lpstr>Typy nástrojů evaluace CSR</vt:lpstr>
      <vt:lpstr>Global Compact - GC</vt:lpstr>
      <vt:lpstr>Global Compact - GC</vt:lpstr>
      <vt:lpstr>Byznys pro společnost</vt:lpstr>
      <vt:lpstr>TOP ODPOVĚDNÁ FIRMA</vt:lpstr>
      <vt:lpstr>Global Reporting Initiative - GRI</vt:lpstr>
      <vt:lpstr>Měření společensky odpovědné výkonnosti - CSP</vt:lpstr>
      <vt:lpstr>Sebehodnocení ve veřejné správě – model CAF</vt:lpstr>
      <vt:lpstr>ISO 26000</vt:lpstr>
      <vt:lpstr>ISO 26000</vt:lpstr>
      <vt:lpstr>ISO 26000</vt:lpstr>
      <vt:lpstr>Normy vztahující se k CSR</vt:lpstr>
      <vt:lpstr>Další metodiky: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Hennlich s.r.o.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Bernardová Dana</dc:creator>
  <cp:keywords/>
  <dc:description/>
  <cp:lastModifiedBy>Fink Martin</cp:lastModifiedBy>
  <cp:revision>76</cp:revision>
  <dcterms:created xsi:type="dcterms:W3CDTF">2012-07-19T22:32:54Z</dcterms:created>
  <dcterms:modified xsi:type="dcterms:W3CDTF">2018-11-16T08:28:29Z</dcterms:modified>
  <cp:category/>
</cp:coreProperties>
</file>