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7"/>
  </p:notesMasterIdLst>
  <p:sldIdLst>
    <p:sldId id="256" r:id="rId2"/>
    <p:sldId id="456" r:id="rId3"/>
    <p:sldId id="336" r:id="rId4"/>
    <p:sldId id="457" r:id="rId5"/>
    <p:sldId id="335" r:id="rId6"/>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Světlý styl 3 – zvýraznění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4" autoAdjust="0"/>
    <p:restoredTop sz="94660"/>
  </p:normalViewPr>
  <p:slideViewPr>
    <p:cSldViewPr snapToGrid="0">
      <p:cViewPr varScale="1">
        <p:scale>
          <a:sx n="119" d="100"/>
          <a:sy n="119" d="100"/>
        </p:scale>
        <p:origin x="1290"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cs-CZ"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cs-CZ"/>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417408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0" name="Google Shape;230;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368986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5"/>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2">
            <a:alphaModFix/>
          </a:blip>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s-CZ"/>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7" r:id="rId9"/>
    <p:sldLayoutId id="2147483658" r:id="rId10"/>
  </p:sldLayoutIdLst>
  <p:transition spd="slow">
    <p:fade/>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88"/>
        <p:cNvGrpSpPr/>
        <p:nvPr/>
      </p:nvGrpSpPr>
      <p:grpSpPr>
        <a:xfrm>
          <a:off x="0" y="0"/>
          <a:ext cx="0" cy="0"/>
          <a:chOff x="0" y="0"/>
          <a:chExt cx="0" cy="0"/>
        </a:xfrm>
      </p:grpSpPr>
      <p:sp>
        <p:nvSpPr>
          <p:cNvPr id="89" name="Google Shape;89;p13"/>
          <p:cNvSpPr txBox="1">
            <a:spLocks noGrp="1"/>
          </p:cNvSpPr>
          <p:nvPr>
            <p:ph type="ctrTitle"/>
          </p:nvPr>
        </p:nvSpPr>
        <p:spPr>
          <a:xfrm>
            <a:off x="289825" y="2346399"/>
            <a:ext cx="8704800" cy="3258600"/>
          </a:xfrm>
          <a:prstGeom prst="rect">
            <a:avLst/>
          </a:prstGeom>
          <a:noFill/>
          <a:ln>
            <a:noFill/>
          </a:ln>
        </p:spPr>
        <p:txBody>
          <a:bodyPr spcFirstLastPara="1" wrap="square" lIns="0" tIns="0" rIns="0" bIns="0" anchor="t" anchorCtr="0">
            <a:noAutofit/>
          </a:bodyPr>
          <a:lstStyle/>
          <a:p>
            <a:pPr marL="0" lvl="0" indent="0" algn="ctr" rtl="0">
              <a:lnSpc>
                <a:spcPct val="200000"/>
              </a:lnSpc>
              <a:spcBef>
                <a:spcPts val="0"/>
              </a:spcBef>
              <a:spcAft>
                <a:spcPts val="0"/>
              </a:spcAft>
              <a:buClr>
                <a:srgbClr val="D10202"/>
              </a:buClr>
              <a:buSzPts val="4400"/>
              <a:buFont typeface="Calibri"/>
              <a:buNone/>
            </a:pPr>
            <a:r>
              <a:rPr lang="cs-CZ" b="1" dirty="0">
                <a:solidFill>
                  <a:srgbClr val="D10202"/>
                </a:solidFill>
              </a:rPr>
              <a:t>Strategický management</a:t>
            </a:r>
            <a:br>
              <a:rPr lang="cs-CZ" b="1" dirty="0">
                <a:solidFill>
                  <a:srgbClr val="D10202"/>
                </a:solidFill>
              </a:rPr>
            </a:br>
            <a:r>
              <a:rPr lang="cs-CZ" b="1" dirty="0">
                <a:solidFill>
                  <a:srgbClr val="D10202"/>
                </a:solidFill>
              </a:rPr>
              <a:t>XSM</a:t>
            </a:r>
            <a:endParaRPr b="1" dirty="0"/>
          </a:p>
        </p:txBody>
      </p:sp>
      <p:sp>
        <p:nvSpPr>
          <p:cNvPr id="90" name="Google Shape;90;p13"/>
          <p:cNvSpPr txBox="1"/>
          <p:nvPr/>
        </p:nvSpPr>
        <p:spPr>
          <a:xfrm>
            <a:off x="464234" y="5884219"/>
            <a:ext cx="4894206" cy="534096"/>
          </a:xfrm>
          <a:prstGeom prst="rect">
            <a:avLst/>
          </a:prstGeom>
          <a:noFill/>
          <a:ln>
            <a:noFill/>
          </a:ln>
        </p:spPr>
        <p:txBody>
          <a:bodyPr spcFirstLastPara="1" wrap="square" lIns="0" tIns="0" rIns="0" bIns="0" anchor="t" anchorCtr="0">
            <a:normAutofit/>
          </a:bodyPr>
          <a:lstStyle/>
          <a:p>
            <a:pPr marL="0" marR="0" lvl="0" indent="0" algn="l" rtl="0">
              <a:spcBef>
                <a:spcPts val="0"/>
              </a:spcBef>
              <a:spcAft>
                <a:spcPts val="0"/>
              </a:spcAft>
              <a:buClr>
                <a:schemeClr val="dk1"/>
              </a:buClr>
              <a:buSzPts val="1800"/>
              <a:buFont typeface="Calibri"/>
              <a:buNone/>
            </a:pPr>
            <a:r>
              <a:rPr lang="cs-CZ" sz="1800" b="1" i="0" u="none" strike="noStrike" cap="none">
                <a:solidFill>
                  <a:schemeClr val="dk1"/>
                </a:solidFill>
                <a:latin typeface="Calibri"/>
                <a:ea typeface="Calibri"/>
                <a:cs typeface="Calibri"/>
                <a:sym typeface="Calibri"/>
              </a:rPr>
              <a:t>Autor: Ing. Jaroslav Škrabal</a:t>
            </a:r>
            <a:endParaRPr/>
          </a:p>
          <a:p>
            <a:pPr marL="0" marR="0" lvl="0" indent="0" algn="l" rtl="0">
              <a:spcBef>
                <a:spcPts val="0"/>
              </a:spcBef>
              <a:spcAft>
                <a:spcPts val="0"/>
              </a:spcAft>
              <a:buClr>
                <a:schemeClr val="dk1"/>
              </a:buClr>
              <a:buSzPts val="1600"/>
              <a:buFont typeface="Calibri"/>
              <a:buNone/>
            </a:pPr>
            <a:endParaRPr sz="1600" b="0" i="0" u="none" strike="noStrike" cap="none">
              <a:solidFill>
                <a:schemeClr val="dk1"/>
              </a:solidFill>
              <a:latin typeface="Calibri"/>
              <a:ea typeface="Calibri"/>
              <a:cs typeface="Calibri"/>
              <a:sym typeface="Calibri"/>
            </a:endParaRPr>
          </a:p>
        </p:txBody>
      </p:sp>
      <p:sp>
        <p:nvSpPr>
          <p:cNvPr id="91" name="Google Shape;91;p13" descr="Výsledek obrázku pro ikea logo"/>
          <p:cNvSpPr/>
          <p:nvPr/>
        </p:nvSpPr>
        <p:spPr>
          <a:xfrm>
            <a:off x="4419599" y="1703717"/>
            <a:ext cx="1877683" cy="187768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2" name="Google Shape;92;p13"/>
          <p:cNvSpPr txBox="1"/>
          <p:nvPr/>
        </p:nvSpPr>
        <p:spPr>
          <a:xfrm>
            <a:off x="4800942" y="5604868"/>
            <a:ext cx="3878824" cy="725593"/>
          </a:xfrm>
          <a:prstGeom prst="rect">
            <a:avLst/>
          </a:prstGeom>
          <a:noFill/>
          <a:ln>
            <a:noFill/>
          </a:ln>
        </p:spPr>
        <p:txBody>
          <a:bodyPr spcFirstLastPara="1" wrap="square" lIns="0" tIns="0" rIns="0" bIns="0" anchor="t" anchorCtr="0">
            <a:normAutofit/>
          </a:bodyPr>
          <a:lstStyle/>
          <a:p>
            <a:pPr marL="0" marR="0" lvl="0" indent="0" algn="r" rtl="0">
              <a:spcBef>
                <a:spcPts val="0"/>
              </a:spcBef>
              <a:spcAft>
                <a:spcPts val="0"/>
              </a:spcAft>
              <a:buClr>
                <a:schemeClr val="dk1"/>
              </a:buClr>
              <a:buSzPts val="1800"/>
              <a:buFont typeface="Calibri"/>
              <a:buNone/>
            </a:pPr>
            <a:r>
              <a:rPr lang="cs-CZ" sz="1800" b="1" u="none" dirty="0">
                <a:solidFill>
                  <a:schemeClr val="dk1"/>
                </a:solidFill>
                <a:latin typeface="Calibri"/>
                <a:ea typeface="Calibri"/>
                <a:cs typeface="Calibri"/>
                <a:sym typeface="Calibri"/>
              </a:rPr>
              <a:t>30. 11. 2022</a:t>
            </a:r>
            <a:endParaRPr dirty="0"/>
          </a:p>
          <a:p>
            <a:pPr marL="0" marR="0" lvl="0" indent="0" algn="r" rtl="0">
              <a:spcBef>
                <a:spcPts val="0"/>
              </a:spcBef>
              <a:spcAft>
                <a:spcPts val="0"/>
              </a:spcAft>
              <a:buClr>
                <a:schemeClr val="dk1"/>
              </a:buClr>
              <a:buSzPts val="1800"/>
              <a:buFont typeface="Calibri"/>
              <a:buNone/>
            </a:pPr>
            <a:r>
              <a:rPr lang="cs-CZ" sz="1800" b="1" u="none" dirty="0">
                <a:solidFill>
                  <a:schemeClr val="dk1"/>
                </a:solidFill>
                <a:latin typeface="Calibri"/>
                <a:ea typeface="Calibri"/>
                <a:cs typeface="Calibri"/>
                <a:sym typeface="Calibri"/>
              </a:rPr>
              <a:t>Olomouc</a:t>
            </a:r>
            <a:endParaRPr dirty="0"/>
          </a:p>
          <a:p>
            <a:pPr marL="0" marR="0" lvl="0" indent="0" algn="l" rtl="0">
              <a:spcBef>
                <a:spcPts val="0"/>
              </a:spcBef>
              <a:spcAft>
                <a:spcPts val="0"/>
              </a:spcAft>
              <a:buClr>
                <a:schemeClr val="dk1"/>
              </a:buClr>
              <a:buSzPts val="1600"/>
              <a:buFont typeface="Calibri"/>
              <a:buNone/>
            </a:pPr>
            <a:endParaRPr sz="1600" b="0" u="none" dirty="0">
              <a:solidFill>
                <a:schemeClr val="dk1"/>
              </a:solidFill>
              <a:latin typeface="Calibri"/>
              <a:ea typeface="Calibri"/>
              <a:cs typeface="Calibri"/>
              <a:sym typeface="Calibri"/>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406373"/>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4400"/>
              <a:buFont typeface="Calibri"/>
              <a:buNone/>
            </a:pPr>
            <a:r>
              <a:rPr lang="cs-CZ" sz="3600" b="1" dirty="0" err="1"/>
              <a:t>Lean</a:t>
            </a:r>
            <a:r>
              <a:rPr lang="cs-CZ" sz="3600" b="1" dirty="0"/>
              <a:t> </a:t>
            </a:r>
            <a:r>
              <a:rPr lang="cs-CZ" sz="3600" b="1" dirty="0" err="1"/>
              <a:t>Canvas</a:t>
            </a:r>
            <a:endParaRPr lang="cs-CZ" sz="3600" b="1" dirty="0"/>
          </a:p>
        </p:txBody>
      </p:sp>
      <p:sp>
        <p:nvSpPr>
          <p:cNvPr id="98" name="Google Shape;98;p14"/>
          <p:cNvSpPr txBox="1">
            <a:spLocks noGrp="1"/>
          </p:cNvSpPr>
          <p:nvPr>
            <p:ph type="body" idx="1"/>
          </p:nvPr>
        </p:nvSpPr>
        <p:spPr>
          <a:xfrm>
            <a:off x="513567" y="1302707"/>
            <a:ext cx="8229600" cy="4468873"/>
          </a:xfrm>
          <a:prstGeom prst="rect">
            <a:avLst/>
          </a:prstGeom>
          <a:noFill/>
          <a:ln>
            <a:noFill/>
          </a:ln>
        </p:spPr>
        <p:txBody>
          <a:bodyPr spcFirstLastPara="1" wrap="square" lIns="91425" tIns="45700" rIns="91425" bIns="45700" anchor="t" anchorCtr="0">
            <a:normAutofit/>
          </a:bodyPr>
          <a:lstStyle/>
          <a:p>
            <a:pPr marL="114300" indent="0">
              <a:lnSpc>
                <a:spcPct val="120000"/>
              </a:lnSpc>
              <a:spcBef>
                <a:spcPts val="640"/>
              </a:spcBef>
              <a:buNone/>
            </a:pPr>
            <a:endParaRPr lang="cs-CZ" sz="100" dirty="0">
              <a:solidFill>
                <a:schemeClr val="tx1"/>
              </a:solidFill>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2/5</a:t>
            </a:r>
            <a:endParaRPr sz="1200" b="1" dirty="0">
              <a:solidFill>
                <a:srgbClr val="FF0000"/>
              </a:solidFill>
              <a:latin typeface="Calibri"/>
              <a:ea typeface="Calibri"/>
              <a:cs typeface="Calibri"/>
              <a:sym typeface="Calibri"/>
            </a:endParaRPr>
          </a:p>
        </p:txBody>
      </p:sp>
      <p:pic>
        <p:nvPicPr>
          <p:cNvPr id="2" name="Obrázek 1">
            <a:extLst>
              <a:ext uri="{FF2B5EF4-FFF2-40B4-BE49-F238E27FC236}">
                <a16:creationId xmlns:a16="http://schemas.microsoft.com/office/drawing/2014/main" id="{53D4EA93-DEF1-4279-AFB7-C5B52817BCF9}"/>
              </a:ext>
            </a:extLst>
          </p:cNvPr>
          <p:cNvPicPr>
            <a:picLocks noChangeAspect="1"/>
          </p:cNvPicPr>
          <p:nvPr/>
        </p:nvPicPr>
        <p:blipFill>
          <a:blip r:embed="rId3"/>
          <a:stretch>
            <a:fillRect/>
          </a:stretch>
        </p:blipFill>
        <p:spPr>
          <a:xfrm>
            <a:off x="762000" y="1549373"/>
            <a:ext cx="7620000" cy="3457575"/>
          </a:xfrm>
          <a:prstGeom prst="rect">
            <a:avLst/>
          </a:prstGeom>
        </p:spPr>
      </p:pic>
    </p:spTree>
    <p:extLst>
      <p:ext uri="{BB962C8B-B14F-4D97-AF65-F5344CB8AC3E}">
        <p14:creationId xmlns:p14="http://schemas.microsoft.com/office/powerpoint/2010/main" val="2716407925"/>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3B0944-4AF4-4B2F-A6A6-556E189B5BD0}"/>
              </a:ext>
            </a:extLst>
          </p:cNvPr>
          <p:cNvSpPr>
            <a:spLocks noGrp="1"/>
          </p:cNvSpPr>
          <p:nvPr>
            <p:ph type="title"/>
          </p:nvPr>
        </p:nvSpPr>
        <p:spPr/>
        <p:txBody>
          <a:bodyPr/>
          <a:lstStyle/>
          <a:p>
            <a:r>
              <a:rPr lang="cs-CZ" b="1" dirty="0"/>
              <a:t>Jak udělat </a:t>
            </a:r>
            <a:r>
              <a:rPr lang="cs-CZ" b="1" dirty="0" err="1"/>
              <a:t>Lean</a:t>
            </a:r>
            <a:r>
              <a:rPr lang="cs-CZ" b="1" dirty="0"/>
              <a:t> </a:t>
            </a:r>
            <a:r>
              <a:rPr lang="cs-CZ" b="1" dirty="0" err="1"/>
              <a:t>Canvas</a:t>
            </a:r>
            <a:endParaRPr lang="cs-CZ" b="1" dirty="0"/>
          </a:p>
        </p:txBody>
      </p:sp>
      <p:sp>
        <p:nvSpPr>
          <p:cNvPr id="3" name="Zástupný text 2">
            <a:extLst>
              <a:ext uri="{FF2B5EF4-FFF2-40B4-BE49-F238E27FC236}">
                <a16:creationId xmlns:a16="http://schemas.microsoft.com/office/drawing/2014/main" id="{A8C69FB0-358F-4D4E-85E1-6927A60D2FBD}"/>
              </a:ext>
            </a:extLst>
          </p:cNvPr>
          <p:cNvSpPr>
            <a:spLocks noGrp="1"/>
          </p:cNvSpPr>
          <p:nvPr>
            <p:ph type="body" idx="1"/>
          </p:nvPr>
        </p:nvSpPr>
        <p:spPr>
          <a:xfrm>
            <a:off x="457200" y="1130969"/>
            <a:ext cx="8149389" cy="4732420"/>
          </a:xfrm>
        </p:spPr>
        <p:txBody>
          <a:bodyPr>
            <a:noAutofit/>
          </a:bodyPr>
          <a:lstStyle/>
          <a:p>
            <a:pPr algn="l"/>
            <a:r>
              <a:rPr lang="cs-CZ" sz="1600" b="0" i="0" dirty="0">
                <a:solidFill>
                  <a:schemeClr val="tx1"/>
                </a:solidFill>
                <a:effectLst/>
                <a:latin typeface="Calibri" panose="020F0502020204030204" pitchFamily="34" charset="0"/>
                <a:cs typeface="Calibri" panose="020F0502020204030204" pitchFamily="34" charset="0"/>
              </a:rPr>
              <a:t>Jeho podstatou je 9 oblastí, nad kterými by se měl každý podnikatel zamyslet a odpovědi na ně zanést na jednu jedinou stránku, tj. velmi stručně.</a:t>
            </a:r>
          </a:p>
          <a:p>
            <a:pPr algn="l"/>
            <a:r>
              <a:rPr lang="cs-CZ" sz="1150" b="1" i="0" dirty="0">
                <a:solidFill>
                  <a:schemeClr val="tx1"/>
                </a:solidFill>
                <a:effectLst/>
                <a:latin typeface="Calibri" panose="020F0502020204030204" pitchFamily="34" charset="0"/>
                <a:cs typeface="Calibri" panose="020F0502020204030204" pitchFamily="34" charset="0"/>
              </a:rPr>
              <a:t>Těmito oblastmi jsou:</a:t>
            </a:r>
            <a:endParaRPr lang="cs-CZ" sz="1150" b="0" i="0" dirty="0">
              <a:solidFill>
                <a:schemeClr val="tx1"/>
              </a:solidFill>
              <a:effectLst/>
              <a:latin typeface="Calibri" panose="020F0502020204030204" pitchFamily="34" charset="0"/>
              <a:cs typeface="Calibri" panose="020F0502020204030204" pitchFamily="34" charset="0"/>
            </a:endParaRPr>
          </a:p>
          <a:p>
            <a:pPr lvl="1">
              <a:buFont typeface="Arial" panose="020B0604020202020204" pitchFamily="34" charset="0"/>
              <a:buChar char="•"/>
            </a:pPr>
            <a:r>
              <a:rPr lang="cs-CZ" sz="1150" b="1" i="0" dirty="0">
                <a:solidFill>
                  <a:schemeClr val="tx1"/>
                </a:solidFill>
                <a:effectLst/>
                <a:latin typeface="Calibri" panose="020F0502020204030204" pitchFamily="34" charset="0"/>
                <a:cs typeface="Calibri" panose="020F0502020204030204" pitchFamily="34" charset="0"/>
              </a:rPr>
              <a:t>Zákazníci</a:t>
            </a:r>
            <a:r>
              <a:rPr lang="cs-CZ" sz="1150" b="0" i="0" dirty="0">
                <a:solidFill>
                  <a:schemeClr val="tx1"/>
                </a:solidFill>
                <a:effectLst/>
                <a:latin typeface="Calibri" panose="020F0502020204030204" pitchFamily="34" charset="0"/>
                <a:cs typeface="Calibri" panose="020F0502020204030204" pitchFamily="34" charset="0"/>
              </a:rPr>
              <a:t> – Sem by si měl podnikatel poznamenat, koho chce svým </a:t>
            </a:r>
            <a:r>
              <a:rPr lang="cs-CZ" sz="1150" b="0" i="0" strike="noStrike" dirty="0">
                <a:solidFill>
                  <a:schemeClr val="tx1"/>
                </a:solidFill>
                <a:effectLst/>
                <a:latin typeface="Calibri" panose="020F0502020204030204" pitchFamily="34" charset="0"/>
                <a:cs typeface="Calibri" panose="020F0502020204030204" pitchFamily="34" charset="0"/>
              </a:rPr>
              <a:t>produktem</a:t>
            </a:r>
            <a:r>
              <a:rPr lang="cs-CZ" sz="1150" b="0" i="0" dirty="0">
                <a:solidFill>
                  <a:schemeClr val="tx1"/>
                </a:solidFill>
                <a:effectLst/>
                <a:latin typeface="Calibri" panose="020F0502020204030204" pitchFamily="34" charset="0"/>
                <a:cs typeface="Calibri" panose="020F0502020204030204" pitchFamily="34" charset="0"/>
              </a:rPr>
              <a:t> nebo třeba </a:t>
            </a:r>
            <a:r>
              <a:rPr lang="cs-CZ" sz="1150" b="0" i="0" strike="noStrike" dirty="0">
                <a:solidFill>
                  <a:schemeClr val="tx1"/>
                </a:solidFill>
                <a:effectLst/>
                <a:latin typeface="Calibri" panose="020F0502020204030204" pitchFamily="34" charset="0"/>
                <a:cs typeface="Calibri" panose="020F0502020204030204" pitchFamily="34" charset="0"/>
              </a:rPr>
              <a:t>službou</a:t>
            </a:r>
            <a:r>
              <a:rPr lang="cs-CZ" sz="1150" b="0" i="0" dirty="0">
                <a:solidFill>
                  <a:schemeClr val="tx1"/>
                </a:solidFill>
                <a:effectLst/>
                <a:latin typeface="Calibri" panose="020F0502020204030204" pitchFamily="34" charset="0"/>
                <a:cs typeface="Calibri" panose="020F0502020204030204" pitchFamily="34" charset="0"/>
              </a:rPr>
              <a:t> oslovit. Následně může doplnit, komu je produkt šitý na míru a kdo tedy budou jeho první </a:t>
            </a:r>
            <a:r>
              <a:rPr lang="cs-CZ" sz="1150" b="0" i="0" strike="noStrike" dirty="0">
                <a:solidFill>
                  <a:schemeClr val="tx1"/>
                </a:solidFill>
                <a:effectLst/>
                <a:latin typeface="Calibri" panose="020F0502020204030204" pitchFamily="34" charset="0"/>
                <a:cs typeface="Calibri" panose="020F0502020204030204" pitchFamily="34" charset="0"/>
              </a:rPr>
              <a:t>zákazníci</a:t>
            </a:r>
            <a:r>
              <a:rPr lang="cs-CZ" sz="1150" b="0" i="0" dirty="0">
                <a:solidFill>
                  <a:schemeClr val="tx1"/>
                </a:solidFill>
                <a:effectLst/>
                <a:latin typeface="Calibri" panose="020F0502020204030204" pitchFamily="34" charset="0"/>
                <a:cs typeface="Calibri" panose="020F0502020204030204" pitchFamily="34" charset="0"/>
              </a:rPr>
              <a:t>.</a:t>
            </a:r>
          </a:p>
          <a:p>
            <a:pPr lvl="1">
              <a:buFont typeface="Arial" panose="020B0604020202020204" pitchFamily="34" charset="0"/>
              <a:buChar char="•"/>
            </a:pPr>
            <a:r>
              <a:rPr lang="cs-CZ" sz="1150" b="1" i="0" dirty="0">
                <a:solidFill>
                  <a:schemeClr val="tx1"/>
                </a:solidFill>
                <a:effectLst/>
                <a:latin typeface="Calibri" panose="020F0502020204030204" pitchFamily="34" charset="0"/>
                <a:cs typeface="Calibri" panose="020F0502020204030204" pitchFamily="34" charset="0"/>
              </a:rPr>
              <a:t>Problém</a:t>
            </a:r>
            <a:r>
              <a:rPr lang="cs-CZ" sz="1150" b="0" i="0" dirty="0">
                <a:solidFill>
                  <a:schemeClr val="tx1"/>
                </a:solidFill>
                <a:effectLst/>
                <a:latin typeface="Calibri" panose="020F0502020204030204" pitchFamily="34" charset="0"/>
                <a:cs typeface="Calibri" panose="020F0502020204030204" pitchFamily="34" charset="0"/>
              </a:rPr>
              <a:t> – Podnikatel by měl vědět, jaký hlavní problém nebo problémy zákazníkům jeho produkt nebo služba řeší. Měl by se také zamyslet, jestli už existují nějaká řešení tohoto problému, které chce svým produktem nahradit, a ty i vypsat.</a:t>
            </a:r>
          </a:p>
          <a:p>
            <a:pPr lvl="1">
              <a:buFont typeface="Arial" panose="020B0604020202020204" pitchFamily="34" charset="0"/>
              <a:buChar char="•"/>
            </a:pPr>
            <a:r>
              <a:rPr lang="cs-CZ" sz="1150" b="1" i="0" dirty="0">
                <a:solidFill>
                  <a:schemeClr val="tx1"/>
                </a:solidFill>
                <a:effectLst/>
                <a:latin typeface="Calibri" panose="020F0502020204030204" pitchFamily="34" charset="0"/>
                <a:cs typeface="Calibri" panose="020F0502020204030204" pitchFamily="34" charset="0"/>
              </a:rPr>
              <a:t>Řešení</a:t>
            </a:r>
            <a:r>
              <a:rPr lang="cs-CZ" sz="1150" b="0" i="0" dirty="0">
                <a:solidFill>
                  <a:schemeClr val="tx1"/>
                </a:solidFill>
                <a:effectLst/>
                <a:latin typeface="Calibri" panose="020F0502020204030204" pitchFamily="34" charset="0"/>
                <a:cs typeface="Calibri" panose="020F0502020204030204" pitchFamily="34" charset="0"/>
              </a:rPr>
              <a:t> – Do tohoto úseku by měl podnikatel doplnit, co přesně z jeho produktu či služby definovaný problém či problémy řeší.</a:t>
            </a:r>
          </a:p>
          <a:p>
            <a:pPr lvl="1">
              <a:buFont typeface="Arial" panose="020B0604020202020204" pitchFamily="34" charset="0"/>
              <a:buChar char="•"/>
            </a:pPr>
            <a:r>
              <a:rPr lang="cs-CZ" sz="1150" b="1" i="0" dirty="0">
                <a:solidFill>
                  <a:schemeClr val="tx1"/>
                </a:solidFill>
                <a:effectLst/>
                <a:latin typeface="Calibri" panose="020F0502020204030204" pitchFamily="34" charset="0"/>
                <a:cs typeface="Calibri" panose="020F0502020204030204" pitchFamily="34" charset="0"/>
              </a:rPr>
              <a:t>Jedinečnost řešení</a:t>
            </a:r>
            <a:r>
              <a:rPr lang="cs-CZ" sz="1150" b="0" i="0" dirty="0">
                <a:solidFill>
                  <a:schemeClr val="tx1"/>
                </a:solidFill>
                <a:effectLst/>
                <a:latin typeface="Calibri" panose="020F0502020204030204" pitchFamily="34" charset="0"/>
                <a:cs typeface="Calibri" panose="020F0502020204030204" pitchFamily="34" charset="0"/>
              </a:rPr>
              <a:t> – Podnikatel si musí ujasnit, proč zrovna o jeho produkt, službu apod. by se měli zákazníci zajímat, jaký je jeho/její unikátní benefit.</a:t>
            </a:r>
          </a:p>
          <a:p>
            <a:pPr lvl="1">
              <a:buFont typeface="Arial" panose="020B0604020202020204" pitchFamily="34" charset="0"/>
              <a:buChar char="•"/>
            </a:pPr>
            <a:r>
              <a:rPr lang="cs-CZ" sz="1150" b="1" i="0" dirty="0">
                <a:solidFill>
                  <a:schemeClr val="tx1"/>
                </a:solidFill>
                <a:effectLst/>
                <a:latin typeface="Calibri" panose="020F0502020204030204" pitchFamily="34" charset="0"/>
                <a:cs typeface="Calibri" panose="020F0502020204030204" pitchFamily="34" charset="0"/>
              </a:rPr>
              <a:t>Zdroje příjmů</a:t>
            </a:r>
            <a:r>
              <a:rPr lang="cs-CZ" sz="1150" b="0" i="0" dirty="0">
                <a:solidFill>
                  <a:schemeClr val="tx1"/>
                </a:solidFill>
                <a:effectLst/>
                <a:latin typeface="Calibri" panose="020F0502020204030204" pitchFamily="34" charset="0"/>
                <a:cs typeface="Calibri" panose="020F0502020204030204" pitchFamily="34" charset="0"/>
              </a:rPr>
              <a:t> – Sem patří například to, kolik by měl daný produkt nebo služba stát, aby se výroba i prodej opravdu vyplatily, popř. obecněji jakým způsobem bude podnikatel na dané věci vydělávat.</a:t>
            </a:r>
          </a:p>
          <a:p>
            <a:pPr lvl="1">
              <a:buFont typeface="Arial" panose="020B0604020202020204" pitchFamily="34" charset="0"/>
              <a:buChar char="•"/>
            </a:pPr>
            <a:r>
              <a:rPr lang="cs-CZ" sz="1150" b="1" i="0" dirty="0">
                <a:solidFill>
                  <a:schemeClr val="tx1"/>
                </a:solidFill>
                <a:effectLst/>
                <a:latin typeface="Calibri" panose="020F0502020204030204" pitchFamily="34" charset="0"/>
                <a:cs typeface="Calibri" panose="020F0502020204030204" pitchFamily="34" charset="0"/>
              </a:rPr>
              <a:t>Distribuční kanály –</a:t>
            </a:r>
            <a:r>
              <a:rPr lang="cs-CZ" sz="1150" b="0" i="0" dirty="0">
                <a:solidFill>
                  <a:schemeClr val="tx1"/>
                </a:solidFill>
                <a:effectLst/>
                <a:latin typeface="Calibri" panose="020F0502020204030204" pitchFamily="34" charset="0"/>
                <a:cs typeface="Calibri" panose="020F0502020204030204" pitchFamily="34" charset="0"/>
              </a:rPr>
              <a:t> Je třeba také vědět, jakým způsobem se produkt či služba k zákazníkům dostane. Vždy je nutné vybrat právě takové platformy (</a:t>
            </a:r>
            <a:r>
              <a:rPr lang="cs-CZ" sz="1150" b="0" i="0" strike="noStrike" dirty="0">
                <a:solidFill>
                  <a:schemeClr val="tx1"/>
                </a:solidFill>
                <a:effectLst/>
                <a:latin typeface="Calibri" panose="020F0502020204030204" pitchFamily="34" charset="0"/>
                <a:cs typeface="Calibri" panose="020F0502020204030204" pitchFamily="34" charset="0"/>
              </a:rPr>
              <a:t>sociální sítě</a:t>
            </a:r>
            <a:r>
              <a:rPr lang="cs-CZ" sz="1150" b="0" i="0" dirty="0">
                <a:solidFill>
                  <a:schemeClr val="tx1"/>
                </a:solidFill>
                <a:effectLst/>
                <a:latin typeface="Calibri" panose="020F0502020204030204" pitchFamily="34" charset="0"/>
                <a:cs typeface="Calibri" panose="020F0502020204030204" pitchFamily="34" charset="0"/>
              </a:rPr>
              <a:t>, </a:t>
            </a:r>
            <a:r>
              <a:rPr lang="cs-CZ" sz="1150" b="0" i="0" strike="noStrike" dirty="0">
                <a:solidFill>
                  <a:schemeClr val="tx1"/>
                </a:solidFill>
                <a:effectLst/>
                <a:latin typeface="Calibri" panose="020F0502020204030204" pitchFamily="34" charset="0"/>
                <a:cs typeface="Calibri" panose="020F0502020204030204" pitchFamily="34" charset="0"/>
              </a:rPr>
              <a:t>noviny</a:t>
            </a:r>
            <a:r>
              <a:rPr lang="cs-CZ" sz="1150" b="0" i="0" dirty="0">
                <a:solidFill>
                  <a:schemeClr val="tx1"/>
                </a:solidFill>
                <a:effectLst/>
                <a:latin typeface="Calibri" panose="020F0502020204030204" pitchFamily="34" charset="0"/>
                <a:cs typeface="Calibri" panose="020F0502020204030204" pitchFamily="34" charset="0"/>
              </a:rPr>
              <a:t>, </a:t>
            </a:r>
            <a:r>
              <a:rPr lang="cs-CZ" sz="1150" b="0" i="0" strike="noStrike" dirty="0">
                <a:solidFill>
                  <a:schemeClr val="tx1"/>
                </a:solidFill>
                <a:effectLst/>
                <a:latin typeface="Calibri" panose="020F0502020204030204" pitchFamily="34" charset="0"/>
                <a:cs typeface="Calibri" panose="020F0502020204030204" pitchFamily="34" charset="0"/>
              </a:rPr>
              <a:t>televizi</a:t>
            </a:r>
            <a:r>
              <a:rPr lang="cs-CZ" sz="1150" b="0" i="0" dirty="0">
                <a:solidFill>
                  <a:schemeClr val="tx1"/>
                </a:solidFill>
                <a:effectLst/>
                <a:latin typeface="Calibri" panose="020F0502020204030204" pitchFamily="34" charset="0"/>
                <a:cs typeface="Calibri" panose="020F0502020204030204" pitchFamily="34" charset="0"/>
              </a:rPr>
              <a:t>, </a:t>
            </a:r>
            <a:r>
              <a:rPr lang="cs-CZ" sz="1150" b="0" i="0" strike="noStrike" dirty="0">
                <a:solidFill>
                  <a:schemeClr val="tx1"/>
                </a:solidFill>
                <a:effectLst/>
                <a:latin typeface="Calibri" panose="020F0502020204030204" pitchFamily="34" charset="0"/>
                <a:cs typeface="Calibri" panose="020F0502020204030204" pitchFamily="34" charset="0"/>
              </a:rPr>
              <a:t>web</a:t>
            </a:r>
            <a:r>
              <a:rPr lang="cs-CZ" sz="1150" b="0" i="0" dirty="0">
                <a:solidFill>
                  <a:schemeClr val="tx1"/>
                </a:solidFill>
                <a:effectLst/>
                <a:latin typeface="Calibri" panose="020F0502020204030204" pitchFamily="34" charset="0"/>
                <a:cs typeface="Calibri" panose="020F0502020204030204" pitchFamily="34" charset="0"/>
              </a:rPr>
              <a:t> apod.), na kterých se daní zákazníci pohybují.</a:t>
            </a:r>
          </a:p>
          <a:p>
            <a:pPr lvl="1">
              <a:buFont typeface="Arial" panose="020B0604020202020204" pitchFamily="34" charset="0"/>
              <a:buChar char="•"/>
            </a:pPr>
            <a:r>
              <a:rPr lang="cs-CZ" sz="1150" b="1" i="0" dirty="0">
                <a:solidFill>
                  <a:schemeClr val="tx1"/>
                </a:solidFill>
                <a:effectLst/>
                <a:latin typeface="Calibri" panose="020F0502020204030204" pitchFamily="34" charset="0"/>
                <a:cs typeface="Calibri" panose="020F0502020204030204" pitchFamily="34" charset="0"/>
              </a:rPr>
              <a:t>Jak měřit úspěch</a:t>
            </a:r>
            <a:r>
              <a:rPr lang="cs-CZ" sz="1150" b="0" i="0" dirty="0">
                <a:solidFill>
                  <a:schemeClr val="tx1"/>
                </a:solidFill>
                <a:effectLst/>
                <a:latin typeface="Calibri" panose="020F0502020204030204" pitchFamily="34" charset="0"/>
                <a:cs typeface="Calibri" panose="020F0502020204030204" pitchFamily="34" charset="0"/>
              </a:rPr>
              <a:t> – V tomto úseku by měl podnikatel definovat, podle čeho chce úspěch svého záměru měřit, tj. konkrétní hodnoty, kterých má být v určitém časovém úseku dosaženo (zisk, zájem zákazníků, noví zákazníci apod.).</a:t>
            </a:r>
          </a:p>
          <a:p>
            <a:pPr lvl="1">
              <a:buFont typeface="Arial" panose="020B0604020202020204" pitchFamily="34" charset="0"/>
              <a:buChar char="•"/>
            </a:pPr>
            <a:r>
              <a:rPr lang="cs-CZ" sz="1150" b="1" i="0" dirty="0">
                <a:solidFill>
                  <a:schemeClr val="tx1"/>
                </a:solidFill>
                <a:effectLst/>
                <a:latin typeface="Calibri" panose="020F0502020204030204" pitchFamily="34" charset="0"/>
                <a:cs typeface="Calibri" panose="020F0502020204030204" pitchFamily="34" charset="0"/>
              </a:rPr>
              <a:t>Struktura nákladů</a:t>
            </a:r>
            <a:r>
              <a:rPr lang="cs-CZ" sz="1150" b="0" i="0" dirty="0">
                <a:solidFill>
                  <a:schemeClr val="tx1"/>
                </a:solidFill>
                <a:effectLst/>
                <a:latin typeface="Calibri" panose="020F0502020204030204" pitchFamily="34" charset="0"/>
                <a:cs typeface="Calibri" panose="020F0502020204030204" pitchFamily="34" charset="0"/>
              </a:rPr>
              <a:t> – Sem patří hrubý přehled financí, </a:t>
            </a:r>
            <a:r>
              <a:rPr lang="cs-CZ" sz="1150" b="0" i="0" strike="noStrike" dirty="0">
                <a:solidFill>
                  <a:schemeClr val="tx1"/>
                </a:solidFill>
                <a:effectLst/>
                <a:latin typeface="Calibri" panose="020F0502020204030204" pitchFamily="34" charset="0"/>
                <a:cs typeface="Calibri" panose="020F0502020204030204" pitchFamily="34" charset="0"/>
              </a:rPr>
              <a:t>fixní</a:t>
            </a:r>
            <a:r>
              <a:rPr lang="cs-CZ" sz="1150" b="0" i="0" dirty="0">
                <a:solidFill>
                  <a:schemeClr val="tx1"/>
                </a:solidFill>
                <a:effectLst/>
                <a:latin typeface="Calibri" panose="020F0502020204030204" pitchFamily="34" charset="0"/>
                <a:cs typeface="Calibri" panose="020F0502020204030204" pitchFamily="34" charset="0"/>
              </a:rPr>
              <a:t>, </a:t>
            </a:r>
            <a:r>
              <a:rPr lang="cs-CZ" sz="1150" b="0" i="0" strike="noStrike" dirty="0">
                <a:solidFill>
                  <a:schemeClr val="tx1"/>
                </a:solidFill>
                <a:effectLst/>
                <a:latin typeface="Calibri" panose="020F0502020204030204" pitchFamily="34" charset="0"/>
                <a:cs typeface="Calibri" panose="020F0502020204030204" pitchFamily="34" charset="0"/>
              </a:rPr>
              <a:t>variabilní</a:t>
            </a:r>
            <a:r>
              <a:rPr lang="cs-CZ" sz="1150" b="0" i="0" dirty="0">
                <a:solidFill>
                  <a:schemeClr val="tx1"/>
                </a:solidFill>
                <a:effectLst/>
                <a:latin typeface="Calibri" panose="020F0502020204030204" pitchFamily="34" charset="0"/>
                <a:cs typeface="Calibri" panose="020F0502020204030204" pitchFamily="34" charset="0"/>
              </a:rPr>
              <a:t> i počáteční náklady na realizování podnikatelského plánu i odhad, jak dlouho firma vydrží, dokud nezačne vydělávat.</a:t>
            </a:r>
          </a:p>
          <a:p>
            <a:pPr lvl="1">
              <a:buFont typeface="Arial" panose="020B0604020202020204" pitchFamily="34" charset="0"/>
              <a:buChar char="•"/>
            </a:pPr>
            <a:r>
              <a:rPr lang="cs-CZ" sz="1150" b="1" i="0" dirty="0">
                <a:solidFill>
                  <a:schemeClr val="tx1"/>
                </a:solidFill>
                <a:effectLst/>
                <a:latin typeface="Calibri" panose="020F0502020204030204" pitchFamily="34" charset="0"/>
                <a:cs typeface="Calibri" panose="020F0502020204030204" pitchFamily="34" charset="0"/>
              </a:rPr>
              <a:t>Nefér výhoda</a:t>
            </a:r>
            <a:r>
              <a:rPr lang="cs-CZ" sz="1150" b="0" i="0" dirty="0">
                <a:solidFill>
                  <a:schemeClr val="tx1"/>
                </a:solidFill>
                <a:effectLst/>
                <a:latin typeface="Calibri" panose="020F0502020204030204" pitchFamily="34" charset="0"/>
                <a:cs typeface="Calibri" panose="020F0502020204030204" pitchFamily="34" charset="0"/>
              </a:rPr>
              <a:t> – Poslední blok patří takové výhodě, kterou má podnikatel či jeho nabídka, a nikdo jiný. Mělo by se jednat o takovou výhodu, kterou jen tak někdo nenapodobí, a zůstane tedy konkurenční alespoň nějakou dobu. Patří sem například expertní znalosti, interní informace, stávající zákazníci apod.</a:t>
            </a:r>
          </a:p>
        </p:txBody>
      </p:sp>
      <p:sp>
        <p:nvSpPr>
          <p:cNvPr id="4" name="Google Shape;99;p14">
            <a:extLst>
              <a:ext uri="{FF2B5EF4-FFF2-40B4-BE49-F238E27FC236}">
                <a16:creationId xmlns:a16="http://schemas.microsoft.com/office/drawing/2014/main" id="{D62749ED-5250-4B05-B350-9DDE9F1D163F}"/>
              </a:ext>
            </a:extLst>
          </p:cNvPr>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3/5</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599389419"/>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B922B662-EBE4-43D0-9305-B5D9B9B76A39}"/>
              </a:ext>
            </a:extLst>
          </p:cNvPr>
          <p:cNvSpPr>
            <a:spLocks noGrp="1"/>
          </p:cNvSpPr>
          <p:nvPr>
            <p:ph type="ctrTitle"/>
          </p:nvPr>
        </p:nvSpPr>
        <p:spPr/>
        <p:txBody>
          <a:bodyPr/>
          <a:lstStyle/>
          <a:p>
            <a:r>
              <a:rPr lang="cs-CZ" b="1" dirty="0">
                <a:solidFill>
                  <a:srgbClr val="C00000"/>
                </a:solidFill>
              </a:rPr>
              <a:t>Praktické cvičení</a:t>
            </a:r>
          </a:p>
        </p:txBody>
      </p:sp>
      <p:sp>
        <p:nvSpPr>
          <p:cNvPr id="5" name="Podnadpis 4">
            <a:extLst>
              <a:ext uri="{FF2B5EF4-FFF2-40B4-BE49-F238E27FC236}">
                <a16:creationId xmlns:a16="http://schemas.microsoft.com/office/drawing/2014/main" id="{CF8EC292-8B2C-40B1-9645-1F12EF3D6B45}"/>
              </a:ext>
            </a:extLst>
          </p:cNvPr>
          <p:cNvSpPr>
            <a:spLocks noGrp="1"/>
          </p:cNvSpPr>
          <p:nvPr>
            <p:ph type="subTitle" idx="1"/>
          </p:nvPr>
        </p:nvSpPr>
        <p:spPr/>
        <p:txBody>
          <a:bodyPr/>
          <a:lstStyle/>
          <a:p>
            <a:r>
              <a:rPr lang="cs-CZ" b="1" dirty="0" err="1">
                <a:solidFill>
                  <a:schemeClr val="tx1"/>
                </a:solidFill>
              </a:rPr>
              <a:t>Lean</a:t>
            </a:r>
            <a:r>
              <a:rPr lang="cs-CZ" b="1" dirty="0">
                <a:solidFill>
                  <a:schemeClr val="tx1"/>
                </a:solidFill>
              </a:rPr>
              <a:t> </a:t>
            </a:r>
            <a:r>
              <a:rPr lang="cs-CZ" b="1" dirty="0" err="1">
                <a:solidFill>
                  <a:schemeClr val="tx1"/>
                </a:solidFill>
              </a:rPr>
              <a:t>Canvas</a:t>
            </a:r>
            <a:endParaRPr lang="cs-CZ" b="1" dirty="0">
              <a:solidFill>
                <a:schemeClr val="tx1"/>
              </a:solidFill>
            </a:endParaRPr>
          </a:p>
        </p:txBody>
      </p:sp>
      <p:sp>
        <p:nvSpPr>
          <p:cNvPr id="6" name="Google Shape;99;p14">
            <a:extLst>
              <a:ext uri="{FF2B5EF4-FFF2-40B4-BE49-F238E27FC236}">
                <a16:creationId xmlns:a16="http://schemas.microsoft.com/office/drawing/2014/main" id="{D1ED4D86-B544-4D40-90FA-B0B543B1A8DC}"/>
              </a:ext>
            </a:extLst>
          </p:cNvPr>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4/5</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054242110"/>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3"/>
          <p:cNvSpPr txBox="1">
            <a:spLocks noGrp="1"/>
          </p:cNvSpPr>
          <p:nvPr>
            <p:ph type="title"/>
          </p:nvPr>
        </p:nvSpPr>
        <p:spPr>
          <a:xfrm>
            <a:off x="798534" y="2747962"/>
            <a:ext cx="7772400" cy="1362075"/>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FF0000"/>
              </a:buClr>
              <a:buSzPts val="4400"/>
              <a:buFont typeface="Calibri"/>
              <a:buNone/>
            </a:pPr>
            <a:r>
              <a:rPr lang="cs-CZ" sz="4400">
                <a:solidFill>
                  <a:srgbClr val="FF0000"/>
                </a:solidFill>
              </a:rPr>
              <a:t>DĚKUJI ZA POZORNOST</a:t>
            </a:r>
            <a:endParaRPr/>
          </a:p>
        </p:txBody>
      </p:sp>
    </p:spTree>
    <p:extLst>
      <p:ext uri="{BB962C8B-B14F-4D97-AF65-F5344CB8AC3E}">
        <p14:creationId xmlns:p14="http://schemas.microsoft.com/office/powerpoint/2010/main" val="1137840271"/>
      </p:ext>
    </p:extLst>
  </p:cSld>
  <p:clrMapOvr>
    <a:masterClrMapping/>
  </p:clrMapOvr>
  <p:transition spd="slow">
    <p:fade/>
  </p:transition>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810</TotalTime>
  <Words>409</Words>
  <Application>Microsoft Office PowerPoint</Application>
  <PresentationFormat>Předvádění na obrazovce (4:3)</PresentationFormat>
  <Paragraphs>24</Paragraphs>
  <Slides>5</Slides>
  <Notes>3</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5</vt:i4>
      </vt:variant>
    </vt:vector>
  </HeadingPairs>
  <TitlesOfParts>
    <vt:vector size="8" baseType="lpstr">
      <vt:lpstr>Arial</vt:lpstr>
      <vt:lpstr>Calibri</vt:lpstr>
      <vt:lpstr>Office Theme</vt:lpstr>
      <vt:lpstr>Strategický management XSM</vt:lpstr>
      <vt:lpstr>Lean Canvas</vt:lpstr>
      <vt:lpstr>Jak udělat Lean Canvas</vt:lpstr>
      <vt:lpstr>Praktické cvičení</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Strategická analýza XSAN</dc:title>
  <dc:creator>Škrabal Jaroslav</dc:creator>
  <cp:lastModifiedBy>Škrabal Jaroslav</cp:lastModifiedBy>
  <cp:revision>57</cp:revision>
  <dcterms:modified xsi:type="dcterms:W3CDTF">2022-11-28T12:30:49Z</dcterms:modified>
</cp:coreProperties>
</file>