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1"/>
  </p:notesMasterIdLst>
  <p:sldIdLst>
    <p:sldId id="256" r:id="rId2"/>
    <p:sldId id="257" r:id="rId3"/>
    <p:sldId id="399" r:id="rId4"/>
    <p:sldId id="400" r:id="rId5"/>
    <p:sldId id="401" r:id="rId6"/>
    <p:sldId id="402" r:id="rId7"/>
    <p:sldId id="403" r:id="rId8"/>
    <p:sldId id="404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416" r:id="rId21"/>
    <p:sldId id="417" r:id="rId22"/>
    <p:sldId id="418" r:id="rId23"/>
    <p:sldId id="419" r:id="rId24"/>
    <p:sldId id="420" r:id="rId25"/>
    <p:sldId id="421" r:id="rId26"/>
    <p:sldId id="422" r:id="rId27"/>
    <p:sldId id="423" r:id="rId28"/>
    <p:sldId id="424" r:id="rId29"/>
    <p:sldId id="425" r:id="rId30"/>
    <p:sldId id="426" r:id="rId31"/>
    <p:sldId id="427" r:id="rId32"/>
    <p:sldId id="428" r:id="rId33"/>
    <p:sldId id="429" r:id="rId34"/>
    <p:sldId id="430" r:id="rId35"/>
    <p:sldId id="431" r:id="rId36"/>
    <p:sldId id="432" r:id="rId37"/>
    <p:sldId id="433" r:id="rId38"/>
    <p:sldId id="434" r:id="rId39"/>
    <p:sldId id="435" r:id="rId40"/>
    <p:sldId id="436" r:id="rId41"/>
    <p:sldId id="392" r:id="rId42"/>
    <p:sldId id="393" r:id="rId43"/>
    <p:sldId id="394" r:id="rId44"/>
    <p:sldId id="395" r:id="rId45"/>
    <p:sldId id="397" r:id="rId46"/>
    <p:sldId id="398" r:id="rId47"/>
    <p:sldId id="437" r:id="rId48"/>
    <p:sldId id="438" r:id="rId49"/>
    <p:sldId id="439" r:id="rId50"/>
    <p:sldId id="440" r:id="rId51"/>
    <p:sldId id="441" r:id="rId52"/>
    <p:sldId id="442" r:id="rId53"/>
    <p:sldId id="443" r:id="rId54"/>
    <p:sldId id="444" r:id="rId55"/>
    <p:sldId id="445" r:id="rId56"/>
    <p:sldId id="446" r:id="rId57"/>
    <p:sldId id="447" r:id="rId58"/>
    <p:sldId id="448" r:id="rId59"/>
    <p:sldId id="449" r:id="rId60"/>
    <p:sldId id="450" r:id="rId61"/>
    <p:sldId id="451" r:id="rId62"/>
    <p:sldId id="452" r:id="rId63"/>
    <p:sldId id="453" r:id="rId64"/>
    <p:sldId id="454" r:id="rId65"/>
    <p:sldId id="455" r:id="rId66"/>
    <p:sldId id="456" r:id="rId67"/>
    <p:sldId id="457" r:id="rId68"/>
    <p:sldId id="336" r:id="rId69"/>
    <p:sldId id="335" r:id="rId7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29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812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0266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9100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4939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7988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149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2665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4763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51231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6666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8876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88826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97488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237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69679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08546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36393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36758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47323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3446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53936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39168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98237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7472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74154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53123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18462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79705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14035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92156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675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79845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21883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00196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25276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81278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41735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57151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12449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945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82116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7639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38941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26155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78181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07721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56825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734209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876385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82286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436758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95517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8014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864697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969163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020860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631490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667652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963592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659726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174086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6898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4982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7776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711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346399"/>
            <a:ext cx="8704800" cy="3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Strategický management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XSM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23. 11. 2022; 30. 11. 2022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Zákaznické segmenty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Zákaznické segmenty je možné podle typu rozdělit na několik kategorií: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Masový trh: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 tomto případě nejsou rozlišovány jednotlivé zákaznické segmenty a hodnotová nabídka stejně jako distribuční kanály a vztahy jsou zamířeny na jednu skupinu zákazníků.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102997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Zákaznické segmenty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Zákaznické segmenty je možné podle typu rozdělit na několik kategorií: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Nikový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trh (nika = výklenek):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nikového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trhu je nabídka zaměřena a uzpůsobena specifickým zákaznickým segmentům (například specializace subdodavatelů v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automotive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953825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Zákaznické segmenty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Zákaznické segmenty je možné podle typu rozdělit na několik kategorií: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Segmentovaný trh: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Hodnotová nabídka počítá s různými typy zákaznických segmentů, které získávají uzpůsobenou nabídku.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06854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Zákaznické segmenty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Zákaznické segmenty je možné podle typu rozdělit na několik kategorií: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Diverzifikované zákaznické segmenty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Dvěma nebo více zákaznickým segmentům je poskytována odlišná hodnotová nabídka. 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Tyto nabídky může být poskytována stejnými nebo odlišnými kanály.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8964739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Zákaznické segmenty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Zákaznické segmenty je možné podle typu rozdělit na několik kategorií: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Vícestranné platformy: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Zákaznickými segmenty u vícestranné platformy musí být minimálně dva subjekty, které jsou prostřednictvím platformy provázány. 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Opět se liší hodnota, poskytovaná zákaznickým segmentům. 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 bez přítomnosti jednoho ze zákaznických segmentů nefunguje (např. model novin distribuovaných zdarma financovaný inzerenty potřebuje k fungování čtenáře i inzerenty, každému poskytuje jinou hodnotu)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742552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Hodnotová nabídka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Hodnotová nabídka je konkrétní výstup k zákaznickým segmentům, který je mu dostupný díky fungování konkrétního byznys modelu.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Hodnotová nabídka pomáhá zákazníkovi řešit problém případně uspokojovat konkrétní potřeby.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Hodnota nabídky je různými zákaznickými segmenty vnímána odlišně, v některých případech je možná její kvantifikace, většinou se jedná o kvalitativní hodnoty.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424573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Hodnotová nabídka</a:t>
            </a:r>
          </a:p>
          <a:p>
            <a:pPr lvl="1"/>
            <a:r>
              <a:rPr lang="cs-CZ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Jako nejčastější hodnotová nabídka jsou uváděny:</a:t>
            </a:r>
          </a:p>
          <a:p>
            <a:pPr lvl="2"/>
            <a:r>
              <a:rPr lang="cs-CZ" b="1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Novost</a:t>
            </a:r>
            <a:r>
              <a:rPr lang="cs-CZ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– uspokojení nových potřeb (často v oblasti IT technologií)</a:t>
            </a:r>
          </a:p>
          <a:p>
            <a:pPr lvl="2"/>
            <a:r>
              <a:rPr lang="cs-CZ" b="1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Výkon</a:t>
            </a:r>
            <a:r>
              <a:rPr lang="cs-CZ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– dodání kvantifikovaného výkonu (například výpočetní výkon apod.)</a:t>
            </a:r>
          </a:p>
          <a:p>
            <a:pPr lvl="2"/>
            <a:r>
              <a:rPr lang="cs-CZ" b="1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Přizpůsobení</a:t>
            </a:r>
            <a:r>
              <a:rPr lang="cs-CZ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– hodnota je stanovená vysokou mírou přizpůsobení a variability dle požadavků zákaznického segmentu</a:t>
            </a:r>
          </a:p>
          <a:p>
            <a:pPr lvl="2"/>
            <a:r>
              <a:rPr lang="cs-CZ" b="1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Spolehlivost</a:t>
            </a:r>
            <a:r>
              <a:rPr lang="cs-CZ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– nabídkou je zajištění spolehlivosti a fungování činností (konkrétním představitel jsou např. specifické záruky a garance)</a:t>
            </a:r>
          </a:p>
          <a:p>
            <a:pPr lvl="2"/>
            <a:r>
              <a:rPr lang="cs-CZ" b="1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  <a:r>
              <a:rPr lang="cs-CZ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– častá hodnota v prostředí módního průmysl, elektroniky, umění</a:t>
            </a:r>
          </a:p>
          <a:p>
            <a:pPr lvl="2"/>
            <a:r>
              <a:rPr lang="cs-CZ" b="1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Značka nebo status</a:t>
            </a:r>
            <a:r>
              <a:rPr lang="cs-CZ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přiřazení k určité skupině</a:t>
            </a:r>
          </a:p>
          <a:p>
            <a:pPr lvl="2"/>
            <a:r>
              <a:rPr lang="cs-CZ" b="1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Snižování nákladů</a:t>
            </a:r>
            <a:r>
              <a:rPr lang="cs-CZ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nabízený produkt nebo služba mi umožní snížit náklady</a:t>
            </a:r>
          </a:p>
          <a:p>
            <a:pPr lvl="2"/>
            <a:r>
              <a:rPr lang="cs-CZ" b="1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Snižování rizika</a:t>
            </a:r>
            <a:r>
              <a:rPr lang="cs-CZ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nabízený produkt nebo služba umožňuje snížit rizika</a:t>
            </a:r>
          </a:p>
          <a:p>
            <a:pPr lvl="2"/>
            <a:r>
              <a:rPr lang="cs-CZ" b="1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Pohodlnost</a:t>
            </a:r>
            <a:r>
              <a:rPr lang="cs-CZ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– nabízená služba se snadno ovládá a používá</a:t>
            </a:r>
          </a:p>
          <a:p>
            <a:pPr marL="114300" indent="0">
              <a:buNone/>
            </a:pPr>
            <a:endParaRPr lang="cs-CZ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6184280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Kanály (distribuční kanály)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Kanály v byznys modelu popisují způsob komunikace a kontaktu se zákazníkem a formu dodání hodnotové nabídky.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 kanálech byznys modelu může být popsán způsob zvyšování povědomí o výrobcích a službách mezi zákaznickými segmenty, podpora a komunikace se zákazníky, forma a způsob získání hodnoty (zakoupení produktu, poskytnutí služby,..) a poskytování poprodejního servisu.</a:t>
            </a:r>
          </a:p>
          <a:p>
            <a:pPr marL="114300" indent="0">
              <a:buNone/>
            </a:pPr>
            <a:endParaRPr lang="cs-CZ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2578028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Kanály (distribuční kanály)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Při návrhu kanálů je důležité zvážit, jaké distribuční kanály konkrétní zákaznický segment preferuje a dokáže využít, a které kanály jsou vhodné pro distribuci hodnotové nabídky (např. informace a zpravodajství mohou být poskytovány kanálem tištěných novin a časopisů, elektronicky formou webových článků nebo prostřednictvím stahovatelného obsahu do mobilních zařízení).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7493350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Vztahy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Vztahy v byznys modelu zahrnují formy komunikace se zákazníkem a nabízené služby, díky kterým komunikuje s poskytovatelem hodnoty před, v průběhu i po poskytnutí konkrétní hodnotové nabídky.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Spadají sem konkrétní prvky obchodu a způsobu akvizic zákaznických segmentů.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751017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Byznys model (obchodní model, podnikatelský model) obvykle popisuje, jak </a:t>
            </a:r>
            <a:r>
              <a:rPr lang="cs-CZ" b="1" dirty="0"/>
              <a:t>organizace vytváří, dodává a získává (zachycuje) hodnotu</a:t>
            </a:r>
            <a:r>
              <a:rPr lang="cs-CZ" dirty="0"/>
              <a:t>. 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V rámci praktického managementu i studia MBA apod. tedy mají </a:t>
            </a:r>
            <a:r>
              <a:rPr lang="cs-CZ" b="1" dirty="0"/>
              <a:t>své místo v hlavách na papírech/arších i v elektronické podobě</a:t>
            </a:r>
            <a:r>
              <a:rPr lang="cs-CZ" dirty="0"/>
              <a:t>. 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Vztahy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 typickým zástupcům tvorby vztahů v byznys modelech patří:</a:t>
            </a:r>
          </a:p>
          <a:p>
            <a:pPr lvl="2">
              <a:spcBef>
                <a:spcPts val="640"/>
              </a:spcBef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Osobní asistence 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formy konzultačních prodejů a poradenství</a:t>
            </a:r>
          </a:p>
          <a:p>
            <a:pPr lvl="2">
              <a:spcBef>
                <a:spcPts val="640"/>
              </a:spcBef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Samoobsluhy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zákazník má k dispozici všechny prostředky k pořízení hodnoty v libovolnou dobu</a:t>
            </a:r>
          </a:p>
          <a:p>
            <a:pPr lvl="2">
              <a:spcBef>
                <a:spcPts val="640"/>
              </a:spcBef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Komunity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vytváření a podpora komunit kolem produktů, značek; aktivní komunikace a poskytování výhod členům komunit</a:t>
            </a:r>
          </a:p>
          <a:p>
            <a:pPr lvl="2">
              <a:spcBef>
                <a:spcPts val="640"/>
              </a:spcBef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Spolutvorba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zapojení zákaznických segmentů do tvorby a úprav hodnotových nabídek a posilování vztahu k hodnotové nabídce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9813802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Zdroje příjmů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Způsoby a možnosti, jakými zákazníci zaplatí za poskytnutí hodnoty, jsou popsány ve zdrojích příjmů.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Stejně jako u kanálů je i u zdrojů příjmů nutné zvážit, zda je dokáže konkrétní zákaznická skupina použít a které způsoby platby bude preferovat (např. možnost platby službou SMS je pohodlným a rychlým prostředkem platby drobnějších částek, není vhodným kanálem v případě, kdy zákazníci nedisponují mobilními telefony případně je k platebním účelům nevyužívají).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2916816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Zdroje příjmů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Nejčastějšími zdroji příjmů mohou být: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Nákup konkrétního zboží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Platba za využití konkrétní služby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Předplatné – pravidelný nebo jednorázový poplatek zajišťující přístup k výrobkům nebo službám po určitou dobu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Pronájem – pravidelný nebo jednorázový poplatek za dočasné poskytnutí určitého aktiva k užívání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Licence – poskytnutí možnosti užívat aktiva</a:t>
            </a:r>
          </a:p>
          <a:p>
            <a:pPr lvl="2">
              <a:spcBef>
                <a:spcPts val="640"/>
              </a:spcBef>
            </a:pP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Brokerage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fees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poplatky za zprostředkování služeb od poskytovatele nebo příjemce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8827203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Klíčové činností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 této části byznys modelu je popsán soubor aktivit, které musí být vykonány, aby bylo možné prostřednictvím kanálů doručit hodnotovou nabídku zákazníkům a aby bylo možné udržovat stanovené vztahy.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Klíčové činnosti mohou zahrnovat výrobu, koordinaci, udržování sítě a další aktivity.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631732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Klíčové činností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Nejčastější příklad klíčových činností:</a:t>
            </a:r>
          </a:p>
          <a:p>
            <a:pPr lvl="2">
              <a:spcBef>
                <a:spcPts val="640"/>
              </a:spcBef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Výroba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produkce fyzických výrobků nebo i nehmotných produktů (informace, software,…)</a:t>
            </a:r>
          </a:p>
          <a:p>
            <a:pPr lvl="2">
              <a:spcBef>
                <a:spcPts val="640"/>
              </a:spcBef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Řešení problémů 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typická hodnota u konzultačních společností</a:t>
            </a:r>
          </a:p>
          <a:p>
            <a:pPr lvl="2">
              <a:spcBef>
                <a:spcPts val="640"/>
              </a:spcBef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Údržba sítě nebo platformy 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v případě nastavení byznys modelu jako platformy spojující více zákaznických segmentů je klíčovou činností její údržba a rozvoj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7414431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Klíčové zdroje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Klíčové zdroje představují aktiva nutná k fungování byznys modelu.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Klíčové zdroje mohou mít charakter hmotných i nehmotných zdrojů, patří sem také zdroje finanční a znalostní kapitál.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1718661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Klíčové zdroje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 typickým zdrojům patří</a:t>
            </a:r>
          </a:p>
          <a:p>
            <a:pPr lvl="2">
              <a:spcBef>
                <a:spcPts val="640"/>
              </a:spcBef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Fyzické zdroje 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výrobní prostory a zařízení, suroviny, infrastruktura a sklady</a:t>
            </a:r>
          </a:p>
          <a:p>
            <a:pPr lvl="2">
              <a:spcBef>
                <a:spcPts val="640"/>
              </a:spcBef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Duševní zdroje 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patenty, licence, autorská práva, značky, know-how</a:t>
            </a:r>
          </a:p>
          <a:p>
            <a:pPr lvl="2">
              <a:spcBef>
                <a:spcPts val="640"/>
              </a:spcBef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Lidské zdroje </a:t>
            </a:r>
            <a:r>
              <a:rPr lang="cs-CZ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především z pohledu kreativity a zkušeností</a:t>
            </a:r>
          </a:p>
          <a:p>
            <a:pPr lvl="2">
              <a:spcBef>
                <a:spcPts val="640"/>
              </a:spcBef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Finanční zdroje 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hotovost, bankovní záruky a úvěry</a:t>
            </a:r>
          </a:p>
          <a:p>
            <a:pPr marL="571500" lvl="1" indent="0">
              <a:spcBef>
                <a:spcPts val="640"/>
              </a:spcBef>
              <a:buNone/>
            </a:pPr>
            <a:endParaRPr lang="cs-CZ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299107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Klíčová partnerství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Některé byznys modely z důvodu zvyšování efektivity a optimalizace nákladů nebo vůbec pro zajištění fungování navazují klíčová partnerství.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Prostřednictvím klíčových partnerství je možné získávat zdroje i činnosti business modelu nebo část hodnotové nabídky.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Některé typy klíčových partnerství umožňují přístup ke specifickým zdrojům (například technologiím), klíčová partnerství v rámci dodavatelského řetězce pak umožňují snížení rizik v rámci dodávek.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4956200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Klíčová partnerství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 pohledu byznys modelu jsou popsány čtyři základní typy partnerství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Strategická spojenectví subjektů, které pro sebe nejsou konkurenty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Strategická spojenectví konkurentů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Partnerství za účelem vytváření nových podniků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Partnerství mezi dodavateli a odběrateli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209406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Struktura nákladů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Kámen byznys modelu, který zahrnuje všechny náklady související s fungování byznys modelu.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Patří sem náklady na vytváření hodnoty – tedy na zajištění klíčových zdrojů a výkon klíčových činností, dále náklady na vytvoření a udržení klíčových partnerství, náklady související s tvorbu a fungování kanálů i tvorbou vztahů se zákaznickými segmenty.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 některých byznys modelů jsou sem zahrnuty i náklady související s inkasem příjmů (například pronájem platebních terminálů apod.)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493090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Matice</a:t>
            </a:r>
            <a:r>
              <a:rPr lang="cs-CZ" dirty="0"/>
              <a:t> byznys modelu vznikla evolucí několika již používaných modelů a byla představena v roce </a:t>
            </a:r>
            <a:r>
              <a:rPr lang="cs-CZ" b="1" dirty="0"/>
              <a:t>2010</a:t>
            </a:r>
            <a:r>
              <a:rPr lang="cs-CZ" dirty="0"/>
              <a:t> týmem konzultantů z Amsterodamu pod vedení Alexe </a:t>
            </a:r>
            <a:r>
              <a:rPr lang="cs-CZ" dirty="0" err="1"/>
              <a:t>Osterwaldera</a:t>
            </a:r>
            <a:r>
              <a:rPr lang="cs-CZ" dirty="0"/>
              <a:t>. 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Byznys model </a:t>
            </a:r>
            <a:r>
              <a:rPr lang="cs-CZ" b="1" dirty="0"/>
              <a:t>popisuje celkové nastavení firmy</a:t>
            </a:r>
            <a:r>
              <a:rPr lang="cs-CZ" dirty="0"/>
              <a:t>, projektu nebo výrobku z pohledu devíti hlavních oblastí, přičemž v centru každého modelu stojí hodnota vytvářená pro zákazníky. 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Model </a:t>
            </a:r>
            <a:r>
              <a:rPr lang="cs-CZ" b="1" dirty="0"/>
              <a:t>zohledňuje zákazníka a poskytovanou hodnotu </a:t>
            </a:r>
            <a:r>
              <a:rPr lang="cs-CZ" dirty="0"/>
              <a:t>včetně způsobů logistiky těchto hodnot směrem k nim.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8135964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Struktura nákladů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 nákladech se odlišují fixní a variabilní náklady, které by vždy měly být vztaženy k poskytované hodnotě zákaznickým segmentům.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Dle volby strategie je možné pak byznys model optimalizovat směrem k co nejnižším nákladů nebo k co nejvyššímu poskytování hodnoty za stávajících nákladů.</a:t>
            </a:r>
          </a:p>
          <a:p>
            <a:pPr lvl="1">
              <a:spcBef>
                <a:spcPts val="640"/>
              </a:spcBef>
              <a:buChar char="•"/>
            </a:pPr>
            <a:endParaRPr lang="cs-CZ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1895304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Tři celky plátna business modelu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Celkově je tedy možné plátno business modelu rozdělit na tři části: </a:t>
            </a:r>
          </a:p>
          <a:p>
            <a:pPr lvl="2">
              <a:spcBef>
                <a:spcPts val="640"/>
              </a:spcBef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část efektivity 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(klíčové zdroje, klíčové činnosti a klíčová partnerství partnerství), </a:t>
            </a:r>
          </a:p>
          <a:p>
            <a:pPr lvl="2">
              <a:spcBef>
                <a:spcPts val="640"/>
              </a:spcBef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část hodnotovou 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(kanály, vztahy a zákaznické segmenty) a </a:t>
            </a:r>
          </a:p>
          <a:p>
            <a:pPr lvl="2">
              <a:spcBef>
                <a:spcPts val="640"/>
              </a:spcBef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část finanční 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(zdroje příjmů a struktura nákladů).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0357284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Tři celky plátna business modelu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0670065-8664-4F6B-9F8A-3851ADE4A5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01" r="64898" b="57756"/>
          <a:stretch/>
        </p:blipFill>
        <p:spPr>
          <a:xfrm>
            <a:off x="885660" y="2350939"/>
            <a:ext cx="7372680" cy="353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81326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Environmentální rozměr business modelů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 rámci rozvoje a aktualizace plátna byznys modelů je možné plátno rozšířit o další dva stavební kameny, které zohledňují společenské přínosy a výdaje.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6852307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Environmentální rozměr business modelů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Společenské náklady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Představují náklady spojené s fungováním byznys modelu, které nejsou vyjádřeny finančně a mají dopad na okolí byznys modelu. 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Patří sem například faktory způsobující sociální problémy v regionech nebo společenských vrstvách apod. (např. některé specifické byznys modely poskytování zdravotnických služeb na bázi soukromého financování).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038223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Environmentální rozměr business modelů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Společenské přínosy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Popisují přínosy, které nejsou vyjádřeny finančně a realizují se v okolí byznys modelu. 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Používají se u byznys modelů neziskových organizací, nadací a veřejně prospěšných institucí. 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Společenské přínosy ale mohou být také součástí klasických byznys modelů.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689058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Environmentální rozměr business modelů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Společenské přínosy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A966C2F-F45B-4466-8846-8FB064B344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343" r="64384" b="35480"/>
          <a:stretch/>
        </p:blipFill>
        <p:spPr>
          <a:xfrm>
            <a:off x="1293962" y="2750723"/>
            <a:ext cx="6751529" cy="321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61176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Omezení business modelů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Plátno byznys modelu poskytuje ucelený pohled na propojení a nastavení byznys modelu organizace nebo konkrétní služby nebo výrobku.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Přesto má tento model svoje omezení, které je nutné zohlednit při zapojení byznys modelů do redefinic podnikových strategií.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9001205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Omezení business modelů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Časové hledisko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Plátno byznys modelu představuje byznys model v určitém okamžiku případně období, nezohledňuje ale změny parametrů v čase. 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Není tak zohledněno například postupné zavádění a rozběh byznys modelu.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 praxi se pak používají série plánovaných stavů byznys modelů stanovených k určitým termínům, je stanoven požadovaný cílový byznys model a konkrétní kroky vedoucí k jeho dosažení (například postupná změna jednotlivých kamenů).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0448041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Omezení business modelů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Není hledisko konkurence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Plátno byznys modelu nezahrnuje analýzu konkurence, kterou je třeba provést s využitím jiných postupů a metod. 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Klíčová je analýza týkající se poskytované hodnotové nabídky a jejich dostupných substitutů.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445234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Popisuje zdroje, činnosti a partnerství potřebná pro poskytování hodnot. 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V dolní části pak </a:t>
            </a:r>
            <a:r>
              <a:rPr lang="cs-CZ" b="1" dirty="0"/>
              <a:t>přidává finanční rozměr </a:t>
            </a:r>
            <a:r>
              <a:rPr lang="cs-CZ" dirty="0"/>
              <a:t>business modelu popisující oblasti a způsoby platby zákazníků za poskytované hodnoty a na straně druhé náklady související s chodem business modelu.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7074008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Omezení business modelů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Nezahrnují analýzu okolí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Plátno byznys modelu neobsahuje a nezohledňuje analýzu okolního prostředí. </a:t>
            </a:r>
          </a:p>
          <a:p>
            <a:pPr lvl="2">
              <a:spcBef>
                <a:spcPts val="640"/>
              </a:spcBef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Stejně jako v případě konkurence je tedy nutné provést analýzu okolního prostředí a možností implementace byznys modelů.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4939551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 a „plátno“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pl-PL" dirty="0"/>
              <a:t>Po vydání českého překladu knihy Business Model Generation (Osterwalder, 2010, česky 2012, 2015) se tzv. „plátno“ (canvas) stalo poměrně populárním. 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pl-PL" dirty="0"/>
              <a:t>Alex Osterwalder popsal „plátno“ jako „sdílený jazyk pro popis, vizualizaci, hodnocení a změnu obchodních modelů“. 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8228044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 a „plátno“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DC8EFF3-00E7-46B8-87B6-8745028F4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962" y="1344586"/>
            <a:ext cx="6538586" cy="474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47240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 a „plátno“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557865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Důležitá je také logika výstavby byznys modelu formou plátna, kde najdete styčné body se strategickým marketingem.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1639043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 a „plátno“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indent="0">
              <a:lnSpc>
                <a:spcPct val="120000"/>
              </a:lnSpc>
              <a:spcBef>
                <a:spcPts val="640"/>
              </a:spcBef>
              <a:buNone/>
            </a:pPr>
            <a:r>
              <a:rPr lang="cs-CZ" sz="2000" b="1" dirty="0"/>
              <a:t>Ideální pořadí úvah je následující:</a:t>
            </a:r>
            <a:endParaRPr lang="cs-CZ" sz="2000" b="1" dirty="0">
              <a:solidFill>
                <a:schemeClr val="tx1"/>
              </a:solidFill>
            </a:endParaRPr>
          </a:p>
          <a:p>
            <a:pPr marL="628650" lvl="0" indent="-51435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sz="1600" dirty="0">
                <a:solidFill>
                  <a:schemeClr val="tx1"/>
                </a:solidFill>
              </a:rPr>
              <a:t>Zákaznické segmenty (mnohdy opomíjený prvek, bránící poskytovat „všechno všem“).</a:t>
            </a:r>
          </a:p>
          <a:p>
            <a:pPr marL="628650" lvl="0" indent="-51435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sz="1600" dirty="0">
                <a:solidFill>
                  <a:schemeClr val="tx1"/>
                </a:solidFill>
              </a:rPr>
              <a:t>Poskytovaná hodnota (segmentům zákazníků). Jak byste např. segmentoval své zákazníky v čase COVID-19 a energetické krize a jakou hodnotu očekávají (nebo očekávali) od vaší organizace či od jiných „poskytovatelů“?</a:t>
            </a:r>
          </a:p>
          <a:p>
            <a:pPr marL="628650" lvl="0" indent="-51435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sz="1600" dirty="0">
                <a:solidFill>
                  <a:schemeClr val="tx1"/>
                </a:solidFill>
              </a:rPr>
              <a:t>Distribuční kanály (cesty jimiž se hodnota k segmentovaným zákazníkům dostane).</a:t>
            </a:r>
          </a:p>
          <a:p>
            <a:pPr marL="628650" lvl="0" indent="-51435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sz="1600" dirty="0">
                <a:solidFill>
                  <a:schemeClr val="tx1"/>
                </a:solidFill>
              </a:rPr>
              <a:t>Vztahy se zákazníky (a toho, jak budou budovány, udržovány a rozvíjeny</a:t>
            </a:r>
          </a:p>
          <a:p>
            <a:pPr marL="628650" lvl="0" indent="-51435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sz="1600" dirty="0">
                <a:solidFill>
                  <a:schemeClr val="tx1"/>
                </a:solidFill>
              </a:rPr>
              <a:t>Zdroje příjmu (toky příjmu, kterými chce organizace svým byznysem generovat předpoklady pro obrat a další finanční výsledky).</a:t>
            </a:r>
          </a:p>
          <a:p>
            <a:pPr marL="628650" lvl="0" indent="-51435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sz="1600" dirty="0">
                <a:solidFill>
                  <a:schemeClr val="tx1"/>
                </a:solidFill>
              </a:rPr>
              <a:t>Klíčové zdroje (jako předpoklad k vytváření a poskytování hodnoty (zde jsou zdánlivě podružně zdroje jako pracovníci, finance, technologie apod.)</a:t>
            </a:r>
          </a:p>
          <a:p>
            <a:pPr marL="628650" lvl="0" indent="-51435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sz="1600" dirty="0">
                <a:solidFill>
                  <a:schemeClr val="tx1"/>
                </a:solidFill>
              </a:rPr>
              <a:t>Klíčové činnosti/aktivity (které je třeba zvládnout a realizovat k vytvoření/poskytnutí hodnoty pro zákaznické segmenty díky klíčovým zdrojům a distribučním kanálům).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44/69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2233749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 a „plátno“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r>
              <a:rPr lang="cs-CZ" sz="2400" b="1" dirty="0">
                <a:solidFill>
                  <a:schemeClr val="tx1"/>
                </a:solidFill>
              </a:rPr>
              <a:t>Aktivity/činnosti jsou součástí procesů. </a:t>
            </a:r>
          </a:p>
          <a:p>
            <a:pPr marL="114300" lvl="0" indent="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endParaRPr lang="cs-CZ" sz="2400" dirty="0">
              <a:solidFill>
                <a:schemeClr val="tx1"/>
              </a:solidFill>
            </a:endParaRPr>
          </a:p>
          <a:p>
            <a:pPr marL="628650" lvl="0" indent="-51435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sz="2400" b="1" dirty="0">
                <a:solidFill>
                  <a:schemeClr val="tx1"/>
                </a:solidFill>
              </a:rPr>
              <a:t>Klíčová partnerství </a:t>
            </a:r>
            <a:r>
              <a:rPr lang="cs-CZ" sz="2400" dirty="0">
                <a:solidFill>
                  <a:schemeClr val="tx1"/>
                </a:solidFill>
              </a:rPr>
              <a:t>(protože organizace obvykle vše sama nezvládne a potřebuje být ve vztahu s dalšími zainteresovanými stranami).</a:t>
            </a:r>
          </a:p>
          <a:p>
            <a:pPr marL="628650" lvl="0" indent="-51435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sz="2400" b="1" dirty="0">
                <a:solidFill>
                  <a:schemeClr val="tx1"/>
                </a:solidFill>
              </a:rPr>
              <a:t>Struktura nákladů </a:t>
            </a:r>
            <a:r>
              <a:rPr lang="cs-CZ" sz="2400" dirty="0">
                <a:solidFill>
                  <a:schemeClr val="tx1"/>
                </a:solidFill>
              </a:rPr>
              <a:t>(jako výsledek strategického rozhodnutí o tom, co je hybnou silou byznysu – zda náklady (hodnotou je cena) či hodnota v jiné formě než nízké ceně pro zákazníka</a:t>
            </a:r>
            <a:r>
              <a:rPr lang="cs-CZ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2298236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 a „plátno“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r>
              <a:rPr lang="cs-CZ" sz="2000" dirty="0">
                <a:solidFill>
                  <a:schemeClr val="tx1"/>
                </a:solidFill>
              </a:rPr>
              <a:t>Je patrné, že byznys model v podobě plátna se soustředí především na zákazníky a jejich segmenty, i když neopomíjí ani klíčové partnery.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46/69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D152255-4DF5-48EF-9B5E-6EBBF484E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805" y="2193820"/>
            <a:ext cx="5373666" cy="386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23902"/>
      </p:ext>
    </p:extLst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„Plátno“ a model EFQM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114300" lvl="0" indent="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r>
              <a:rPr lang="cs-CZ" sz="2400" b="1" dirty="0">
                <a:solidFill>
                  <a:schemeClr val="tx1"/>
                </a:solidFill>
              </a:rPr>
              <a:t>Model EFQM 2013 byl sestaven z 9 kritérií:</a:t>
            </a:r>
          </a:p>
          <a:p>
            <a:pPr marL="571500" lvl="0" indent="-4572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Vůdcovství/vedení/Leadership</a:t>
            </a:r>
          </a:p>
          <a:p>
            <a:pPr marL="571500" lvl="0" indent="-4572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Strategie</a:t>
            </a:r>
          </a:p>
          <a:p>
            <a:pPr marL="571500" lvl="0" indent="-4572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Pracovníci</a:t>
            </a:r>
          </a:p>
          <a:p>
            <a:pPr marL="571500" lvl="0" indent="-4572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Partnerství a zdroje</a:t>
            </a:r>
          </a:p>
          <a:p>
            <a:pPr marL="571500" lvl="0" indent="-4572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Procesy, výrobky a služby</a:t>
            </a:r>
          </a:p>
          <a:p>
            <a:pPr marL="571500" lvl="0" indent="-4572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Zákazníci – výsledky</a:t>
            </a:r>
          </a:p>
          <a:p>
            <a:pPr marL="571500" lvl="0" indent="-4572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Pracovníci – výsledky</a:t>
            </a:r>
          </a:p>
          <a:p>
            <a:pPr marL="571500" lvl="0" indent="-4572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Společnost – výsledky</a:t>
            </a:r>
          </a:p>
          <a:p>
            <a:pPr marL="571500" lvl="0" indent="-45720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cs-CZ" sz="2400" dirty="0">
                <a:solidFill>
                  <a:schemeClr val="tx1"/>
                </a:solidFill>
              </a:rPr>
              <a:t>Ekonomické výsledky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47/69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182451"/>
      </p:ext>
    </p:extLst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„Plátno“ a model EFQM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r>
              <a:rPr lang="cs-CZ" sz="2400" b="1" dirty="0">
                <a:solidFill>
                  <a:schemeClr val="tx1"/>
                </a:solidFill>
              </a:rPr>
              <a:t>V pojetí „starého“ modelu EFQM se byznys model dotýká zejména kritérií: </a:t>
            </a:r>
          </a:p>
          <a:p>
            <a:pPr marL="114300" lvl="0" indent="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r>
              <a:rPr lang="cs-CZ" sz="2400" dirty="0">
                <a:solidFill>
                  <a:schemeClr val="tx1"/>
                </a:solidFill>
              </a:rPr>
              <a:t>4 - Partnerství a zdroje,</a:t>
            </a:r>
          </a:p>
          <a:p>
            <a:pPr marL="114300" lvl="0" indent="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r>
              <a:rPr lang="cs-CZ" sz="2400" dirty="0">
                <a:solidFill>
                  <a:schemeClr val="tx1"/>
                </a:solidFill>
              </a:rPr>
              <a:t>5 - Procesy, výrobky a služby,</a:t>
            </a:r>
          </a:p>
          <a:p>
            <a:pPr marL="114300" lvl="0" indent="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r>
              <a:rPr lang="cs-CZ" sz="2400" dirty="0">
                <a:solidFill>
                  <a:schemeClr val="tx1"/>
                </a:solidFill>
              </a:rPr>
              <a:t>6 - Zákazníci – výsledky,</a:t>
            </a:r>
          </a:p>
          <a:p>
            <a:pPr marL="114300" lvl="0" indent="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r>
              <a:rPr lang="cs-CZ" sz="2400" dirty="0">
                <a:solidFill>
                  <a:schemeClr val="tx1"/>
                </a:solidFill>
              </a:rPr>
              <a:t>9 - Ekonomické výsledky (částečně)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48/69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7763664"/>
      </p:ext>
    </p:extLst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„Plátno“ a model EFQM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r>
              <a:rPr lang="cs-CZ" sz="2400" b="1" dirty="0">
                <a:solidFill>
                  <a:schemeClr val="tx1"/>
                </a:solidFill>
              </a:rPr>
              <a:t>Nový model EFQM (verze 2020) se dá chápat jako (univerzálnější) „byznys model“ a „plátno“. </a:t>
            </a:r>
          </a:p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Týká se zejména „pilíře“ Realizace, kde bere v úvahu zejména následující </a:t>
            </a:r>
            <a:r>
              <a:rPr lang="cs-CZ" sz="2000" dirty="0" err="1">
                <a:solidFill>
                  <a:schemeClr val="tx1"/>
                </a:solidFill>
              </a:rPr>
              <a:t>subkritéria</a:t>
            </a:r>
            <a:r>
              <a:rPr lang="cs-CZ" sz="2000" dirty="0">
                <a:solidFill>
                  <a:schemeClr val="tx1"/>
                </a:solidFill>
              </a:rPr>
              <a:t>:</a:t>
            </a:r>
          </a:p>
          <a:p>
            <a:pPr lvl="1"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Budování udržitelných vztahů se zákazníky (jako jedné ze zainteresovaných stran)</a:t>
            </a:r>
          </a:p>
          <a:p>
            <a:pPr lvl="1"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Definování hodnoty a postupu její tvorby</a:t>
            </a:r>
          </a:p>
          <a:p>
            <a:pPr lvl="1"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Komunikace a prodej hodnoty</a:t>
            </a:r>
          </a:p>
          <a:p>
            <a:pPr lvl="1"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Dodávání hodnoty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49/69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898573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 grafické znázornění modelu slouží tzv. </a:t>
            </a: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plátno byznys modelu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(Business Model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Canvas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Toto plátno umožňuje graficky znázornit jednotlivé prvky business modelu, jejich </a:t>
            </a: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provázanost a kombinace 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při popisu stávajících stavů nebo návrhu inovací v této oblasti.</a:t>
            </a:r>
            <a:b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1562374"/>
      </p:ext>
    </p:extLst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„Plátno“ a model EFQM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r>
              <a:rPr lang="cs-CZ" sz="2400" dirty="0">
                <a:solidFill>
                  <a:schemeClr val="tx1"/>
                </a:solidFill>
              </a:rPr>
              <a:t>Z výsledkových kritérií modelu EFQM 2020 je patrná vazba zejména vůči:</a:t>
            </a:r>
          </a:p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vnímání zákazníků</a:t>
            </a:r>
          </a:p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finanční výkonnosti a </a:t>
            </a:r>
          </a:p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plnění očekávání klíčových zainteresovaných stran (vč. očekávání zákazníků), promítnutých do výsledků provozní a strategické výkonnosti.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13127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2069620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„Plátno“ a model EFQM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51/69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AE4585B-B3BC-4F41-8619-3DE3BB5EE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1302707"/>
            <a:ext cx="6531428" cy="471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171510"/>
      </p:ext>
    </p:extLst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„Plátno a </a:t>
            </a:r>
            <a:r>
              <a:rPr lang="cs-CZ" sz="3600" b="1" dirty="0" err="1"/>
              <a:t>Balanced</a:t>
            </a:r>
            <a:r>
              <a:rPr lang="cs-CZ" sz="3600" b="1" dirty="0"/>
              <a:t> </a:t>
            </a:r>
            <a:r>
              <a:rPr lang="cs-CZ" sz="3600" b="1" dirty="0" err="1"/>
              <a:t>Scorecard</a:t>
            </a:r>
            <a:r>
              <a:rPr lang="cs-CZ" sz="3600" b="1" dirty="0"/>
              <a:t>“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400" b="1" dirty="0">
                <a:solidFill>
                  <a:schemeClr val="tx1"/>
                </a:solidFill>
              </a:rPr>
              <a:t>Nabídka hodnoty </a:t>
            </a:r>
            <a:r>
              <a:rPr lang="cs-CZ" sz="2400" dirty="0">
                <a:solidFill>
                  <a:schemeClr val="tx1"/>
                </a:solidFill>
              </a:rPr>
              <a:t>(</a:t>
            </a:r>
            <a:r>
              <a:rPr lang="cs-CZ" sz="2400" dirty="0" err="1">
                <a:solidFill>
                  <a:schemeClr val="tx1"/>
                </a:solidFill>
              </a:rPr>
              <a:t>value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proposition</a:t>
            </a:r>
            <a:r>
              <a:rPr lang="cs-CZ" sz="2400" dirty="0">
                <a:solidFill>
                  <a:schemeClr val="tx1"/>
                </a:solidFill>
              </a:rPr>
              <a:t>) spojuje plátno byznys modelu se zákaznickou perspektivou </a:t>
            </a:r>
            <a:r>
              <a:rPr lang="cs-CZ" sz="2400" b="1" dirty="0" err="1">
                <a:solidFill>
                  <a:schemeClr val="tx1"/>
                </a:solidFill>
              </a:rPr>
              <a:t>Balanced</a:t>
            </a: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err="1">
                <a:solidFill>
                  <a:schemeClr val="tx1"/>
                </a:solidFill>
              </a:rPr>
              <a:t>Scorecard</a:t>
            </a:r>
            <a:r>
              <a:rPr lang="cs-CZ" sz="240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400" dirty="0">
                <a:solidFill>
                  <a:schemeClr val="tx1"/>
                </a:solidFill>
              </a:rPr>
              <a:t>Zjednodušeně by se dalo říci, že perspektivu interních procesů představuje v plátnu box „klíčové aktivity“ a perspektivu BSC, týkající se učení a růstu připomíná částečně prvek „klíčové zdroje“.</a:t>
            </a:r>
          </a:p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400" dirty="0">
                <a:solidFill>
                  <a:schemeClr val="tx1"/>
                </a:solidFill>
              </a:rPr>
              <a:t>Podobně jako </a:t>
            </a:r>
            <a:r>
              <a:rPr lang="cs-CZ" sz="2400" dirty="0" err="1">
                <a:solidFill>
                  <a:schemeClr val="tx1"/>
                </a:solidFill>
              </a:rPr>
              <a:t>Balanced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Scorecard</a:t>
            </a:r>
            <a:r>
              <a:rPr lang="cs-CZ" sz="2400" dirty="0">
                <a:solidFill>
                  <a:schemeClr val="tx1"/>
                </a:solidFill>
              </a:rPr>
              <a:t> (BSC), i plátno byznys modelu můžete myšlenkově utvářet „od konce“. </a:t>
            </a:r>
          </a:p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400" dirty="0">
                <a:solidFill>
                  <a:schemeClr val="tx1"/>
                </a:solidFill>
              </a:rPr>
              <a:t>V komerční sféře (založené na tvorbě zisku) je oním „koncem“ právě finanční perspektiva (tržby, obrat, zisk, návratnost, EVA…)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52/69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227283"/>
      </p:ext>
    </p:extLst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„Plátno a </a:t>
            </a:r>
            <a:r>
              <a:rPr lang="cs-CZ" sz="3600" b="1" dirty="0" err="1"/>
              <a:t>Balanced</a:t>
            </a:r>
            <a:r>
              <a:rPr lang="cs-CZ" sz="3600" b="1" dirty="0"/>
              <a:t> </a:t>
            </a:r>
            <a:r>
              <a:rPr lang="cs-CZ" sz="3600" b="1" dirty="0" err="1"/>
              <a:t>Scorecard</a:t>
            </a:r>
            <a:r>
              <a:rPr lang="cs-CZ" sz="3600" b="1" dirty="0"/>
              <a:t>“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640"/>
              </a:spcBef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53/69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56C5C32-97C5-4B84-902A-C9D06EF14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74" y="1169711"/>
            <a:ext cx="6935852" cy="498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84123"/>
      </p:ext>
    </p:extLst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 err="1"/>
              <a:t>Lean</a:t>
            </a:r>
            <a:r>
              <a:rPr lang="cs-CZ" sz="3600" b="1" dirty="0"/>
              <a:t> </a:t>
            </a:r>
            <a:r>
              <a:rPr lang="cs-CZ" sz="3600" b="1" dirty="0" err="1"/>
              <a:t>Canvas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400" dirty="0">
                <a:solidFill>
                  <a:schemeClr val="tx1"/>
                </a:solidFill>
              </a:rPr>
              <a:t>Vypracování </a:t>
            </a:r>
            <a:r>
              <a:rPr lang="cs-CZ" sz="2400" b="1" dirty="0">
                <a:solidFill>
                  <a:schemeClr val="tx1"/>
                </a:solidFill>
              </a:rPr>
              <a:t>podnikatelského plánu </a:t>
            </a:r>
            <a:r>
              <a:rPr lang="cs-CZ" sz="2400" dirty="0">
                <a:solidFill>
                  <a:schemeClr val="tx1"/>
                </a:solidFill>
              </a:rPr>
              <a:t>je nedílnou fází každého projektu. </a:t>
            </a:r>
          </a:p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400" dirty="0">
                <a:solidFill>
                  <a:schemeClr val="tx1"/>
                </a:solidFill>
              </a:rPr>
              <a:t>Jenže výsledkem je zpravidla dlouhý dokument, který obvykle skončí ve vaší administrativní složce nebo šanonu bez jakéhokoliv praktického významu.</a:t>
            </a:r>
          </a:p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400" dirty="0">
                <a:solidFill>
                  <a:schemeClr val="tx1"/>
                </a:solidFill>
              </a:rPr>
              <a:t>Jednostránková varianta podnikatelského plánu, která zaznamenává jen ty nejdůležitější informace. </a:t>
            </a:r>
          </a:p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400" dirty="0">
                <a:solidFill>
                  <a:schemeClr val="tx1"/>
                </a:solidFill>
              </a:rPr>
              <a:t>Tento dokument pomůže začínajícím i stávajícím podnikatelům utřídit představu a směr podnikání. </a:t>
            </a:r>
          </a:p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400" dirty="0">
                <a:solidFill>
                  <a:schemeClr val="tx1"/>
                </a:solidFill>
              </a:rPr>
              <a:t>Jeho základem je například šablona, která vám pomůže rozložit nápad na jeho klíčové předpoklady do 9 základních stavebních bloků.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54/69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0009852"/>
      </p:ext>
    </p:extLst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 err="1"/>
              <a:t>Lean</a:t>
            </a:r>
            <a:r>
              <a:rPr lang="cs-CZ" sz="3600" b="1" dirty="0"/>
              <a:t> </a:t>
            </a:r>
            <a:r>
              <a:rPr lang="cs-CZ" sz="3600" b="1" dirty="0" err="1"/>
              <a:t>Canvas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400" dirty="0">
                <a:solidFill>
                  <a:schemeClr val="tx1"/>
                </a:solidFill>
              </a:rPr>
              <a:t>Výhodou </a:t>
            </a:r>
            <a:r>
              <a:rPr lang="cs-CZ" sz="2400" dirty="0" err="1">
                <a:solidFill>
                  <a:schemeClr val="tx1"/>
                </a:solidFill>
              </a:rPr>
              <a:t>Lean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Canvas</a:t>
            </a:r>
            <a:r>
              <a:rPr lang="cs-CZ" sz="2400" dirty="0">
                <a:solidFill>
                  <a:schemeClr val="tx1"/>
                </a:solidFill>
              </a:rPr>
              <a:t> je jeho stručnost a jasnost - nebudete se topit v hromadách papírů a zachytíte své představy o podnikatelském nápadu bez zbytečné “omáčky“. </a:t>
            </a:r>
          </a:p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400" dirty="0">
                <a:solidFill>
                  <a:schemeClr val="tx1"/>
                </a:solidFill>
              </a:rPr>
              <a:t>To vám zároveň pomůže odhalit jeho možná rizika a otestovat je přímo v realitě. </a:t>
            </a:r>
          </a:p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400" dirty="0">
                <a:solidFill>
                  <a:schemeClr val="tx1"/>
                </a:solidFill>
              </a:rPr>
              <a:t>Díky stručnosti </a:t>
            </a:r>
            <a:r>
              <a:rPr lang="cs-CZ" sz="2400" dirty="0" err="1">
                <a:solidFill>
                  <a:schemeClr val="tx1"/>
                </a:solidFill>
              </a:rPr>
              <a:t>Lean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Canvas</a:t>
            </a:r>
            <a:r>
              <a:rPr lang="cs-CZ" sz="2400" dirty="0">
                <a:solidFill>
                  <a:schemeClr val="tx1"/>
                </a:solidFill>
              </a:rPr>
              <a:t> budete navíc schopni představit svůj podnikatelský nápad úplně každému. </a:t>
            </a:r>
          </a:p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400" dirty="0">
                <a:solidFill>
                  <a:schemeClr val="tx1"/>
                </a:solidFill>
              </a:rPr>
              <a:t>Všichni hned pochopí, jaký je jeho záměr nebo silné stránky. Jednoduše vytvoříte podnikatelský plán, který se dá číst.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55/69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8831819"/>
      </p:ext>
    </p:extLst>
  </p:cSld>
  <p:clrMapOvr>
    <a:masterClrMapping/>
  </p:clrMapOvr>
  <p:transition spd="slow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 err="1"/>
              <a:t>Lean</a:t>
            </a:r>
            <a:r>
              <a:rPr lang="cs-CZ" sz="3600" b="1" dirty="0"/>
              <a:t> </a:t>
            </a:r>
            <a:r>
              <a:rPr lang="cs-CZ" sz="3600" b="1" dirty="0" err="1"/>
              <a:t>Canvas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Podstatou </a:t>
            </a:r>
            <a:r>
              <a:rPr lang="cs-CZ" sz="2000" dirty="0" err="1">
                <a:solidFill>
                  <a:schemeClr val="tx1"/>
                </a:solidFill>
              </a:rPr>
              <a:t>Lean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Canvas</a:t>
            </a:r>
            <a:r>
              <a:rPr lang="cs-CZ" sz="2000" dirty="0">
                <a:solidFill>
                  <a:schemeClr val="tx1"/>
                </a:solidFill>
              </a:rPr>
              <a:t> je těchto 9 nejdůležitějších oblastí, nad kterými byste se měli zamyslet a odpovědi pak zanést do jednotlivých bloků.</a:t>
            </a:r>
          </a:p>
          <a:p>
            <a:pPr lvl="1">
              <a:lnSpc>
                <a:spcPct val="120000"/>
              </a:lnSpc>
              <a:spcBef>
                <a:spcPts val="640"/>
              </a:spcBef>
            </a:pPr>
            <a:r>
              <a:rPr lang="cs-CZ" sz="1800" b="1" dirty="0">
                <a:solidFill>
                  <a:schemeClr val="tx1"/>
                </a:solidFill>
              </a:rPr>
              <a:t>Zákazníci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Nikdy netvrďte, že vaši zákazníci jsou všichni. 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Každý produkt má svou cílovou skupinu. 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Zamyslete se, kdo bude opravdu váš produkt využívat, s čímž vám může pomoci i několik tipů k tvorbě mobilních aplikací. 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Vepište sem i první vlaštovky, tedy zákazníky, se kterými můžete začít nejdříve.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56/69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7069915"/>
      </p:ext>
    </p:extLst>
  </p:cSld>
  <p:clrMapOvr>
    <a:masterClrMapping/>
  </p:clrMapOvr>
  <p:transition spd="slow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 err="1"/>
              <a:t>Lean</a:t>
            </a:r>
            <a:r>
              <a:rPr lang="cs-CZ" sz="3600" b="1" dirty="0"/>
              <a:t> </a:t>
            </a:r>
            <a:r>
              <a:rPr lang="cs-CZ" sz="3600" b="1" dirty="0" err="1"/>
              <a:t>Canvas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Podstatou </a:t>
            </a:r>
            <a:r>
              <a:rPr lang="cs-CZ" sz="2000" dirty="0" err="1">
                <a:solidFill>
                  <a:schemeClr val="tx1"/>
                </a:solidFill>
              </a:rPr>
              <a:t>Lean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Canvas</a:t>
            </a:r>
            <a:r>
              <a:rPr lang="cs-CZ" sz="2000" dirty="0">
                <a:solidFill>
                  <a:schemeClr val="tx1"/>
                </a:solidFill>
              </a:rPr>
              <a:t> je těchto 9 nejdůležitějších oblastí, nad kterými byste se měli zamyslet a odpovědi pak zanést do jednotlivých bloků.</a:t>
            </a:r>
          </a:p>
          <a:p>
            <a:pPr lvl="1">
              <a:lnSpc>
                <a:spcPct val="120000"/>
              </a:lnSpc>
              <a:spcBef>
                <a:spcPts val="640"/>
              </a:spcBef>
            </a:pPr>
            <a:r>
              <a:rPr lang="cs-CZ" sz="1800" b="1" dirty="0">
                <a:solidFill>
                  <a:schemeClr val="tx1"/>
                </a:solidFill>
              </a:rPr>
              <a:t>Problém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Zeptejte se svých zákazníků, jaké problémy řeší, a vyberte ideálně tři nejdůležitější odpovědi. 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Definujte si i jejich aktuální řešení a další existující alternativy. 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Podobný přístup ostatně načrtáváme i v článku o minimum </a:t>
            </a:r>
            <a:r>
              <a:rPr lang="cs-CZ" sz="1600" dirty="0" err="1">
                <a:solidFill>
                  <a:schemeClr val="tx1"/>
                </a:solidFill>
              </a:rPr>
              <a:t>viable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productu</a:t>
            </a:r>
            <a:r>
              <a:rPr lang="cs-CZ" sz="1600" dirty="0">
                <a:solidFill>
                  <a:schemeClr val="tx1"/>
                </a:solidFill>
              </a:rPr>
              <a:t>.</a:t>
            </a:r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57/69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6245397"/>
      </p:ext>
    </p:extLst>
  </p:cSld>
  <p:clrMapOvr>
    <a:masterClrMapping/>
  </p:clrMapOvr>
  <p:transition spd="slow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 err="1"/>
              <a:t>Lean</a:t>
            </a:r>
            <a:r>
              <a:rPr lang="cs-CZ" sz="3600" b="1" dirty="0"/>
              <a:t> </a:t>
            </a:r>
            <a:r>
              <a:rPr lang="cs-CZ" sz="3600" b="1" dirty="0" err="1"/>
              <a:t>Canvas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Podstatou </a:t>
            </a:r>
            <a:r>
              <a:rPr lang="cs-CZ" sz="2000" dirty="0" err="1">
                <a:solidFill>
                  <a:schemeClr val="tx1"/>
                </a:solidFill>
              </a:rPr>
              <a:t>Lean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Canvas</a:t>
            </a:r>
            <a:r>
              <a:rPr lang="cs-CZ" sz="2000" dirty="0">
                <a:solidFill>
                  <a:schemeClr val="tx1"/>
                </a:solidFill>
              </a:rPr>
              <a:t> je těchto 9 nejdůležitějších oblastí, nad kterými byste se měli zamyslet a odpovědi pak zanést do jednotlivých bloků.</a:t>
            </a:r>
          </a:p>
          <a:p>
            <a:pPr lvl="1">
              <a:lnSpc>
                <a:spcPct val="120000"/>
              </a:lnSpc>
              <a:spcBef>
                <a:spcPts val="640"/>
              </a:spcBef>
            </a:pPr>
            <a:r>
              <a:rPr lang="cs-CZ" sz="1800" b="1" dirty="0">
                <a:solidFill>
                  <a:schemeClr val="tx1"/>
                </a:solidFill>
              </a:rPr>
              <a:t>Řešení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Definujte si, jaké vlastnosti vašeho produktu budou řešit hlavní problémy zákazníků. 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Hlavní problémy jste si určili v předchozím kroku.</a:t>
            </a:r>
            <a:endParaRPr lang="cs-CZ" sz="6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58/69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4872445"/>
      </p:ext>
    </p:extLst>
  </p:cSld>
  <p:clrMapOvr>
    <a:masterClrMapping/>
  </p:clrMapOvr>
  <p:transition spd="slow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 err="1"/>
              <a:t>Lean</a:t>
            </a:r>
            <a:r>
              <a:rPr lang="cs-CZ" sz="3600" b="1" dirty="0"/>
              <a:t> </a:t>
            </a:r>
            <a:r>
              <a:rPr lang="cs-CZ" sz="3600" b="1" dirty="0" err="1"/>
              <a:t>Canvas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Podstatou </a:t>
            </a:r>
            <a:r>
              <a:rPr lang="cs-CZ" sz="2000" dirty="0" err="1">
                <a:solidFill>
                  <a:schemeClr val="tx1"/>
                </a:solidFill>
              </a:rPr>
              <a:t>Lean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Canvas</a:t>
            </a:r>
            <a:r>
              <a:rPr lang="cs-CZ" sz="2000" dirty="0">
                <a:solidFill>
                  <a:schemeClr val="tx1"/>
                </a:solidFill>
              </a:rPr>
              <a:t> je těchto 9 nejdůležitějších oblastí, nad kterými byste se měli zamyslet a odpovědi pak zanést do jednotlivých bloků.</a:t>
            </a:r>
          </a:p>
          <a:p>
            <a:pPr lvl="1">
              <a:lnSpc>
                <a:spcPct val="120000"/>
              </a:lnSpc>
              <a:spcBef>
                <a:spcPts val="640"/>
              </a:spcBef>
            </a:pPr>
            <a:r>
              <a:rPr lang="cs-CZ" sz="1800" b="1" dirty="0">
                <a:solidFill>
                  <a:schemeClr val="tx1"/>
                </a:solidFill>
              </a:rPr>
              <a:t>Unikátní nabídka hodnoty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Najděte </a:t>
            </a:r>
            <a:r>
              <a:rPr lang="cs-CZ" sz="1600" dirty="0" err="1">
                <a:solidFill>
                  <a:schemeClr val="tx1"/>
                </a:solidFill>
              </a:rPr>
              <a:t>gró</a:t>
            </a:r>
            <a:r>
              <a:rPr lang="cs-CZ" sz="1600" dirty="0">
                <a:solidFill>
                  <a:schemeClr val="tx1"/>
                </a:solidFill>
              </a:rPr>
              <a:t> vašeho produktu, tj. benefit, který zákazníci s jeho koupí získají. 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Je to v podstatě marketingová věta, která přesvědčí uživatele, aby se o váš produkt zajímali.</a:t>
            </a:r>
            <a:endParaRPr lang="cs-CZ" sz="3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59/69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944057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Mezi hlavní </a:t>
            </a: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výhody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přístupu patří </a:t>
            </a: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zdůraznění tvorby hodnoty a provázanost finančních toků 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 jednotlivé prvky modelu, především na způsob generování příjmů – tedy jasně stanovit, které činnosti pomáhají firmě vydělávat peníze. 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Díky plátnu byznys modelu je </a:t>
            </a: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možné získat kompletní přehled o všech prvcích aktuálně nastaveného systému na jednom místě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Praktickou výhodou je pak možnost diskuze a prezentace byznys modelu prostřednictvím jednoho listu papíru.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8776121"/>
      </p:ext>
    </p:extLst>
  </p:cSld>
  <p:clrMapOvr>
    <a:masterClrMapping/>
  </p:clrMapOvr>
  <p:transition spd="slow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 err="1"/>
              <a:t>Lean</a:t>
            </a:r>
            <a:r>
              <a:rPr lang="cs-CZ" sz="3600" b="1" dirty="0"/>
              <a:t> </a:t>
            </a:r>
            <a:r>
              <a:rPr lang="cs-CZ" sz="3600" b="1" dirty="0" err="1"/>
              <a:t>Canvas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Podstatou </a:t>
            </a:r>
            <a:r>
              <a:rPr lang="cs-CZ" sz="2000" dirty="0" err="1">
                <a:solidFill>
                  <a:schemeClr val="tx1"/>
                </a:solidFill>
              </a:rPr>
              <a:t>Lean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Canvas</a:t>
            </a:r>
            <a:r>
              <a:rPr lang="cs-CZ" sz="2000" dirty="0">
                <a:solidFill>
                  <a:schemeClr val="tx1"/>
                </a:solidFill>
              </a:rPr>
              <a:t> je těchto 9 nejdůležitějších oblastí, nad kterými byste se měli zamyslet a odpovědi pak zanést do jednotlivých bloků.</a:t>
            </a:r>
          </a:p>
          <a:p>
            <a:pPr lvl="1">
              <a:lnSpc>
                <a:spcPct val="120000"/>
              </a:lnSpc>
              <a:spcBef>
                <a:spcPts val="640"/>
              </a:spcBef>
            </a:pPr>
            <a:r>
              <a:rPr lang="cs-CZ" sz="1800" b="1" dirty="0">
                <a:solidFill>
                  <a:schemeClr val="tx1"/>
                </a:solidFill>
              </a:rPr>
              <a:t>Cenový model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Určete, kolik bude váš produkt stát. 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My vycházíme z ceny vývoje aplikace i z částky, kterou nyní zákazníci utratí za alternativní řešení jejich problému.</a:t>
            </a:r>
            <a:endParaRPr lang="cs-CZ" sz="3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60/69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3543716"/>
      </p:ext>
    </p:extLst>
  </p:cSld>
  <p:clrMapOvr>
    <a:masterClrMapping/>
  </p:clrMapOvr>
  <p:transition spd="slow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 err="1"/>
              <a:t>Lean</a:t>
            </a:r>
            <a:r>
              <a:rPr lang="cs-CZ" sz="3600" b="1" dirty="0"/>
              <a:t> </a:t>
            </a:r>
            <a:r>
              <a:rPr lang="cs-CZ" sz="3600" b="1" dirty="0" err="1"/>
              <a:t>Canvas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Podstatou </a:t>
            </a:r>
            <a:r>
              <a:rPr lang="cs-CZ" sz="2000" dirty="0" err="1">
                <a:solidFill>
                  <a:schemeClr val="tx1"/>
                </a:solidFill>
              </a:rPr>
              <a:t>Lean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Canvas</a:t>
            </a:r>
            <a:r>
              <a:rPr lang="cs-CZ" sz="2000" dirty="0">
                <a:solidFill>
                  <a:schemeClr val="tx1"/>
                </a:solidFill>
              </a:rPr>
              <a:t> je těchto 9 nejdůležitějších oblastí, nad kterými byste se měli zamyslet a odpovědi pak zanést do jednotlivých bloků.</a:t>
            </a:r>
          </a:p>
          <a:p>
            <a:pPr lvl="1">
              <a:lnSpc>
                <a:spcPct val="120000"/>
              </a:lnSpc>
              <a:spcBef>
                <a:spcPts val="640"/>
              </a:spcBef>
            </a:pPr>
            <a:r>
              <a:rPr lang="cs-CZ" sz="1800" b="1" dirty="0">
                <a:solidFill>
                  <a:schemeClr val="tx1"/>
                </a:solidFill>
              </a:rPr>
              <a:t>Cesty k zákazníkům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Dále je třeba vědět, jak svůj produkt dostanete k zákazníkům. 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Můžete využít </a:t>
            </a:r>
            <a:r>
              <a:rPr lang="cs-CZ" sz="1600" dirty="0" err="1">
                <a:solidFill>
                  <a:schemeClr val="tx1"/>
                </a:solidFill>
              </a:rPr>
              <a:t>emailing</a:t>
            </a:r>
            <a:r>
              <a:rPr lang="cs-CZ" sz="1600" dirty="0">
                <a:solidFill>
                  <a:schemeClr val="tx1"/>
                </a:solidFill>
              </a:rPr>
              <a:t>, sociální sítě, networking, média, konference nebo známé. 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Vyberte ty platformy, na kterých se pohybují vaši zákazníci.</a:t>
            </a:r>
            <a:endParaRPr lang="cs-CZ" sz="3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61/69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44270"/>
      </p:ext>
    </p:extLst>
  </p:cSld>
  <p:clrMapOvr>
    <a:masterClrMapping/>
  </p:clrMapOvr>
  <p:transition spd="slow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 err="1"/>
              <a:t>Lean</a:t>
            </a:r>
            <a:r>
              <a:rPr lang="cs-CZ" sz="3600" b="1" dirty="0"/>
              <a:t> </a:t>
            </a:r>
            <a:r>
              <a:rPr lang="cs-CZ" sz="3600" b="1" dirty="0" err="1"/>
              <a:t>Canvas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Podstatou </a:t>
            </a:r>
            <a:r>
              <a:rPr lang="cs-CZ" sz="2000" dirty="0" err="1">
                <a:solidFill>
                  <a:schemeClr val="tx1"/>
                </a:solidFill>
              </a:rPr>
              <a:t>Lean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Canvas</a:t>
            </a:r>
            <a:r>
              <a:rPr lang="cs-CZ" sz="2000" dirty="0">
                <a:solidFill>
                  <a:schemeClr val="tx1"/>
                </a:solidFill>
              </a:rPr>
              <a:t> je těchto 9 nejdůležitějších oblastí, nad kterými byste se měli zamyslet a odpovědi pak zanést do jednotlivých bloků.</a:t>
            </a:r>
          </a:p>
          <a:p>
            <a:pPr lvl="1">
              <a:lnSpc>
                <a:spcPct val="120000"/>
              </a:lnSpc>
              <a:spcBef>
                <a:spcPts val="640"/>
              </a:spcBef>
            </a:pPr>
            <a:r>
              <a:rPr lang="cs-CZ" sz="1800" b="1" dirty="0">
                <a:solidFill>
                  <a:schemeClr val="tx1"/>
                </a:solidFill>
              </a:rPr>
              <a:t>Klíčové metriky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Určete si také, jakou podobu bude mít úspěch projektu. 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Definujte si konkrétní hodnotu, které má být dosaženo a za jak dlouho. 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Nemusí to být jen zisk, měřítkem může být i </a:t>
            </a:r>
            <a:r>
              <a:rPr lang="cs-CZ" sz="1600" dirty="0" err="1">
                <a:solidFill>
                  <a:schemeClr val="tx1"/>
                </a:solidFill>
              </a:rPr>
              <a:t>engagement</a:t>
            </a:r>
            <a:r>
              <a:rPr lang="cs-CZ" sz="1600" dirty="0">
                <a:solidFill>
                  <a:schemeClr val="tx1"/>
                </a:solidFill>
              </a:rPr>
              <a:t>, procento nových zákazníků nebo zvýšený zájem.</a:t>
            </a:r>
            <a:endParaRPr lang="cs-CZ" sz="3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62/69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5940114"/>
      </p:ext>
    </p:extLst>
  </p:cSld>
  <p:clrMapOvr>
    <a:masterClrMapping/>
  </p:clrMapOvr>
  <p:transition spd="slow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 err="1"/>
              <a:t>Lean</a:t>
            </a:r>
            <a:r>
              <a:rPr lang="cs-CZ" sz="3600" b="1" dirty="0"/>
              <a:t> </a:t>
            </a:r>
            <a:r>
              <a:rPr lang="cs-CZ" sz="3600" b="1" dirty="0" err="1"/>
              <a:t>Canvas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Podstatou </a:t>
            </a:r>
            <a:r>
              <a:rPr lang="cs-CZ" sz="2000" dirty="0" err="1">
                <a:solidFill>
                  <a:schemeClr val="tx1"/>
                </a:solidFill>
              </a:rPr>
              <a:t>Lean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Canvas</a:t>
            </a:r>
            <a:r>
              <a:rPr lang="cs-CZ" sz="2000" dirty="0">
                <a:solidFill>
                  <a:schemeClr val="tx1"/>
                </a:solidFill>
              </a:rPr>
              <a:t> je těchto 9 nejdůležitějších oblastí, nad kterými byste se měli zamyslet a odpovědi pak zanést do jednotlivých bloků.</a:t>
            </a:r>
          </a:p>
          <a:p>
            <a:pPr lvl="1">
              <a:lnSpc>
                <a:spcPct val="120000"/>
              </a:lnSpc>
              <a:spcBef>
                <a:spcPts val="640"/>
              </a:spcBef>
            </a:pPr>
            <a:r>
              <a:rPr lang="cs-CZ" sz="1800" b="1" dirty="0">
                <a:solidFill>
                  <a:schemeClr val="tx1"/>
                </a:solidFill>
              </a:rPr>
              <a:t>Struktura nákladů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Sepište si, jaké jsou vaše fixní, variabilní i počáteční náklady, a zjistěte si, jak dlouho vydržíte s financemi, pokud nezačnete hned vydělávat. 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Nejde o podrobný finanční plán, ale o hrubý přehled vašich financí.</a:t>
            </a:r>
            <a:endParaRPr lang="cs-CZ" sz="3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63/69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3062490"/>
      </p:ext>
    </p:extLst>
  </p:cSld>
  <p:clrMapOvr>
    <a:masterClrMapping/>
  </p:clrMapOvr>
  <p:transition spd="slow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 err="1"/>
              <a:t>Lean</a:t>
            </a:r>
            <a:r>
              <a:rPr lang="cs-CZ" sz="3600" b="1" dirty="0"/>
              <a:t> </a:t>
            </a:r>
            <a:r>
              <a:rPr lang="cs-CZ" sz="3600" b="1" dirty="0" err="1"/>
              <a:t>Canvas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Podstatou </a:t>
            </a:r>
            <a:r>
              <a:rPr lang="cs-CZ" sz="2000" dirty="0" err="1">
                <a:solidFill>
                  <a:schemeClr val="tx1"/>
                </a:solidFill>
              </a:rPr>
              <a:t>Lean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Canvas</a:t>
            </a:r>
            <a:r>
              <a:rPr lang="cs-CZ" sz="2000" dirty="0">
                <a:solidFill>
                  <a:schemeClr val="tx1"/>
                </a:solidFill>
              </a:rPr>
              <a:t> je těchto 9 nejdůležitějších oblastí, nad kterými byste se měli zamyslet a odpovědi pak zanést do jednotlivých bloků.</a:t>
            </a:r>
          </a:p>
          <a:p>
            <a:pPr lvl="1">
              <a:lnSpc>
                <a:spcPct val="120000"/>
              </a:lnSpc>
              <a:spcBef>
                <a:spcPts val="640"/>
              </a:spcBef>
            </a:pPr>
            <a:r>
              <a:rPr lang="cs-CZ" sz="1800" b="1" dirty="0">
                <a:solidFill>
                  <a:schemeClr val="tx1"/>
                </a:solidFill>
              </a:rPr>
              <a:t>Konkurenční výhoda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Nakonec najděte i “neférovou výhodu”. 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Něco, co má váš produkt a nikdo jiný to nemůže koupit nebo okopírovat. 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Mohou to být expertní znalosti, stávající zákazníci, interní informace nebo váš jedinečný tým pracovníků.</a:t>
            </a:r>
          </a:p>
          <a:p>
            <a:pPr lvl="2">
              <a:lnSpc>
                <a:spcPct val="120000"/>
              </a:lnSpc>
              <a:spcBef>
                <a:spcPts val="640"/>
              </a:spcBef>
            </a:pPr>
            <a:r>
              <a:rPr lang="cs-CZ" sz="1600" dirty="0">
                <a:solidFill>
                  <a:schemeClr val="tx1"/>
                </a:solidFill>
              </a:rPr>
              <a:t>Nezapomeňte, že všechny odpovědi se vám musí vejít pouze na jednu stránku. Pouze tak zaznamenáte opravdu jen to nejdůležitější.</a:t>
            </a:r>
            <a:endParaRPr lang="cs-CZ" sz="3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64/69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2028695"/>
      </p:ext>
    </p:extLst>
  </p:cSld>
  <p:clrMapOvr>
    <a:masterClrMapping/>
  </p:clrMapOvr>
  <p:transition spd="slow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 err="1"/>
              <a:t>Lean</a:t>
            </a:r>
            <a:r>
              <a:rPr lang="cs-CZ" sz="3600" b="1" dirty="0"/>
              <a:t> </a:t>
            </a:r>
            <a:r>
              <a:rPr lang="cs-CZ" sz="3600" b="1" dirty="0" err="1"/>
              <a:t>Canvas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Nyní přichází trochu těžší fáze - </a:t>
            </a:r>
            <a:r>
              <a:rPr lang="cs-CZ" sz="2000" b="1" dirty="0">
                <a:solidFill>
                  <a:schemeClr val="tx1"/>
                </a:solidFill>
              </a:rPr>
              <a:t>implementace</a:t>
            </a:r>
            <a:r>
              <a:rPr lang="cs-CZ" sz="2000" dirty="0">
                <a:solidFill>
                  <a:schemeClr val="tx1"/>
                </a:solidFill>
              </a:rPr>
              <a:t> toho, co jste si zapsali. </a:t>
            </a:r>
          </a:p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Nikde není napsáno, že váš </a:t>
            </a:r>
            <a:r>
              <a:rPr lang="cs-CZ" sz="2000" b="1" dirty="0">
                <a:solidFill>
                  <a:schemeClr val="tx1"/>
                </a:solidFill>
              </a:rPr>
              <a:t>první </a:t>
            </a:r>
            <a:r>
              <a:rPr lang="cs-CZ" sz="2000" b="1" dirty="0" err="1">
                <a:solidFill>
                  <a:schemeClr val="tx1"/>
                </a:solidFill>
              </a:rPr>
              <a:t>Lean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Canvas</a:t>
            </a:r>
            <a:r>
              <a:rPr lang="cs-CZ" sz="2000" b="1" dirty="0">
                <a:solidFill>
                  <a:schemeClr val="tx1"/>
                </a:solidFill>
              </a:rPr>
              <a:t> je i ten poslední</a:t>
            </a:r>
            <a:r>
              <a:rPr lang="cs-CZ" sz="200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Když něco nebude fungovat a vaši uživatelé začnou požadovat jiné funkce nebo bude potřeba produkt dále rozvinout, změňte i </a:t>
            </a:r>
            <a:r>
              <a:rPr lang="cs-CZ" sz="2000" dirty="0" err="1">
                <a:solidFill>
                  <a:schemeClr val="tx1"/>
                </a:solidFill>
              </a:rPr>
              <a:t>Lean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Canvas</a:t>
            </a:r>
            <a:r>
              <a:rPr lang="cs-CZ" sz="200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V důsledku tím </a:t>
            </a:r>
            <a:r>
              <a:rPr lang="cs-CZ" sz="2000" b="1" dirty="0">
                <a:solidFill>
                  <a:schemeClr val="tx1"/>
                </a:solidFill>
              </a:rPr>
              <a:t>ušetříte spoustu času, peněz i energie</a:t>
            </a:r>
            <a:r>
              <a:rPr lang="cs-CZ" sz="200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20000"/>
              </a:lnSpc>
              <a:spcBef>
                <a:spcPts val="640"/>
              </a:spcBef>
            </a:pPr>
            <a:r>
              <a:rPr lang="cs-CZ" sz="2000" dirty="0">
                <a:solidFill>
                  <a:schemeClr val="tx1"/>
                </a:solidFill>
              </a:rPr>
              <a:t>Budete totiž reflektovat vše, co zákazníci chtějí, a váš produkt bude opravdu odpovídat jejich potřebám.</a:t>
            </a:r>
            <a:endParaRPr lang="cs-CZ" sz="1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65/69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3126749"/>
      </p:ext>
    </p:extLst>
  </p:cSld>
  <p:clrMapOvr>
    <a:masterClrMapping/>
  </p:clrMapOvr>
  <p:transition spd="slow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 err="1"/>
              <a:t>Lean</a:t>
            </a:r>
            <a:r>
              <a:rPr lang="cs-CZ" sz="3600" b="1" dirty="0"/>
              <a:t> </a:t>
            </a:r>
            <a:r>
              <a:rPr lang="cs-CZ" sz="3600" b="1" dirty="0" err="1"/>
              <a:t>Canvas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513567" y="1302707"/>
            <a:ext cx="8229600" cy="446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>
              <a:lnSpc>
                <a:spcPct val="120000"/>
              </a:lnSpc>
              <a:spcBef>
                <a:spcPts val="640"/>
              </a:spcBef>
              <a:buNone/>
            </a:pPr>
            <a:endParaRPr lang="cs-CZ" sz="100" dirty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66/69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3D4EA93-DEF1-4279-AFB7-C5B52817B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49373"/>
            <a:ext cx="76200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07925"/>
      </p:ext>
    </p:extLst>
  </p:cSld>
  <p:clrMapOvr>
    <a:masterClrMapping/>
  </p:clrMapOvr>
  <p:transition spd="slow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922B662-EBE4-43D0-9305-B5D9B9B76A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Praktické cvičení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CF8EC292-8B2C-40B1-9645-1F12EF3D6B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tx1"/>
                </a:solidFill>
              </a:rPr>
              <a:t>Lean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Canvas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" name="Google Shape;99;p14">
            <a:extLst>
              <a:ext uri="{FF2B5EF4-FFF2-40B4-BE49-F238E27FC236}">
                <a16:creationId xmlns:a16="http://schemas.microsoft.com/office/drawing/2014/main" id="{D1ED4D86-B544-4D40-90FA-B0B543B1A8DC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67/69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4242110"/>
      </p:ext>
    </p:extLst>
  </p:cSld>
  <p:clrMapOvr>
    <a:masterClrMapping/>
  </p:clrMapOvr>
  <p:transition spd="slow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3B0944-4AF4-4B2F-A6A6-556E189B5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Zdroje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C69FB0-358F-4D4E-85E1-6927A60D2F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https://dobra-strategie.webnode.cz/teorie/business-model-canvas/</a:t>
            </a:r>
          </a:p>
          <a:p>
            <a:r>
              <a:rPr lang="cs-CZ" dirty="0"/>
              <a:t>https://www.ebschool.cz/byznys-model-y-platna-kanvasy-a-strategicke-synergie-s-poznamkami-ke-covid-19</a:t>
            </a:r>
          </a:p>
          <a:p>
            <a:r>
              <a:rPr lang="cs-CZ" dirty="0"/>
              <a:t>https://synetech.cz/cs/blog/lean-canvas-cs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D62749ED-5250-4B05-B350-9DDE9F1D163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68/69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9389419"/>
      </p:ext>
    </p:extLst>
  </p:cSld>
  <p:clrMapOvr>
    <a:masterClrMapping/>
  </p:clrMapOvr>
  <p:transition spd="slow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>
                <a:solidFill>
                  <a:srgbClr val="FF0000"/>
                </a:solidFill>
              </a:rPr>
              <a:t>DĚKUJI ZA POZORNOST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3784027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Kameny byznys modelu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Plátno byznys modelu tvoří </a:t>
            </a: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 částí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které jsou označovány za kameny byznys modelu.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Každý z těchto kamenů může mít u jednotlivých byznys modelů odlišnou důležitost, v některých byznys modelech nemusí být všechny kameny využity.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13127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353824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Kameny byznys modelu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CEBC8B2-3884-4864-BA4B-BBBE639563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122" r="60000" b="43714"/>
          <a:stretch/>
        </p:blipFill>
        <p:spPr>
          <a:xfrm>
            <a:off x="514461" y="2353242"/>
            <a:ext cx="8339665" cy="314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0237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Byznys model(y)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Zákaznické segmenty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Kámen „zákaznické segmenty“ popisuje jednu nebo více skupin nebo subjektů, na které bude model orientován.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Zákazníci představují zdroj příjmů v byznys modelu a každý model musí obsahovat alespoň jednoho zákazníka.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Jako zákazníci můžou být popsáni konkrétní instituce nebo reprezentanti jednotlivých skupin, kteří mají společnou potřebu, na kterou odpovídá naše nabídka.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9/69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814037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3727</Words>
  <Application>Microsoft Office PowerPoint</Application>
  <PresentationFormat>Předvádění na obrazovce (4:3)</PresentationFormat>
  <Paragraphs>398</Paragraphs>
  <Slides>69</Slides>
  <Notes>67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69</vt:i4>
      </vt:variant>
    </vt:vector>
  </HeadingPairs>
  <TitlesOfParts>
    <vt:vector size="72" baseType="lpstr">
      <vt:lpstr>Arial</vt:lpstr>
      <vt:lpstr>Calibri</vt:lpstr>
      <vt:lpstr>Office Theme</vt:lpstr>
      <vt:lpstr>Strategický management XSM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model(y)</vt:lpstr>
      <vt:lpstr>Byznys model a „plátno“</vt:lpstr>
      <vt:lpstr>Byznys model a „plátno“</vt:lpstr>
      <vt:lpstr>Byznys model a „plátno“</vt:lpstr>
      <vt:lpstr>Byznys model a „plátno“</vt:lpstr>
      <vt:lpstr>Byznys model a „plátno“</vt:lpstr>
      <vt:lpstr>Byznys model a „plátno“</vt:lpstr>
      <vt:lpstr>„Plátno“ a model EFQM</vt:lpstr>
      <vt:lpstr>„Plátno“ a model EFQM</vt:lpstr>
      <vt:lpstr>„Plátno“ a model EFQM</vt:lpstr>
      <vt:lpstr>„Plátno“ a model EFQM</vt:lpstr>
      <vt:lpstr>„Plátno“ a model EFQM</vt:lpstr>
      <vt:lpstr>„Plátno a Balanced Scorecard“</vt:lpstr>
      <vt:lpstr>„Plátno a Balanced Scorecard“</vt:lpstr>
      <vt:lpstr>Lean Canvas</vt:lpstr>
      <vt:lpstr>Lean Canvas</vt:lpstr>
      <vt:lpstr>Lean Canvas</vt:lpstr>
      <vt:lpstr>Lean Canvas</vt:lpstr>
      <vt:lpstr>Lean Canvas</vt:lpstr>
      <vt:lpstr>Lean Canvas</vt:lpstr>
      <vt:lpstr>Lean Canvas</vt:lpstr>
      <vt:lpstr>Lean Canvas</vt:lpstr>
      <vt:lpstr>Lean Canvas</vt:lpstr>
      <vt:lpstr>Lean Canvas</vt:lpstr>
      <vt:lpstr>Lean Canvas</vt:lpstr>
      <vt:lpstr>Lean Canvas</vt:lpstr>
      <vt:lpstr>Lean Canvas</vt:lpstr>
      <vt:lpstr>Praktické cvičení</vt:lpstr>
      <vt:lpstr>Zdroje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Škrabal Jaroslav</cp:lastModifiedBy>
  <cp:revision>56</cp:revision>
  <dcterms:modified xsi:type="dcterms:W3CDTF">2022-11-21T09:08:40Z</dcterms:modified>
</cp:coreProperties>
</file>