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8"/>
  </p:notesMasterIdLst>
  <p:sldIdLst>
    <p:sldId id="256" r:id="rId2"/>
    <p:sldId id="25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4" r:id="rId20"/>
    <p:sldId id="365" r:id="rId21"/>
    <p:sldId id="366" r:id="rId22"/>
    <p:sldId id="367" r:id="rId23"/>
    <p:sldId id="368" r:id="rId24"/>
    <p:sldId id="369" r:id="rId25"/>
    <p:sldId id="370" r:id="rId26"/>
    <p:sldId id="371" r:id="rId27"/>
    <p:sldId id="372" r:id="rId28"/>
    <p:sldId id="373" r:id="rId29"/>
    <p:sldId id="374" r:id="rId30"/>
    <p:sldId id="375" r:id="rId31"/>
    <p:sldId id="376" r:id="rId32"/>
    <p:sldId id="377" r:id="rId33"/>
    <p:sldId id="378" r:id="rId34"/>
    <p:sldId id="379" r:id="rId35"/>
    <p:sldId id="380" r:id="rId36"/>
    <p:sldId id="381" r:id="rId37"/>
    <p:sldId id="382" r:id="rId38"/>
    <p:sldId id="383" r:id="rId39"/>
    <p:sldId id="384" r:id="rId40"/>
    <p:sldId id="385" r:id="rId41"/>
    <p:sldId id="386" r:id="rId42"/>
    <p:sldId id="387" r:id="rId43"/>
    <p:sldId id="388" r:id="rId44"/>
    <p:sldId id="389" r:id="rId45"/>
    <p:sldId id="336" r:id="rId46"/>
    <p:sldId id="335" r:id="rId47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7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4797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72267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865790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86138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47787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02938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82762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4444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498909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0358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50277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537512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28719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78429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2486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33344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656005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29535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67505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5225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14446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16036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508262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57375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19993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76138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52994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101724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4199733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406456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3619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4667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55508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20109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13225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1464811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349523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6898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4491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095221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3291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8401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7992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7" r:id="rId9"/>
    <p:sldLayoutId id="2147483658" r:id="rId10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25" y="2346399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D10202"/>
              </a:buClr>
              <a:buSzPts val="4400"/>
              <a:buFont typeface="Calibri"/>
              <a:buNone/>
            </a:pPr>
            <a:r>
              <a:rPr lang="cs-CZ" b="1" dirty="0">
                <a:solidFill>
                  <a:srgbClr val="D10202"/>
                </a:solidFill>
              </a:rPr>
              <a:t>Strategický management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XSM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16. 11. 2022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Dosáhnutí pomocí </a:t>
            </a: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endParaRPr lang="cs-CZ" b="1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Vizuálnější způsob, jak vidět plán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Vizuální stránka plánů usnadňuje komunikaci výstupů, časových plánů, projektů a iniciativ napříč organizací.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Rozbití týmových sil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Cestovní mapy mohou být klíčem při vytváření souladu mezi alokací zdrojů a cíli společnosti a mezi technickou stránkou společnosti (produkt, vývoj, inženýrství) a podnikáním.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6471906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by měl plán obsahovat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vytvořit 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co do ní zahrnout, skutečně závisí na typu cestovní mapy, kterou vytváříte.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Ale obecně řečeno, existuje soubor základních prvků a vlastností, které platí pro všechny 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7286257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by měl plán obsahovat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Musí být flexibilní.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Nastavování strategie může být složité, nejednoznačné a nejisté – takže potřebujete nejflexibilnější nástroj pro plánování, který se dokáže této realitě přizpůsobit.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9894435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by měl plán obsahovat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Musí to být kolaborativní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Jaký je nejlepší způsob, jak získat 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buy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-in a sladit plán?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Zapojte své zainteresované strany již v rané fázi procesu plánování plánu, vyslechněte si jejich námitky a obavy a buďte zvědaví na jejich zdůvodnění, proč by některé věci měly být upřednostňovány před jinými.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Naučte se říkat ne, ale také si udělejte čas naslouchat a porozumět tomu, odkud vaši spoluhráči pocházejí, pokud jde o stanovení priorit jejich práce.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486144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by měl plán obsahovat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Musí to být vizuálně krásné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Dobré designové prvky = křišťálově čistá komunikace.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Chcete být schopni svým zainteresovaným stranám ukázat, že jste na vrcholu své strategie.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7225189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by měl plán obsahovat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Plán by měl mít také tyto vizuální prvky: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Jasné zobrazení závislostí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Projekty obvykle zahrnují více než jeden tým zúčastněných stran. 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projektů, které zahrnují mnoho pohyblivých částí, je důležité definovat tyto závislosti již v rané fázi procesu mapování.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D52A96CA-6EEC-4AE0-BCEA-05FC329E84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493" t="-2043" r="27260" b="-6675"/>
          <a:stretch/>
        </p:blipFill>
        <p:spPr>
          <a:xfrm>
            <a:off x="2693096" y="4587658"/>
            <a:ext cx="4045907" cy="107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296764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by měl plán obsahovat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Plán by měl mít také tyto vizuální prvky: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Správné množství detailů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Věci jako klíčová data a milníky mohou vytvořit lineární vizualizaci pro zúčastněné strany, aby mohli sledovat vše, co se v organizaci děje.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28E04B1-65C9-4D74-AB60-82112FFA860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863" t="-3088" r="28356" b="-12944"/>
          <a:stretch/>
        </p:blipFill>
        <p:spPr>
          <a:xfrm>
            <a:off x="2805829" y="3933173"/>
            <a:ext cx="3820439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09499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 by měl plán obsahovat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Plán by měl mít také tyto vizuální prvky: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Použijte barvu ve svůj prospěch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Dobrý plán by měl používat barvy k vyprávění příběhu a vytváření vztahů mezi položkami na vašem plánu. 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 vytvoření vizuálního vztahu mezi různými kategoriemi na plánu byste měli používat palety barev.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40970890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Jak vytvořit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Zhodnoťte, kde se vaše společnost dnes nachází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vás vaše současné úsilí přibližuje k dosažení vize a obchodních cílů společnosti? </a:t>
            </a:r>
          </a:p>
          <a:p>
            <a:pPr lvl="2">
              <a:spcBef>
                <a:spcPts val="640"/>
              </a:spcBef>
            </a:pP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 týkají stanovení směru, který je zaměřen na řadu výsledků, jimž byla stanovena priorita na základě toho, co je třeba udělat.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tomto případě by </a:t>
            </a: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„co je třeba udělat“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mohlo být soustředěno kolem: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Zvýšení příjmů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Rozšíření dosahu trhu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Udržování stávajících zákazníků a zlepšování produktů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3037596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Jak vytvořit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Určete si, čeho chcete dosáhnout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Rámce pro stanovování obchodních cílů, jako je 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Porter's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Five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Forces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, SWOT analýza nebo štíhlé plátno 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Ash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Maurya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vám mohou pomoci auditovat vaše cíle na tak vysoké úrovni.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Tyto rámce jsou dobré pro inventuru vaší současné situace, takže můžete identifikovat oblasti, na které se chcete v daném období zaměřit.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6832137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 err="1"/>
              <a:t>Roadmap</a:t>
            </a:r>
            <a:r>
              <a:rPr lang="cs-CZ" b="1" dirty="0"/>
              <a:t>  (cestovní mapy, produktový plán, technologický plán) </a:t>
            </a:r>
            <a:r>
              <a:rPr lang="cs-CZ" dirty="0"/>
              <a:t>mohou </a:t>
            </a:r>
            <a:r>
              <a:rPr lang="cs-CZ" b="1" dirty="0"/>
              <a:t>usnadnit</a:t>
            </a:r>
            <a:r>
              <a:rPr lang="cs-CZ" dirty="0"/>
              <a:t> sladění, </a:t>
            </a:r>
            <a:r>
              <a:rPr lang="cs-CZ" b="1" dirty="0"/>
              <a:t>zlepšit</a:t>
            </a:r>
            <a:r>
              <a:rPr lang="cs-CZ" dirty="0"/>
              <a:t> strategickou organizaci a </a:t>
            </a:r>
            <a:r>
              <a:rPr lang="cs-CZ" b="1" dirty="0"/>
              <a:t>centralizovat</a:t>
            </a:r>
            <a:r>
              <a:rPr lang="cs-CZ" dirty="0"/>
              <a:t> týmovou spolupráci – bez ohledu na to</a:t>
            </a:r>
            <a:r>
              <a:rPr lang="cs-CZ" b="1" dirty="0"/>
              <a:t>, jaký druh podnikání máte</a:t>
            </a:r>
            <a:r>
              <a:rPr lang="cs-CZ" dirty="0"/>
              <a:t>.</a:t>
            </a:r>
            <a:endParaRPr lang="cs-CZ" i="1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Jak vytvořit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Určete si, čeho chcete dosáhnout</a:t>
            </a:r>
          </a:p>
          <a:p>
            <a:pPr lvl="2">
              <a:spcBef>
                <a:spcPts val="640"/>
              </a:spcBef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Položte si otázky jako: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Kam se nejlépe rozdělí úsilí vašich týmů? Jak můžete upřednostňovat zdroje (týmy, finance, nástroje) k dosažení těchto cílů? 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Rámec pro stanovení priorit vám může pomoci získat tuto jasnost a zaměření.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Máte způsob, jak měřit úspěch? Sledujete, zda se blížíte k dosažení těchto cílů (KPI, OKR, obchodní metriky) či nikoli?</a:t>
            </a:r>
          </a:p>
          <a:p>
            <a:pPr lvl="3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sledujete pokrok? Doufejme, že používáte flexibilní nástroj pro plánování cest, jako je </a:t>
            </a: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Roadmunk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který vám umožňuje udržovat jej aktuální, aby demonstroval pokrok každé iniciativy.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6841301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Jak vytvořit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Stanovte si, jak těchto cílů dosáhnete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Jaké jsou iniciativy a projekty, na kterých každý tým pracuje, aby dosáhl obchodních cílů?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Toto jsou prvky, které definujete ve své cestovní mapě – práci, kterou se hodláte zavázat, a kterou předložíte svým zainteresovaným stranám.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27306104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Nejoblíbenější formáty plánů: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Plán bez termínů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Plán bez termínů nabízí větší flexibilitu než plány založené na časových osách.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Jsou užitečné pro společnosti, jejichž priority se neustále mění.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je obvykle případ, kdy je vaše podnikání stále ve svých raných fázích – když zpracováváte nové informace každý týden nebo dokonce každý den.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5536057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Nejoblíbenější formáty plánů: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Plán bez termínů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8" name="Picture 4" descr="Příklad cestovní mapy">
            <a:extLst>
              <a:ext uri="{FF2B5EF4-FFF2-40B4-BE49-F238E27FC236}">
                <a16:creationId xmlns:a16="http://schemas.microsoft.com/office/drawing/2014/main" id="{49DF27D2-63E4-4885-9277-7C5D391FB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9282" y="2315291"/>
            <a:ext cx="6225436" cy="3767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675843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Nejoblíbenější formáty plánů: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Hybridní plán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Tento typ produktového plánu zahrnuje data – ale ne pevná data.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Společnost může například vytvořit plán, který je uspořádán podle měsíce nebo čtvrtletí.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Tento styl plánu vám umožňuje plánovat do budoucna při zachování flexibility.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Položky jsou zde vykresleny podle měsíců a označeny jako aktuální, blízké nebo budoucí.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Časovým uspořádáním projektů podle měsíců vytvoříte volnou projekci, která je užitečná, ale ne omezující.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9403277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Nejoblíbenější formáty plánů: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Hybridní plán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2" name="Picture 4" descr="Příklad cestovní mapy">
            <a:extLst>
              <a:ext uri="{FF2B5EF4-FFF2-40B4-BE49-F238E27FC236}">
                <a16:creationId xmlns:a16="http://schemas.microsoft.com/office/drawing/2014/main" id="{179AC6D1-2ABE-42C0-9515-E9E3D8688F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811" y="2270342"/>
            <a:ext cx="6438378" cy="389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062144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Nejoblíbenější formáty plánů: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Plán časové osy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Složitý plán časové osy opravdu není užitečný ani nezbytný, dokud nezvládáte více oddělení, závislostí a termínů.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Plán časové osy poskytuje vizuální strukturu mnoha, mnoha, mnoha pohyblivým částem, které musí spolupracovat, aby zajistily úspěch vašeho podnikání.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Ukazují také dlouhodobou vizi produktu – protože některá oddělení musí plánovat rok nebo více dopředu.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0903404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Nejoblíbenější formáty plánů: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Plán časové osy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074" name="Picture 2" descr="příklad cestovní mapy">
            <a:extLst>
              <a:ext uri="{FF2B5EF4-FFF2-40B4-BE49-F238E27FC236}">
                <a16:creationId xmlns:a16="http://schemas.microsoft.com/office/drawing/2014/main" id="{51117CCA-9657-4C5D-9284-D79A4D794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220" y="2270342"/>
            <a:ext cx="6083559" cy="3681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1917005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Příklady plánů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Produktový plán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zaměřuje na sdělení záměru produktové strategie.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Produktový plán je strategický komunikační nástroj v arzenálu produktového manažera. </a:t>
            </a:r>
          </a:p>
          <a:p>
            <a:pPr lvl="2">
              <a:spcBef>
                <a:spcPts val="640"/>
              </a:spcBef>
            </a:pP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Produktoví manažeři spolupracují s interními týmy a zúčastněnými stranami na sestavení křišťálově jasného plánu, který jasně sděluje výstupy a očekávání, kam produkt směřuje a proč.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7670198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Příklady plánů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098" name="Picture 2" descr="Příklad plánu produktu">
            <a:extLst>
              <a:ext uri="{FF2B5EF4-FFF2-40B4-BE49-F238E27FC236}">
                <a16:creationId xmlns:a16="http://schemas.microsoft.com/office/drawing/2014/main" id="{683E7EB0-C02F-4F16-94D1-9D8B5748C5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230" y="1788451"/>
            <a:ext cx="6275540" cy="3798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303514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Proces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mapování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 rámci celé organizace vám může pomoci postavit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obchodní cíle 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 popředí a do středu pozornosti, aby je každý pochopil a mohl podle nich jednat. 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0398338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Příklady plánů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Technologický plán</a:t>
            </a:r>
          </a:p>
          <a:p>
            <a:pPr lvl="2">
              <a:spcBef>
                <a:spcPts val="640"/>
              </a:spcBef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mocným nástrojem pro komunikaci strategie za komplexními technologickými iniciativami. </a:t>
            </a:r>
          </a:p>
          <a:p>
            <a:pPr lvl="2">
              <a:spcBef>
                <a:spcPts val="640"/>
              </a:spcBef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Pomáhá také vytvořit organizační soulad s tím, co se děje s těmito projekty. </a:t>
            </a:r>
          </a:p>
          <a:p>
            <a:pPr lvl="2">
              <a:spcBef>
                <a:spcPts val="640"/>
              </a:spcBef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Představte si „technologický plán“ jako zastřešující termín s různými typy plánů, které pod něj spadají, jako je plán IT systémů, vývojový plán nebo plán cloudové strategie – abychom jmenovali alespoň některé.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8934944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Příklady plánů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22" name="Picture 2" descr="Technologický plán">
            <a:extLst>
              <a:ext uri="{FF2B5EF4-FFF2-40B4-BE49-F238E27FC236}">
                <a16:creationId xmlns:a16="http://schemas.microsoft.com/office/drawing/2014/main" id="{A75272BF-D449-4B86-9E4C-DC7817EB3D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962" y="1774853"/>
            <a:ext cx="6693042" cy="4050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985288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Příklady </a:t>
            </a: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projektu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Plán projektu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nabízí projektovému manažerovi – a jeho příslušným zainteresovaným stranám – přehled na vysoké úrovni o cílech, iniciativách a výstupech projektu.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Mohou to být vedoucí projektů pro prodej, marketing, HR nebo jiné; tento plán platí pro všechna vaše obchodní oddělení.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poskytují pohled na projekt z ptačí perspektivy, takže projektový manažer může všechny zúčastněné strany dostat na stejnou stránku, pokud jde o hlavní součásti projektu, jako jsou milníky a celkové cíle.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8399779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Příklady </a:t>
            </a: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projektu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46" name="Picture 2" descr="Příklad plánu projektu">
            <a:extLst>
              <a:ext uri="{FF2B5EF4-FFF2-40B4-BE49-F238E27FC236}">
                <a16:creationId xmlns:a16="http://schemas.microsoft.com/office/drawing/2014/main" id="{1AD2864B-EAA3-4FD5-922C-C11A2DB2D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394" y="1831397"/>
            <a:ext cx="6839211" cy="4139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8441792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Příklady strategického plánu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Jednoduše řečeno, plán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strategie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sděluje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vizi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vaší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organizace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Strategické plány, které obvykle prosazují zainteresované strany na vyšší úrovni, se zaměřují na kritické obchodní cíle a obvykle zdůrazňují dlouhodobé časové osy a termíny.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 rozdíl od produktových plánů, které často ukazují, které funkce a iniciativy budou provedeny v krátkodobém horizontu, strategické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ilustrují dlouhou hru.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6023545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Příklady strategického plánu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172" name="Picture 4" descr="Příklad strategického plánu">
            <a:extLst>
              <a:ext uri="{FF2B5EF4-FFF2-40B4-BE49-F238E27FC236}">
                <a16:creationId xmlns:a16="http://schemas.microsoft.com/office/drawing/2014/main" id="{D9A79142-353E-4D42-9173-7B3AE34F29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706" y="1768696"/>
            <a:ext cx="7128588" cy="4314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606202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 agilní </a:t>
            </a: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endParaRPr lang="cs-CZ" b="1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Agilní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plán ukazuje, jak se bude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váš produkt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nebo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technologie vyvíjet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s velkou flexibilitou.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 rozdíl od časových plánů, které se zaměřují na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data a termíny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agilní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zaměřují na témata a pokrok.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Rádi přemýšlíme o jakékoli cestovní mapě jako o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„prohlášení o záměru“</a:t>
            </a:r>
            <a:r>
              <a:rPr lang="cs-CZ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protože to znamená, že plány se mohou a budou měnit.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Agilní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vzešly z této filozofie: </a:t>
            </a:r>
          </a:p>
          <a:p>
            <a:pPr lvl="2">
              <a:spcBef>
                <a:spcPts val="640"/>
              </a:spcBef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jsou prohlášením o tom, kam směřujete, nikoli tvrdým a rychlým plánem akcí a úkolů.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1539326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Příklad agilní </a:t>
            </a: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endParaRPr lang="cs-CZ" b="1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94" name="Picture 2" descr="Příklad agilní cestovní mapy">
            <a:extLst>
              <a:ext uri="{FF2B5EF4-FFF2-40B4-BE49-F238E27FC236}">
                <a16:creationId xmlns:a16="http://schemas.microsoft.com/office/drawing/2014/main" id="{C0EAA303-5E47-4FA0-874A-6C0ABF475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759" y="1898656"/>
            <a:ext cx="6488482" cy="392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950948"/>
      </p:ext>
    </p:extLst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Důležitost </a:t>
            </a: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endParaRPr lang="cs-CZ" b="1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Vizuální cestovní mapa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skvělý způsob, jak komunikovat strategický záměr.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musí být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flexibilním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živým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dokumentem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který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usnadňuje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komunikaci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plánu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jak dosáhnete strategie; v popředí by měly být výstupy, milníky, cíle a klíčové výsledky.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Nejlepší druhy plánů podporují týmovou spolupráci a zlepšují kvalitu vašich prezentací.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067113"/>
      </p:ext>
    </p:extLst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Důležitost </a:t>
            </a: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endParaRPr lang="cs-CZ" b="1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Není snadné provádět žádné z těchto věcí pomocí tabulek a prezentací Microsoft Office.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Vytváření plánů pomocí Excelu a PowerPointu přináší několik problémů: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8070571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Vizuální </a:t>
            </a: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komunikačním nástrojem.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Jsou vytvořeny a prezentovány tak, aby všechny zainteresované strany, vedoucí pracovníky a celý tým sladily s jednou strategií, aby mohli vykonávat svou nejúčinnější práci.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3203412"/>
      </p:ext>
    </p:extLst>
  </p:cSld>
  <p:clrMapOvr>
    <a:masterClrMapping/>
  </p:clrMapOvr>
  <p:transition spd="slow"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Důležitost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endParaRPr lang="cs-CZ" b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Vytváření plánů pomocí Excelu a PowerPointu přináší několik problémů:</a:t>
            </a:r>
          </a:p>
          <a:p>
            <a:pPr marL="1485900" lvl="2" indent="-457200">
              <a:spcBef>
                <a:spcPts val="640"/>
              </a:spcBef>
              <a:buFont typeface="+mj-lt"/>
              <a:buAutoNum type="arabicPeriod"/>
            </a:pP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 Excelu mohou být časově náročné . </a:t>
            </a:r>
          </a:p>
          <a:p>
            <a:pPr lvl="3">
              <a:spcBef>
                <a:spcPts val="640"/>
              </a:spcBef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Tabulky a prezentace vyžadují hodně ručního formátování. </a:t>
            </a:r>
          </a:p>
          <a:p>
            <a:pPr lvl="3">
              <a:spcBef>
                <a:spcPts val="640"/>
              </a:spcBef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Není to nejintuitivnější a nejefektivnější způsob, jak přeměnit strategii na vizuál: musíte ručně navrhnout, vyplnit a aktualizovat každou buňku v tabulce pomocí nezpracovaných dat.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1561780"/>
      </p:ext>
    </p:extLst>
  </p:cSld>
  <p:clrMapOvr>
    <a:masterClrMapping/>
  </p:clrMapOvr>
  <p:transition spd="slow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Důležitost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endParaRPr lang="cs-CZ" b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Vytváření plánů pomocí Excelu a PowerPointu přináší několik problémů:</a:t>
            </a:r>
          </a:p>
          <a:p>
            <a:pPr marL="1485900" lvl="2" indent="-457200">
              <a:spcBef>
                <a:spcPts val="640"/>
              </a:spcBef>
              <a:buFont typeface="+mj-lt"/>
              <a:buAutoNum type="arabicPeriod" startAt="2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Plány Microsoft Office jsou vizuálně omezené . </a:t>
            </a:r>
          </a:p>
          <a:p>
            <a:pPr lvl="3">
              <a:spcBef>
                <a:spcPts val="640"/>
              </a:spcBef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Pokud nejste odborníkem na PowerPoint nebo Excel, který dokáže během chvilky vytvořit nádherné vizuály, tyto nástroje vyžadují, abyste vytvořili vše od začátku: vizuální design, barevné palety, prvky, které zobrazují milníky, klíčová data a závislosti atd.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7357964"/>
      </p:ext>
    </p:extLst>
  </p:cSld>
  <p:clrMapOvr>
    <a:masterClrMapping/>
  </p:clrMapOvr>
  <p:transition spd="slow"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Důležitost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endParaRPr lang="cs-CZ" b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Vytváření plánů pomocí Excelu a PowerPointu přináší několik problémů:</a:t>
            </a:r>
          </a:p>
          <a:p>
            <a:pPr marL="1485900" lvl="2" indent="-457200">
              <a:spcBef>
                <a:spcPts val="640"/>
              </a:spcBef>
              <a:buFont typeface="+mj-lt"/>
              <a:buAutoNum type="arabicPeriod" startAt="3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Aktualizace plánu aplikace Excel nebo PowerPoint může být komplikovaná. </a:t>
            </a:r>
          </a:p>
          <a:p>
            <a:pPr lvl="3">
              <a:spcBef>
                <a:spcPts val="640"/>
              </a:spcBef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Když předáte tabulku více týmům, které pak mohou přidat různé výstupy, je obtížné sledovat, kdy a kde byly provedeny změny. </a:t>
            </a:r>
          </a:p>
          <a:p>
            <a:pPr lvl="3">
              <a:spcBef>
                <a:spcPts val="640"/>
              </a:spcBef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obzvláště těžké zůstat nad vším, pokud strategií pro aktualizaci týmů je poslat soubor e-mailem pokaždé, když se něco aktualizuje.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7354565"/>
      </p:ext>
    </p:extLst>
  </p:cSld>
  <p:clrMapOvr>
    <a:masterClrMapping/>
  </p:clrMapOvr>
  <p:transition spd="slow"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Důležitost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endParaRPr lang="cs-CZ" b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Nástroje pro plánování řeší všechny tyto problémy tím, že vám poskytují flexibilitu prezentace (rychle aktualizujte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granularitu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plánu na základě zúčastněných stran, kterým prezentujete), a centralizací plánu na jednom místě, aby se zabránilo chaosu ve více verzích 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4442605"/>
      </p:ext>
    </p:extLst>
  </p:cSld>
  <p:clrMapOvr>
    <a:masterClrMapping/>
  </p:clrMapOvr>
  <p:transition spd="slow"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127342"/>
            <a:ext cx="8229600" cy="46981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Užitečné video na </a:t>
            </a:r>
            <a:r>
              <a:rPr lang="cs-CZ" b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endParaRPr lang="cs-CZ" b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https://www.youtube.com/watch?v=cZEV9CLUd2Q&amp;t=6s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0497460"/>
      </p:ext>
    </p:extLst>
  </p:cSld>
  <p:clrMapOvr>
    <a:masterClrMapping/>
  </p:clrMapOvr>
  <p:transition spd="slow">
    <p:fad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3B0944-4AF4-4B2F-A6A6-556E189B5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8C69FB0-358F-4D4E-85E1-6927A60D2F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https://roadmunk.com/guides/roadmap-definition/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D62749ED-5250-4B05-B350-9DDE9F1D163F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9389419"/>
      </p:ext>
    </p:extLst>
  </p:cSld>
  <p:clrMapOvr>
    <a:masterClrMapping/>
  </p:clrMapOvr>
  <p:transition spd="slow">
    <p:fad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37840271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Základní definice cestovní mapy je jednoduchá: 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 to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vizuální způsob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jak rychle sdělit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plán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nebo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strategii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846415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Každý tým má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plán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strategii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postavenou na tom, co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posouvá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obchodní cíle vpřed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je jedním z nejúčinnějších nástrojů, jak se povznést nad zrnité detaily a chaos.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vám poskytnou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pohled z ptačí perspektivy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 vše, co se děje ve vašem týmu nebo společnosti.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4767001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 ideálním případě by měl dobrý plán efektivně komunikovat následující strategické prvky: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Strategické sladění: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Proč (a jak) jsou iniciativy v souladu s vyššími obchodními cíli nebo produktovou/obchodní strategií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Zdroje: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 tým dosáhne těchto cílů (například OKR) a jaké zdroje jsou potřebné k jejich dosažení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Časové odhady: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Když jsou splatné nějaké důležité dodávky (a se správným plánovacím nástrojem máte možnost flexibilně definovat data podle vašich potřeb dodání.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Závislosti na jiných týmech: 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Týmy a členové týmu, které je třeba zapojit, a proč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538611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Jedním z nejoblíbenějších typů plánů je </a:t>
            </a: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plán produktu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 jsou nástroji správy produktu.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Produktové plány </a:t>
            </a: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poskytují křišťálově jasný způsob, jak si produktové týmy mohou představit, jak se bude jejich produkt v průběhu času vyvíjet. </a:t>
            </a:r>
          </a:p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Plán produktu je vizuální plán.</a:t>
            </a:r>
            <a:endParaRPr lang="cs-CZ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8306251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200" y="40637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 sz="3600" b="1" dirty="0" err="1"/>
              <a:t>Roadmap</a:t>
            </a:r>
            <a:endParaRPr lang="cs-CZ" sz="3600"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457200" y="1611824"/>
            <a:ext cx="8229600" cy="4213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640"/>
              </a:spcBef>
              <a:spcAft>
                <a:spcPts val="0"/>
              </a:spcAft>
              <a:buSzPts val="1800"/>
              <a:buChar char="•"/>
            </a:pPr>
            <a:r>
              <a:rPr lang="cs-CZ" b="1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Čeho můžete dosáhnout pomocí </a:t>
            </a:r>
            <a:r>
              <a:rPr lang="cs-CZ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endParaRPr lang="cs-CZ" b="1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Konsensus a sladění</a:t>
            </a:r>
          </a:p>
          <a:p>
            <a:pPr lvl="2">
              <a:spcBef>
                <a:spcPts val="640"/>
              </a:spcBef>
            </a:pP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Roadmaps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mohou vytvořit transparentní konsensus potřebný k tomu, abyste mohli pokročit v rozhodování o strategii (od obchodních cílů na vysoké úrovni až po podrobné každodenní úkoly a projekty)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Lepší komunikace</a:t>
            </a:r>
          </a:p>
          <a:p>
            <a:pPr lvl="2">
              <a:spcBef>
                <a:spcPts val="640"/>
              </a:spcBef>
            </a:pPr>
            <a:r>
              <a:rPr lang="cs-CZ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Roadmapping</a:t>
            </a:r>
            <a:r>
              <a:rPr lang="cs-CZ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podporuje a zlepšuje komunikaci mezi týmy a odděleními tím, že vytváří neustálý dialog o strategii a cílech.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9/46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2518082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2120</Words>
  <Application>Microsoft Office PowerPoint</Application>
  <PresentationFormat>Předvádění na obrazovce (4:3)</PresentationFormat>
  <Paragraphs>251</Paragraphs>
  <Slides>46</Slides>
  <Notes>45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46</vt:i4>
      </vt:variant>
    </vt:vector>
  </HeadingPairs>
  <TitlesOfParts>
    <vt:vector size="49" baseType="lpstr">
      <vt:lpstr>Arial</vt:lpstr>
      <vt:lpstr>Calibri</vt:lpstr>
      <vt:lpstr>Office Theme</vt:lpstr>
      <vt:lpstr>Strategický management XSM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Roadmap</vt:lpstr>
      <vt:lpstr>Zdroje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Jaroslav Škrabal</cp:lastModifiedBy>
  <cp:revision>54</cp:revision>
  <dcterms:modified xsi:type="dcterms:W3CDTF">2022-11-15T12:52:09Z</dcterms:modified>
</cp:coreProperties>
</file>