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7"/>
  </p:notesMasterIdLst>
  <p:sldIdLst>
    <p:sldId id="256" r:id="rId2"/>
    <p:sldId id="257" r:id="rId3"/>
    <p:sldId id="291" r:id="rId4"/>
    <p:sldId id="278" r:id="rId5"/>
    <p:sldId id="279" r:id="rId6"/>
    <p:sldId id="280" r:id="rId7"/>
    <p:sldId id="281" r:id="rId8"/>
    <p:sldId id="282" r:id="rId9"/>
    <p:sldId id="283" r:id="rId10"/>
    <p:sldId id="277" r:id="rId11"/>
    <p:sldId id="284" r:id="rId12"/>
    <p:sldId id="285" r:id="rId13"/>
    <p:sldId id="287" r:id="rId14"/>
    <p:sldId id="288" r:id="rId15"/>
    <p:sldId id="289" r:id="rId16"/>
    <p:sldId id="293" r:id="rId17"/>
    <p:sldId id="290" r:id="rId18"/>
    <p:sldId id="292" r:id="rId19"/>
    <p:sldId id="294" r:id="rId20"/>
    <p:sldId id="295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8" r:id="rId42"/>
    <p:sldId id="319" r:id="rId43"/>
    <p:sldId id="320" r:id="rId44"/>
    <p:sldId id="322" r:id="rId45"/>
    <p:sldId id="321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276" r:id="rId5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939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560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34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956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134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389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529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1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252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78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712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844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117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399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852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231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568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402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202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332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758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830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967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13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224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654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220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4269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6266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7869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62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5726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8330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233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39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465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4164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0455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9864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6094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0934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95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1920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0089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7836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2327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8549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9273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0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52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77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82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XSM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26. 10. 2022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50BF04C-3F97-4046-A5ED-A10831B6C0F2}"/>
              </a:ext>
            </a:extLst>
          </p:cNvPr>
          <p:cNvSpPr/>
          <p:nvPr/>
        </p:nvSpPr>
        <p:spPr>
          <a:xfrm>
            <a:off x="3254644" y="2002241"/>
            <a:ext cx="2162014" cy="78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BCB5B2-2684-4D4A-8706-533B46014E69}"/>
              </a:ext>
            </a:extLst>
          </p:cNvPr>
          <p:cNvSpPr/>
          <p:nvPr/>
        </p:nvSpPr>
        <p:spPr>
          <a:xfrm>
            <a:off x="586353" y="3445074"/>
            <a:ext cx="2162014" cy="78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D5CA25B-AA2C-442D-BEAF-FC8048B237D4}"/>
              </a:ext>
            </a:extLst>
          </p:cNvPr>
          <p:cNvSpPr/>
          <p:nvPr/>
        </p:nvSpPr>
        <p:spPr>
          <a:xfrm>
            <a:off x="3254644" y="4782518"/>
            <a:ext cx="2162014" cy="78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74FB067-0BCD-47F0-8670-20210B68C444}"/>
              </a:ext>
            </a:extLst>
          </p:cNvPr>
          <p:cNvSpPr/>
          <p:nvPr/>
        </p:nvSpPr>
        <p:spPr>
          <a:xfrm>
            <a:off x="5946183" y="3429000"/>
            <a:ext cx="2162014" cy="78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C2D1795-D611-43F8-A8AC-7698F51BA004}"/>
              </a:ext>
            </a:extLst>
          </p:cNvPr>
          <p:cNvSpPr txBox="1"/>
          <p:nvPr/>
        </p:nvSpPr>
        <p:spPr>
          <a:xfrm>
            <a:off x="791706" y="3666442"/>
            <a:ext cx="1751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Dodavatelé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013093-1BD6-4B86-8FA4-F5B4C875B48D}"/>
              </a:ext>
            </a:extLst>
          </p:cNvPr>
          <p:cNvSpPr txBox="1"/>
          <p:nvPr/>
        </p:nvSpPr>
        <p:spPr>
          <a:xfrm>
            <a:off x="6151536" y="3666442"/>
            <a:ext cx="1751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Odběratelé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6242D03-31F6-4861-B00F-5D2AFF6E83EA}"/>
              </a:ext>
            </a:extLst>
          </p:cNvPr>
          <p:cNvSpPr txBox="1"/>
          <p:nvPr/>
        </p:nvSpPr>
        <p:spPr>
          <a:xfrm>
            <a:off x="3519406" y="2131963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Potencionální nová konkurence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D1D30D2-D19D-4877-A023-C076FA534656}"/>
              </a:ext>
            </a:extLst>
          </p:cNvPr>
          <p:cNvSpPr txBox="1"/>
          <p:nvPr/>
        </p:nvSpPr>
        <p:spPr>
          <a:xfrm>
            <a:off x="3459997" y="4912240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Substituční výrobky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E7423FA-2EE4-4EF0-AE60-72157EA4F947}"/>
              </a:ext>
            </a:extLst>
          </p:cNvPr>
          <p:cNvSpPr/>
          <p:nvPr/>
        </p:nvSpPr>
        <p:spPr>
          <a:xfrm>
            <a:off x="3254644" y="3076414"/>
            <a:ext cx="2162014" cy="14413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Konkurence v branži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2A8592F-3374-48AD-9B8B-2AABE8AAABF6}"/>
              </a:ext>
            </a:extLst>
          </p:cNvPr>
          <p:cNvSpPr txBox="1"/>
          <p:nvPr/>
        </p:nvSpPr>
        <p:spPr>
          <a:xfrm>
            <a:off x="6369803" y="2190997"/>
            <a:ext cx="173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Hrozba nových konkurentů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843976F-E739-4278-A413-386B146C7969}"/>
              </a:ext>
            </a:extLst>
          </p:cNvPr>
          <p:cNvSpPr txBox="1"/>
          <p:nvPr/>
        </p:nvSpPr>
        <p:spPr>
          <a:xfrm>
            <a:off x="6151536" y="5041962"/>
            <a:ext cx="17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Hrozba substitučních výrobků a služeb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F7745DB-F84C-4005-AE45-1B5F67EBA827}"/>
              </a:ext>
            </a:extLst>
          </p:cNvPr>
          <p:cNvSpPr txBox="1"/>
          <p:nvPr/>
        </p:nvSpPr>
        <p:spPr>
          <a:xfrm>
            <a:off x="6151536" y="4303298"/>
            <a:ext cx="17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Vyjednávací schopnost odběratelů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CC6F2C4-55B3-446C-8043-EDB2AAB803E8}"/>
              </a:ext>
            </a:extLst>
          </p:cNvPr>
          <p:cNvSpPr txBox="1"/>
          <p:nvPr/>
        </p:nvSpPr>
        <p:spPr>
          <a:xfrm>
            <a:off x="749730" y="4303298"/>
            <a:ext cx="17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Vyjednávací schopnost dodavatelů</a:t>
            </a:r>
          </a:p>
        </p:txBody>
      </p:sp>
      <p:sp>
        <p:nvSpPr>
          <p:cNvPr id="6" name="Šipka: nahoru 5">
            <a:extLst>
              <a:ext uri="{FF2B5EF4-FFF2-40B4-BE49-F238E27FC236}">
                <a16:creationId xmlns:a16="http://schemas.microsoft.com/office/drawing/2014/main" id="{CCA70DBE-FAE7-4DD3-A932-A68F2CC5DA5A}"/>
              </a:ext>
            </a:extLst>
          </p:cNvPr>
          <p:cNvSpPr/>
          <p:nvPr/>
        </p:nvSpPr>
        <p:spPr>
          <a:xfrm>
            <a:off x="4178084" y="4561021"/>
            <a:ext cx="433953" cy="178231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nahoru 20">
            <a:extLst>
              <a:ext uri="{FF2B5EF4-FFF2-40B4-BE49-F238E27FC236}">
                <a16:creationId xmlns:a16="http://schemas.microsoft.com/office/drawing/2014/main" id="{77A59466-8501-4767-BB73-4FDD70A1C8F4}"/>
              </a:ext>
            </a:extLst>
          </p:cNvPr>
          <p:cNvSpPr/>
          <p:nvPr/>
        </p:nvSpPr>
        <p:spPr>
          <a:xfrm rot="16200000">
            <a:off x="5442487" y="3623051"/>
            <a:ext cx="433953" cy="34806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: nahoru 21">
            <a:extLst>
              <a:ext uri="{FF2B5EF4-FFF2-40B4-BE49-F238E27FC236}">
                <a16:creationId xmlns:a16="http://schemas.microsoft.com/office/drawing/2014/main" id="{76FBEAE4-DB2D-4C62-A5AA-9E5646A2B95C}"/>
              </a:ext>
            </a:extLst>
          </p:cNvPr>
          <p:cNvSpPr/>
          <p:nvPr/>
        </p:nvSpPr>
        <p:spPr>
          <a:xfrm rot="5400000">
            <a:off x="2784529" y="3646296"/>
            <a:ext cx="433953" cy="34806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: nahoru 22">
            <a:extLst>
              <a:ext uri="{FF2B5EF4-FFF2-40B4-BE49-F238E27FC236}">
                <a16:creationId xmlns:a16="http://schemas.microsoft.com/office/drawing/2014/main" id="{18CA82E0-619C-4DCB-A49C-2C7420B3C072}"/>
              </a:ext>
            </a:extLst>
          </p:cNvPr>
          <p:cNvSpPr/>
          <p:nvPr/>
        </p:nvSpPr>
        <p:spPr>
          <a:xfrm rot="10800000">
            <a:off x="4227162" y="2829354"/>
            <a:ext cx="344838" cy="18219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: zahnutá nahoru 25">
            <a:extLst>
              <a:ext uri="{FF2B5EF4-FFF2-40B4-BE49-F238E27FC236}">
                <a16:creationId xmlns:a16="http://schemas.microsoft.com/office/drawing/2014/main" id="{36CA7C76-3CA7-4750-854C-719009600230}"/>
              </a:ext>
            </a:extLst>
          </p:cNvPr>
          <p:cNvSpPr/>
          <p:nvPr/>
        </p:nvSpPr>
        <p:spPr>
          <a:xfrm>
            <a:off x="3813874" y="3983124"/>
            <a:ext cx="798163" cy="457080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Google Shape;97;p14">
            <a:extLst>
              <a:ext uri="{FF2B5EF4-FFF2-40B4-BE49-F238E27FC236}">
                <a16:creationId xmlns:a16="http://schemas.microsoft.com/office/drawing/2014/main" id="{D6925297-C25F-4C53-980F-6A923B00A373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75022037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Firma vyhodnocuje: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Jak velký </a:t>
            </a:r>
            <a:r>
              <a:rPr lang="cs-CZ" b="1" dirty="0">
                <a:solidFill>
                  <a:schemeClr val="tx1"/>
                </a:solidFill>
              </a:rPr>
              <a:t>vliv mají tyto faktory </a:t>
            </a:r>
            <a:r>
              <a:rPr lang="cs-CZ" dirty="0">
                <a:solidFill>
                  <a:schemeClr val="tx1"/>
                </a:solidFill>
              </a:rPr>
              <a:t>(síly) na její činnost;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Jak se </a:t>
            </a:r>
            <a:r>
              <a:rPr lang="cs-CZ" b="1" dirty="0">
                <a:solidFill>
                  <a:schemeClr val="tx1"/>
                </a:solidFill>
              </a:rPr>
              <a:t>bránit vůči těmto silám.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Někdy se k nim přidává ještě </a:t>
            </a:r>
            <a:r>
              <a:rPr lang="cs-CZ" b="1" dirty="0">
                <a:solidFill>
                  <a:schemeClr val="tx1"/>
                </a:solidFill>
              </a:rPr>
              <a:t>šestá síla </a:t>
            </a:r>
            <a:r>
              <a:rPr lang="cs-CZ" dirty="0">
                <a:solidFill>
                  <a:schemeClr val="tx1"/>
                </a:solidFill>
              </a:rPr>
              <a:t>v podobě tzv. </a:t>
            </a:r>
            <a:r>
              <a:rPr lang="cs-CZ" b="1" dirty="0">
                <a:solidFill>
                  <a:schemeClr val="tx1"/>
                </a:solidFill>
              </a:rPr>
              <a:t>komplementářů</a:t>
            </a:r>
            <a:r>
              <a:rPr lang="cs-CZ" dirty="0">
                <a:solidFill>
                  <a:schemeClr val="tx1"/>
                </a:solidFill>
              </a:rPr>
              <a:t>, které představují odvětví na sobě závislá (tzv. </a:t>
            </a:r>
            <a:r>
              <a:rPr lang="cs-CZ" dirty="0" err="1">
                <a:solidFill>
                  <a:schemeClr val="tx1"/>
                </a:solidFill>
              </a:rPr>
              <a:t>Groeův</a:t>
            </a:r>
            <a:r>
              <a:rPr lang="cs-CZ" dirty="0">
                <a:solidFill>
                  <a:schemeClr val="tx1"/>
                </a:solidFill>
              </a:rPr>
              <a:t> model).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FF2A1E8-96F8-4281-8BF2-A45B1B80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96D17E67-3BDC-4292-BFDB-E8FB5AD8402C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11831057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Dodavatelé: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Jsou firmy, organizace i jednotlivci, kteří firmám poskytují zdroje potřebné pro výrobu a produkci služeb.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Každý firma má mnoho dodavatelů.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5F2100E-8772-4BB8-BA23-B8342242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651B915F-EFCC-4F14-B11B-6CDB8FA9A4C2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17759109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Dodavatelé: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Dodavatelé se člení do různých kategorií, např: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Dodavatelé vstupů do výrobního procesu </a:t>
            </a:r>
            <a:r>
              <a:rPr lang="cs-CZ" dirty="0">
                <a:solidFill>
                  <a:schemeClr val="tx1"/>
                </a:solidFill>
              </a:rPr>
              <a:t>(materiálů a surovin, energie, paliv, polotvarů, dílů a součástek, technologií, informací, pracovních sil);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Dodavatelé, respektive poskytovatelé služeb </a:t>
            </a:r>
            <a:r>
              <a:rPr lang="cs-CZ" dirty="0">
                <a:solidFill>
                  <a:schemeClr val="tx1"/>
                </a:solidFill>
              </a:rPr>
              <a:t>(finanční instituce, pojišťovny právní kanceláře, výzkumné agentury, reklamní agentury apod.);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Dodavatelé dalších zdrojů </a:t>
            </a:r>
            <a:r>
              <a:rPr lang="cs-CZ" dirty="0">
                <a:solidFill>
                  <a:schemeClr val="tx1"/>
                </a:solidFill>
              </a:rPr>
              <a:t>(vybavení pracovišť aj.).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05B746-7144-41C8-9EC1-2216DDD5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937A9B81-36B7-4A3F-823B-761BFC572074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99252437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80088"/>
            <a:ext cx="8229600" cy="43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Dodavatelé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Úspěch firmy do velké míry závisí právě na dodavatelích.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Firmy obvykle při </a:t>
            </a:r>
            <a:r>
              <a:rPr lang="cs-CZ" b="1" dirty="0">
                <a:solidFill>
                  <a:schemeClr val="tx1"/>
                </a:solidFill>
              </a:rPr>
              <a:t>analýze dodavatelů </a:t>
            </a:r>
            <a:r>
              <a:rPr lang="cs-CZ" dirty="0">
                <a:solidFill>
                  <a:schemeClr val="tx1"/>
                </a:solidFill>
              </a:rPr>
              <a:t>zajímá jejich </a:t>
            </a:r>
            <a:r>
              <a:rPr lang="cs-CZ" b="1" dirty="0">
                <a:solidFill>
                  <a:schemeClr val="tx1"/>
                </a:solidFill>
              </a:rPr>
              <a:t>postavení na trhu, úroveň kvality, komplexnost, certifikace, včasnost a spolehlivost dodávek, zkušenost, finanční zajištění, ceny, inovační potenciál, technologická pružnost </a:t>
            </a:r>
            <a:r>
              <a:rPr lang="cs-CZ" dirty="0">
                <a:solidFill>
                  <a:schemeClr val="tx1"/>
                </a:solidFill>
              </a:rPr>
              <a:t>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BA9CE5-AA61-4C8A-90C0-0D978DB7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1997F0D2-8F2F-4F4F-8EE0-5E5ACBEA61E9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27447319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Distributoři: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Jsou firmy, organizace a jednotlivci, kteří </a:t>
            </a:r>
            <a:r>
              <a:rPr lang="cs-CZ" b="1" dirty="0">
                <a:solidFill>
                  <a:schemeClr val="tx1"/>
                </a:solidFill>
              </a:rPr>
              <a:t>vstupují mezi výrobce zboží </a:t>
            </a:r>
            <a:r>
              <a:rPr lang="cs-CZ" dirty="0">
                <a:solidFill>
                  <a:schemeClr val="tx1"/>
                </a:solidFill>
              </a:rPr>
              <a:t>(producenty služeb) a zákazníky.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Jedná se o: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Firmy pro fyzickou distribuce </a:t>
            </a:r>
            <a:r>
              <a:rPr lang="cs-CZ" dirty="0">
                <a:solidFill>
                  <a:schemeClr val="tx1"/>
                </a:solidFill>
              </a:rPr>
              <a:t>– skladovací a přepravní firmy;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Zprostředkovatele</a:t>
            </a:r>
            <a:r>
              <a:rPr lang="cs-CZ" dirty="0">
                <a:solidFill>
                  <a:schemeClr val="tx1"/>
                </a:solidFill>
              </a:rPr>
              <a:t> – firemní zástupce vyhledávající zákazníky;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Obchodníky.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13549933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Distributoři: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Při výběru distributorů je důležité sledovat: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náklady,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cenu,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kvalitu,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stabilitu,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ochranu zboží,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pravidelnost dodávek,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rychlost,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spolehlivost,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výkyvy,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množnost skladování a dopravy a další.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95235375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Obchodníci: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Často </a:t>
            </a:r>
            <a:r>
              <a:rPr lang="cs-CZ" b="1" dirty="0">
                <a:solidFill>
                  <a:schemeClr val="tx1"/>
                </a:solidFill>
              </a:rPr>
              <a:t>rozhodují o tom</a:t>
            </a:r>
            <a:r>
              <a:rPr lang="cs-CZ" dirty="0">
                <a:solidFill>
                  <a:schemeClr val="tx1"/>
                </a:solidFill>
              </a:rPr>
              <a:t>, které zboží </a:t>
            </a:r>
            <a:r>
              <a:rPr lang="cs-CZ" b="1" dirty="0">
                <a:solidFill>
                  <a:schemeClr val="tx1"/>
                </a:solidFill>
              </a:rPr>
              <a:t>se dostane k zákazníkovi a které ne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Výrobní firmy, ale také firmy, které produkují služby, analyzují potřeby a požadavky obchodních mezičlánků, průběh jejich rozhodování, praktiky a přístup ke konečným zákazníkům.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7800520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Mohou být jednotlivci a právnické osoby;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Podle vztahu k firmě se rozliší na: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kupce,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uživatele,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možné kupce,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možné uživatele dané kategorie produktů;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22615278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Představiteli zákazníků jsou: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Spotřebitelé,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výrobci,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obchodníci,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stát a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zahraniční zákazníci.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2149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87894543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Jedná se o </a:t>
            </a:r>
            <a:r>
              <a:rPr lang="cs-CZ" b="1" dirty="0"/>
              <a:t>odvětví</a:t>
            </a:r>
            <a:r>
              <a:rPr lang="cs-CZ" dirty="0"/>
              <a:t>, ve kterém firma podniká;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Mikrookolí zahrnuje: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okolnosti,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vlivy a situace, které firma svými aktivitami může významně ovlivnit.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Nikdo nemůže s jistotou </a:t>
            </a:r>
            <a:r>
              <a:rPr lang="cs-CZ" b="1" dirty="0">
                <a:solidFill>
                  <a:schemeClr val="tx1"/>
                </a:solidFill>
              </a:rPr>
              <a:t>předvídat chování zákazník</a:t>
            </a:r>
            <a:r>
              <a:rPr lang="cs-CZ" dirty="0">
                <a:solidFill>
                  <a:schemeClr val="tx1"/>
                </a:solidFill>
              </a:rPr>
              <a:t>a, to, jak bude reagovat v konkrétní situaci;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 nákupním rozhodování chování zákazníka přirovnáváme k modelu </a:t>
            </a:r>
            <a:r>
              <a:rPr lang="cs-CZ" b="1" dirty="0">
                <a:solidFill>
                  <a:schemeClr val="tx1"/>
                </a:solidFill>
              </a:rPr>
              <a:t>černé skříňky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Na základě </a:t>
            </a:r>
            <a:r>
              <a:rPr lang="cs-CZ" b="1" dirty="0">
                <a:solidFill>
                  <a:schemeClr val="tx1"/>
                </a:solidFill>
              </a:rPr>
              <a:t>změny vstupů pozorujeme změnu chování zákazníka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Pro firmy jsou důležití </a:t>
            </a:r>
            <a:r>
              <a:rPr lang="cs-CZ" b="1" dirty="0">
                <a:solidFill>
                  <a:schemeClr val="tx1"/>
                </a:solidFill>
              </a:rPr>
              <a:t>loajální zákazníci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8193471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Černá skříňka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1026" name="Picture 2" descr="Namočit inteligence Zrak černá skříňka marketing Košík útěk z vězení  Díkůvzdání">
            <a:extLst>
              <a:ext uri="{FF2B5EF4-FFF2-40B4-BE49-F238E27FC236}">
                <a16:creationId xmlns:a16="http://schemas.microsoft.com/office/drawing/2014/main" id="{9B09859F-D08C-45C3-A1DB-BDCF3983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5" y="2892563"/>
            <a:ext cx="8290735" cy="186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4181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„Nejcennější zákazník není ten, který utratí nejvíce, nebo ten, kdo je k nám „nejloajálnější“. Pokud byste měli dát nějakému zákazníkovi přednost, hledejte toho, kdo má největší </a:t>
            </a:r>
            <a:r>
              <a:rPr lang="cs-CZ" dirty="0" err="1">
                <a:solidFill>
                  <a:schemeClr val="tx1"/>
                </a:solidFill>
              </a:rPr>
              <a:t>lviv</a:t>
            </a:r>
            <a:r>
              <a:rPr lang="cs-CZ" dirty="0">
                <a:solidFill>
                  <a:schemeClr val="tx1"/>
                </a:solidFill>
              </a:rPr>
              <a:t> na své druhy“ (</a:t>
            </a:r>
            <a:r>
              <a:rPr lang="cs-CZ" dirty="0" err="1">
                <a:solidFill>
                  <a:schemeClr val="tx1"/>
                </a:solidFill>
              </a:rPr>
              <a:t>Earls</a:t>
            </a:r>
            <a:r>
              <a:rPr lang="cs-CZ" dirty="0">
                <a:solidFill>
                  <a:schemeClr val="tx1"/>
                </a:solidFill>
              </a:rPr>
              <a:t>, 2008).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3080331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Firmy, organizace i jednotlivci by mělo zajímat chování davu.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Velká část našeho chování je výsledkem působení ostatních lidí, protože jsme nadměrně společenský druh.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1425794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Analýza zákazníků poskytuje odpovědi na celou řadu otázek týkajících se produktů a trhu;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Mezi faktory, které jsou zjišťovány, patří: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odhadované roční nákupy;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růst prodejů;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demografické a socioekonomické faktory zákazníka;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geografická koncentrace;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kupní motivy;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informace o nákupním rozhodování;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aj. 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12608823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Zákazník se mění;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Analýza je nekončícím procesem;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Zákazník je zkušenější a náročnější.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298075788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00822A-6755-4EB7-9FC1-EF53624C6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29" t="48169" r="41102" b="23763"/>
          <a:stretch/>
        </p:blipFill>
        <p:spPr>
          <a:xfrm>
            <a:off x="573364" y="2263209"/>
            <a:ext cx="6105546" cy="30454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7FA1CEB-99EC-4BA0-BB2F-40977BB9B2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60" t="71085" r="41865" b="25796"/>
          <a:stretch/>
        </p:blipFill>
        <p:spPr>
          <a:xfrm>
            <a:off x="6678910" y="4456544"/>
            <a:ext cx="2351670" cy="3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4917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1400" dirty="0">
                <a:solidFill>
                  <a:schemeClr val="tx1"/>
                </a:solidFill>
              </a:rPr>
              <a:t>Zdroj: https://www.comgate.cz/blog/predvanocni-pruzkum-maloobchodu-a-sluzeb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18B0FC-3905-4F6B-A611-44806195D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93" t="20644" r="18220" b="54814"/>
          <a:stretch/>
        </p:blipFill>
        <p:spPr>
          <a:xfrm>
            <a:off x="1476214" y="3327331"/>
            <a:ext cx="5602638" cy="2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2847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EC4EB2-9ED4-4DF9-8FEB-97FB06948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8339" r="18475" b="61661"/>
          <a:stretch/>
        </p:blipFill>
        <p:spPr>
          <a:xfrm>
            <a:off x="335467" y="3014420"/>
            <a:ext cx="4866933" cy="19297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8C65636-2604-4C6E-8FC6-2E12B9161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0644" r="18475" b="37968"/>
          <a:stretch/>
        </p:blipFill>
        <p:spPr>
          <a:xfrm>
            <a:off x="4078218" y="4229104"/>
            <a:ext cx="4678251" cy="19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32509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F66132-E52D-4571-AC13-5CD8C9C62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63" t="22813" r="18305" b="57187"/>
          <a:stretch/>
        </p:blipFill>
        <p:spPr>
          <a:xfrm>
            <a:off x="369375" y="2956832"/>
            <a:ext cx="4685309" cy="189337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0FD12D-1FC9-4F4F-8834-8FE459791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63" t="45638" r="18983" b="31085"/>
          <a:stretch/>
        </p:blipFill>
        <p:spPr>
          <a:xfrm>
            <a:off x="4071190" y="3983064"/>
            <a:ext cx="4540703" cy="21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3819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Jedním z nejzákladnějších a nejvýznamnějších nástrojů pro analýzu konkurenčního prostředí firmy a jejího strategického řízení je </a:t>
            </a:r>
            <a:r>
              <a:rPr lang="cs-CZ" b="1" dirty="0" err="1"/>
              <a:t>Porterův</a:t>
            </a:r>
            <a:r>
              <a:rPr lang="cs-CZ" b="1" dirty="0"/>
              <a:t> model pěti sil</a:t>
            </a:r>
            <a:r>
              <a:rPr lang="cs-CZ" dirty="0"/>
              <a:t>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Jejím tvůrcem je </a:t>
            </a:r>
            <a:r>
              <a:rPr lang="cs-CZ" b="1" dirty="0"/>
              <a:t>Michael Porter</a:t>
            </a:r>
            <a:r>
              <a:rPr lang="cs-CZ" dirty="0"/>
              <a:t>, specialista na obchod a strategické plánování z Harvardu.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62553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2E8118-DB18-4EF1-BEC1-EE5C8DDE6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9416" r="19068" b="60584"/>
          <a:stretch/>
        </p:blipFill>
        <p:spPr>
          <a:xfrm>
            <a:off x="263471" y="2972634"/>
            <a:ext cx="4494677" cy="18163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AB9A00-A8D9-44DC-81D3-A6C2180FF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2000" r="18392" b="37999"/>
          <a:stretch/>
        </p:blipFill>
        <p:spPr>
          <a:xfrm>
            <a:off x="4440264" y="4430122"/>
            <a:ext cx="4246536" cy="16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2358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B637C8-D001-4722-B0C6-2E3B0BE3B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2407" r="17712" b="55731"/>
          <a:stretch/>
        </p:blipFill>
        <p:spPr>
          <a:xfrm>
            <a:off x="117863" y="2942774"/>
            <a:ext cx="4454137" cy="188494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3A40FD7-58E0-4904-9F9E-E305A8A3A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5932" r="18616" b="34068"/>
          <a:stretch/>
        </p:blipFill>
        <p:spPr>
          <a:xfrm>
            <a:off x="4023101" y="4283371"/>
            <a:ext cx="4865177" cy="19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2951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2222B5-A4E7-4536-A1E0-868E0998F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07" t="41151" r="18559" b="37728"/>
          <a:stretch/>
        </p:blipFill>
        <p:spPr>
          <a:xfrm>
            <a:off x="4640836" y="4398367"/>
            <a:ext cx="4417923" cy="18205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9F35516-F390-473D-AECC-D6CFC2FD2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07" t="18339" r="19632" b="60567"/>
          <a:stretch/>
        </p:blipFill>
        <p:spPr>
          <a:xfrm>
            <a:off x="457198" y="2952958"/>
            <a:ext cx="4275259" cy="18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91688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327E13-3059-450F-871E-14B3FE321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2678" r="17542" b="55898"/>
          <a:stretch/>
        </p:blipFill>
        <p:spPr>
          <a:xfrm>
            <a:off x="960895" y="3099661"/>
            <a:ext cx="5804360" cy="23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763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5E5FC6-170C-4837-8728-1629F6BB5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40" t="21119" r="22695" b="58201"/>
          <a:stretch/>
        </p:blipFill>
        <p:spPr>
          <a:xfrm>
            <a:off x="344651" y="2983905"/>
            <a:ext cx="4342336" cy="20660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54F6A7A-EDB8-4F62-A1FD-AD44029D56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40" t="43849" r="18460" b="35471"/>
          <a:stretch/>
        </p:blipFill>
        <p:spPr>
          <a:xfrm>
            <a:off x="4457013" y="4363624"/>
            <a:ext cx="4342336" cy="17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02580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CD90E6-A8F6-4F48-951E-F6DEFAFED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6120" r="19407" b="55356"/>
          <a:stretch/>
        </p:blipFill>
        <p:spPr>
          <a:xfrm>
            <a:off x="286718" y="2986398"/>
            <a:ext cx="4497008" cy="17018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B25EA7F-7082-4CBB-8332-403AF5438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7944" r="18786" b="30949"/>
          <a:stretch/>
        </p:blipFill>
        <p:spPr>
          <a:xfrm>
            <a:off x="4130298" y="4248700"/>
            <a:ext cx="4440264" cy="18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780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B3017A9-0ED0-41EE-B6AB-96C338B5A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7110" r="18814" b="62890"/>
          <a:stretch/>
        </p:blipFill>
        <p:spPr>
          <a:xfrm>
            <a:off x="319933" y="2982965"/>
            <a:ext cx="5356515" cy="21469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CB33529-4FC6-422C-A3E2-C0926C693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1593" r="20226" b="38407"/>
          <a:stretch/>
        </p:blipFill>
        <p:spPr>
          <a:xfrm>
            <a:off x="3836337" y="4203826"/>
            <a:ext cx="4586992" cy="19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38358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EC389F-F42C-4EA2-B28C-250E138CC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7627" r="17542" b="32373"/>
          <a:stretch/>
        </p:blipFill>
        <p:spPr>
          <a:xfrm>
            <a:off x="1644318" y="3277890"/>
            <a:ext cx="5855363" cy="22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3645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>
                <a:solidFill>
                  <a:schemeClr val="tx1"/>
                </a:solidFill>
              </a:rPr>
              <a:t>Model spokojenosti zákazníka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660B0D2-D777-4E89-AE12-C439721608C0}"/>
              </a:ext>
            </a:extLst>
          </p:cNvPr>
          <p:cNvSpPr/>
          <p:nvPr/>
        </p:nvSpPr>
        <p:spPr>
          <a:xfrm>
            <a:off x="395207" y="2588217"/>
            <a:ext cx="1650569" cy="604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08007B-564C-46E5-A262-A854D05CE8EC}"/>
              </a:ext>
            </a:extLst>
          </p:cNvPr>
          <p:cNvSpPr txBox="1"/>
          <p:nvPr/>
        </p:nvSpPr>
        <p:spPr>
          <a:xfrm>
            <a:off x="588935" y="2711928"/>
            <a:ext cx="126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Image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C95A1EB-20C9-46ED-9D9E-BA21A7F3246A}"/>
              </a:ext>
            </a:extLst>
          </p:cNvPr>
          <p:cNvSpPr/>
          <p:nvPr/>
        </p:nvSpPr>
        <p:spPr>
          <a:xfrm>
            <a:off x="395206" y="3564437"/>
            <a:ext cx="1650569" cy="604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621587E-7CF3-44CC-A54D-C9294A7836A5}"/>
              </a:ext>
            </a:extLst>
          </p:cNvPr>
          <p:cNvSpPr txBox="1"/>
          <p:nvPr/>
        </p:nvSpPr>
        <p:spPr>
          <a:xfrm>
            <a:off x="588934" y="3595214"/>
            <a:ext cx="126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Očekávání zákazníka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E4B98B-20DC-43F4-B2A2-25730B4BDC49}"/>
              </a:ext>
            </a:extLst>
          </p:cNvPr>
          <p:cNvSpPr/>
          <p:nvPr/>
        </p:nvSpPr>
        <p:spPr>
          <a:xfrm>
            <a:off x="395206" y="4476253"/>
            <a:ext cx="1650569" cy="604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B65727A-6A9A-4FAA-AE41-5F710E14BF6F}"/>
              </a:ext>
            </a:extLst>
          </p:cNvPr>
          <p:cNvSpPr txBox="1"/>
          <p:nvPr/>
        </p:nvSpPr>
        <p:spPr>
          <a:xfrm>
            <a:off x="426202" y="4540657"/>
            <a:ext cx="158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Vnímaná kvalita zákazníkem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24A30FA-BA78-4B05-94A4-F64BE81CFA69}"/>
              </a:ext>
            </a:extLst>
          </p:cNvPr>
          <p:cNvSpPr/>
          <p:nvPr/>
        </p:nvSpPr>
        <p:spPr>
          <a:xfrm>
            <a:off x="2473268" y="4467463"/>
            <a:ext cx="1650569" cy="604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B786051-776E-4B01-92B4-97431F69A7F5}"/>
              </a:ext>
            </a:extLst>
          </p:cNvPr>
          <p:cNvSpPr/>
          <p:nvPr/>
        </p:nvSpPr>
        <p:spPr>
          <a:xfrm>
            <a:off x="4572000" y="4467463"/>
            <a:ext cx="1650569" cy="604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722E618-E8DD-4280-8D35-53C46FABB644}"/>
              </a:ext>
            </a:extLst>
          </p:cNvPr>
          <p:cNvSpPr/>
          <p:nvPr/>
        </p:nvSpPr>
        <p:spPr>
          <a:xfrm>
            <a:off x="6974243" y="4467463"/>
            <a:ext cx="1650569" cy="604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B5C67AC-1214-4F99-98A7-C04022421486}"/>
              </a:ext>
            </a:extLst>
          </p:cNvPr>
          <p:cNvSpPr/>
          <p:nvPr/>
        </p:nvSpPr>
        <p:spPr>
          <a:xfrm>
            <a:off x="7005239" y="5523322"/>
            <a:ext cx="1650569" cy="604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76CF218-6DF0-4D92-84D2-0D527E7FB991}"/>
              </a:ext>
            </a:extLst>
          </p:cNvPr>
          <p:cNvSpPr txBox="1"/>
          <p:nvPr/>
        </p:nvSpPr>
        <p:spPr>
          <a:xfrm>
            <a:off x="2493938" y="4639970"/>
            <a:ext cx="158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Vnímaná hodnota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AE98577-B2D6-41E7-A0A5-8FB48D176F09}"/>
              </a:ext>
            </a:extLst>
          </p:cNvPr>
          <p:cNvSpPr txBox="1"/>
          <p:nvPr/>
        </p:nvSpPr>
        <p:spPr>
          <a:xfrm>
            <a:off x="4602996" y="4547636"/>
            <a:ext cx="158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Spokojenost zákazníka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267DBEA-9B44-415B-9931-98B2606DE49C}"/>
              </a:ext>
            </a:extLst>
          </p:cNvPr>
          <p:cNvSpPr txBox="1"/>
          <p:nvPr/>
        </p:nvSpPr>
        <p:spPr>
          <a:xfrm>
            <a:off x="7005239" y="4533469"/>
            <a:ext cx="158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Loajalita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</a:rPr>
              <a:t>zákazníka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070BD11-3418-4A6A-9444-C53CB13BC140}"/>
              </a:ext>
            </a:extLst>
          </p:cNvPr>
          <p:cNvSpPr txBox="1"/>
          <p:nvPr/>
        </p:nvSpPr>
        <p:spPr>
          <a:xfrm>
            <a:off x="7067233" y="5680275"/>
            <a:ext cx="158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Stížnost zákazníka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13B0265-59DC-4A89-82C6-FF451947E59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220489" y="3192651"/>
            <a:ext cx="3" cy="371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21BC19A6-520B-4D51-9D9F-D68A991637C2}"/>
              </a:ext>
            </a:extLst>
          </p:cNvPr>
          <p:cNvCxnSpPr>
            <a:cxnSpLocks/>
          </p:cNvCxnSpPr>
          <p:nvPr/>
        </p:nvCxnSpPr>
        <p:spPr>
          <a:xfrm>
            <a:off x="1204989" y="4217166"/>
            <a:ext cx="0" cy="250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D4082684-6EFF-4F8D-A57D-E3F6AED5F965}"/>
              </a:ext>
            </a:extLst>
          </p:cNvPr>
          <p:cNvCxnSpPr>
            <a:endCxn id="13" idx="1"/>
          </p:cNvCxnSpPr>
          <p:nvPr/>
        </p:nvCxnSpPr>
        <p:spPr>
          <a:xfrm>
            <a:off x="2045775" y="4769680"/>
            <a:ext cx="4274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BFCCD837-7E37-48CC-9292-7CCEC12B419E}"/>
              </a:ext>
            </a:extLst>
          </p:cNvPr>
          <p:cNvCxnSpPr/>
          <p:nvPr/>
        </p:nvCxnSpPr>
        <p:spPr>
          <a:xfrm>
            <a:off x="4144507" y="4778468"/>
            <a:ext cx="4274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663091D1-021D-401A-A884-B4FD2030701B}"/>
              </a:ext>
            </a:extLst>
          </p:cNvPr>
          <p:cNvCxnSpPr>
            <a:cxnSpLocks/>
          </p:cNvCxnSpPr>
          <p:nvPr/>
        </p:nvCxnSpPr>
        <p:spPr>
          <a:xfrm>
            <a:off x="6312975" y="4769680"/>
            <a:ext cx="591520" cy="8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pojnice: pravoúhlá 31">
            <a:extLst>
              <a:ext uri="{FF2B5EF4-FFF2-40B4-BE49-F238E27FC236}">
                <a16:creationId xmlns:a16="http://schemas.microsoft.com/office/drawing/2014/main" id="{71F66EB5-DAD6-46EE-A2BC-8879C49C251F}"/>
              </a:ext>
            </a:extLst>
          </p:cNvPr>
          <p:cNvCxnSpPr>
            <a:cxnSpLocks/>
          </p:cNvCxnSpPr>
          <p:nvPr/>
        </p:nvCxnSpPr>
        <p:spPr>
          <a:xfrm>
            <a:off x="2045775" y="2865816"/>
            <a:ext cx="5784748" cy="1547841"/>
          </a:xfrm>
          <a:prstGeom prst="bentConnector3">
            <a:avLst>
              <a:gd name="adj1" fmla="val 99833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ED46AEC0-7566-4928-866E-EB4E66FB9F2A}"/>
              </a:ext>
            </a:extLst>
          </p:cNvPr>
          <p:cNvCxnSpPr>
            <a:cxnSpLocks/>
          </p:cNvCxnSpPr>
          <p:nvPr/>
        </p:nvCxnSpPr>
        <p:spPr>
          <a:xfrm>
            <a:off x="5780867" y="2865816"/>
            <a:ext cx="0" cy="1547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pojnice: pravoúhlá 44">
            <a:extLst>
              <a:ext uri="{FF2B5EF4-FFF2-40B4-BE49-F238E27FC236}">
                <a16:creationId xmlns:a16="http://schemas.microsoft.com/office/drawing/2014/main" id="{D421FDB6-C978-4A9D-86B8-4A1B890E8DF4}"/>
              </a:ext>
            </a:extLst>
          </p:cNvPr>
          <p:cNvCxnSpPr>
            <a:cxnSpLocks/>
          </p:cNvCxnSpPr>
          <p:nvPr/>
        </p:nvCxnSpPr>
        <p:spPr>
          <a:xfrm>
            <a:off x="2045774" y="3798543"/>
            <a:ext cx="3351509" cy="623904"/>
          </a:xfrm>
          <a:prstGeom prst="bentConnector3">
            <a:avLst>
              <a:gd name="adj1" fmla="val 99711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B2F58C26-7094-41B8-B2F2-86233E5EFC09}"/>
              </a:ext>
            </a:extLst>
          </p:cNvPr>
          <p:cNvCxnSpPr>
            <a:stCxn id="11" idx="2"/>
          </p:cNvCxnSpPr>
          <p:nvPr/>
        </p:nvCxnSpPr>
        <p:spPr>
          <a:xfrm flipH="1">
            <a:off x="1220489" y="5080687"/>
            <a:ext cx="2" cy="876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pojnice: pravoúhlá 58">
            <a:extLst>
              <a:ext uri="{FF2B5EF4-FFF2-40B4-BE49-F238E27FC236}">
                <a16:creationId xmlns:a16="http://schemas.microsoft.com/office/drawing/2014/main" id="{3AF4F84B-0296-4132-ABBB-03172D97D707}"/>
              </a:ext>
            </a:extLst>
          </p:cNvPr>
          <p:cNvCxnSpPr>
            <a:cxnSpLocks/>
          </p:cNvCxnSpPr>
          <p:nvPr/>
        </p:nvCxnSpPr>
        <p:spPr>
          <a:xfrm flipV="1">
            <a:off x="1204989" y="5131621"/>
            <a:ext cx="4258164" cy="825653"/>
          </a:xfrm>
          <a:prstGeom prst="bentConnector3">
            <a:avLst>
              <a:gd name="adj1" fmla="val 100045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pojnice: pravoúhlá 64">
            <a:extLst>
              <a:ext uri="{FF2B5EF4-FFF2-40B4-BE49-F238E27FC236}">
                <a16:creationId xmlns:a16="http://schemas.microsoft.com/office/drawing/2014/main" id="{04AB3D13-8B72-4CB4-8362-EB00E1215AB4}"/>
              </a:ext>
            </a:extLst>
          </p:cNvPr>
          <p:cNvCxnSpPr/>
          <p:nvPr/>
        </p:nvCxnSpPr>
        <p:spPr>
          <a:xfrm rot="10800000">
            <a:off x="5780867" y="5131622"/>
            <a:ext cx="1193376" cy="82565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296260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Image: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Souhrnná hypotetická proměnná vztahu ke značce firmy nebo produktu;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Představuje základ spokojenosti zákazníka.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Očekávání zákazníka: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Představa o produktu, kterou má individuální zákazník;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Očekávání jsou podmíněna zkušenostmi, informacemi, prostředím a vlastní osobností.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80499522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B9A661-2E04-46EB-B605-AA304047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92" y="1330410"/>
            <a:ext cx="5997512" cy="44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97;p14">
            <a:extLst>
              <a:ext uri="{FF2B5EF4-FFF2-40B4-BE49-F238E27FC236}">
                <a16:creationId xmlns:a16="http://schemas.microsoft.com/office/drawing/2014/main" id="{581BD32E-09FB-47A9-A152-C74833B07B77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</p:spTree>
    <p:extLst>
      <p:ext uri="{BB962C8B-B14F-4D97-AF65-F5344CB8AC3E}">
        <p14:creationId xmlns:p14="http://schemas.microsoft.com/office/powerpoint/2010/main" val="203153301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Vnímaná kvalita zákazníkem: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(vnější kvalita) – týká se nejen samotného produktu, ale také všech doprovodných služeb souvisejících s jeho dostupností.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Vnímaná hodnota: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Je spojena s cenou produktu a se zákazníkem očekávaným užitkem.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Spokojenost zákazníka: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Subjektivní pocit člověka o naplnění jeho očekávání.</a:t>
            </a:r>
          </a:p>
          <a:p>
            <a:pPr lvl="1">
              <a:spcBef>
                <a:spcPts val="640"/>
              </a:spcBef>
              <a:buChar char="•"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655505068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Loajalita (věrnost) zákazníka: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Vytváří se pozitivní nerovnovahou výkonu a očekávání.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Stížnost zákazníka: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Důsledek nerovnováhy výkonu a očekávání.</a:t>
            </a:r>
          </a:p>
          <a:p>
            <a:pPr lvl="1">
              <a:spcBef>
                <a:spcPts val="640"/>
              </a:spcBef>
              <a:buChar char="•"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676042426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je velmi </a:t>
            </a:r>
            <a:r>
              <a:rPr lang="cs-CZ" sz="2400" b="1" dirty="0">
                <a:solidFill>
                  <a:schemeClr val="tx1"/>
                </a:solidFill>
              </a:rPr>
              <a:t>důležitým faktorem</a:t>
            </a:r>
            <a:r>
              <a:rPr lang="cs-CZ" sz="2400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Firmy proto zjišťují, </a:t>
            </a:r>
            <a:r>
              <a:rPr lang="cs-CZ" sz="2400" b="1" dirty="0">
                <a:solidFill>
                  <a:schemeClr val="tx1"/>
                </a:solidFill>
              </a:rPr>
              <a:t>kdo je jejich konkurentem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kdo by se jim mohl stát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jak silný je konkurent</a:t>
            </a:r>
            <a:r>
              <a:rPr lang="cs-CZ" sz="2400" dirty="0">
                <a:solidFill>
                  <a:schemeClr val="tx1"/>
                </a:solidFill>
              </a:rPr>
              <a:t>, v </a:t>
            </a:r>
            <a:r>
              <a:rPr lang="cs-CZ" sz="2400" b="1" dirty="0">
                <a:solidFill>
                  <a:schemeClr val="tx1"/>
                </a:solidFill>
              </a:rPr>
              <a:t>jaké oblasti je pro firmu konkurent</a:t>
            </a:r>
            <a:r>
              <a:rPr lang="cs-CZ" sz="2400" dirty="0">
                <a:solidFill>
                  <a:schemeClr val="tx1"/>
                </a:solidFill>
              </a:rPr>
              <a:t>, jaké jsou </a:t>
            </a:r>
            <a:r>
              <a:rPr lang="cs-CZ" sz="2400" b="1" dirty="0">
                <a:solidFill>
                  <a:schemeClr val="tx1"/>
                </a:solidFill>
              </a:rPr>
              <a:t>cíle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strategie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silné</a:t>
            </a:r>
            <a:r>
              <a:rPr lang="cs-CZ" sz="2400" dirty="0">
                <a:solidFill>
                  <a:schemeClr val="tx1"/>
                </a:solidFill>
              </a:rPr>
              <a:t> a </a:t>
            </a:r>
            <a:r>
              <a:rPr lang="cs-CZ" sz="2400" b="1" dirty="0">
                <a:solidFill>
                  <a:schemeClr val="tx1"/>
                </a:solidFill>
              </a:rPr>
              <a:t>slabé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stránky</a:t>
            </a:r>
            <a:r>
              <a:rPr lang="cs-CZ" sz="2400" dirty="0">
                <a:solidFill>
                  <a:schemeClr val="tx1"/>
                </a:solidFill>
              </a:rPr>
              <a:t> aj.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Konkurentem nejsou jen firmy produkující stejné zboží či služby pod jinou značkou.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2397050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Typologie konkurence se provádí podle: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Teritoriálního hlediska </a:t>
            </a:r>
            <a:r>
              <a:rPr lang="cs-CZ" sz="2000" dirty="0">
                <a:solidFill>
                  <a:schemeClr val="tx1"/>
                </a:solidFill>
              </a:rPr>
              <a:t>(rozsahu konkurenčního působení);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Hlediska nahraditelnosti produktu v konkurenčním prostředí</a:t>
            </a:r>
            <a:r>
              <a:rPr lang="cs-CZ" sz="200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Hlediska počtu výrobců (prodejců) a stupně diferenciace produkce</a:t>
            </a:r>
            <a:r>
              <a:rPr lang="cs-CZ" sz="200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Hlediska stupně organizovanosti a propojitelnosti výrobců do aliancí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320826559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Členění konkurence z teritoriálního hlediska: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Globální;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Alianční;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Národní;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Meziodvětvová;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Odvětvová;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Komoditní.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Firma by se neměla jednostranně zaměřovat na konkurenci, která působí v její blízkosti, ale také by měla vyhledávat „vzdálenější“ konkurenty, kteří by ji mohli ohrozit.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678089408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Členění konkurence z hlediska nahraditelnosti produktu v konkurenčním prostředí (čtyři úrovně nahraditelnosti):</a:t>
            </a:r>
          </a:p>
          <a:p>
            <a:pPr lvl="2">
              <a:spcBef>
                <a:spcPts val="640"/>
              </a:spcBef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Konkurence značek;</a:t>
            </a:r>
          </a:p>
          <a:p>
            <a:pPr lvl="2">
              <a:spcBef>
                <a:spcPts val="640"/>
              </a:spcBef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Konkurence odvětvová;</a:t>
            </a:r>
          </a:p>
          <a:p>
            <a:pPr lvl="2">
              <a:spcBef>
                <a:spcPts val="640"/>
              </a:spcBef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Konkurence formy;</a:t>
            </a:r>
          </a:p>
          <a:p>
            <a:pPr lvl="2">
              <a:spcBef>
                <a:spcPts val="640"/>
              </a:spcBef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Konkurence rodu.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654067206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Členění konkurence z hlediska počtu výrobců (prodejců) a stupně diferenciace produkce: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Čistý monopol;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/>
                </a:solidFill>
              </a:rPr>
              <a:t>Oligomonopolie</a:t>
            </a:r>
            <a:r>
              <a:rPr lang="cs-CZ" sz="200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Monopolistická konkurence;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Dokonalá konkurence.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397566964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Členění konkurence z hlediska stupně organizovanosti a propojitelnosti výrobců do aliancí: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Monopol;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Kartel;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Syndikát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 sdružení podniků, které mají vlastní výrobní, ale ne obchodní samostatnost)</a:t>
            </a:r>
            <a:r>
              <a:rPr lang="cs-CZ" sz="240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Trast </a:t>
            </a:r>
            <a:r>
              <a:rPr lang="cs-CZ" sz="2400" dirty="0">
                <a:solidFill>
                  <a:schemeClr val="tx1"/>
                </a:solidFill>
              </a:rPr>
              <a:t>(forma sdružení podniků, které nemají vlastní výrobní, obchodní ani správní samostatnost).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Pro firmu je důležité zjištění, jak si stojí na trhu v rámci svého konkurenčního úsilí, tj. analyzovat konkurenci podle předem zvolených kritérií.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9126902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Možná kritéria analýzy konkurence: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finanční zdroje;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strategické cíle;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celkové disponibilní zdroje;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výše zisku;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tržní obrat;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marketingová koncepce;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tržní pozice;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tržní podíl;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růst firmy;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zákazníci;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449675438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Možná kritéria analýzy konkurence: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podíl na povědomí zákazníků;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podíl na oblibě produktů u zákazníků;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obory podnikání;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výrobní kapacity;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technologická úroveň;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21218487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 rozebírá </a:t>
            </a:r>
            <a:r>
              <a:rPr lang="cs-CZ" b="1" dirty="0"/>
              <a:t>pět klíčových faktorů</a:t>
            </a:r>
            <a:r>
              <a:rPr lang="cs-CZ" dirty="0"/>
              <a:t>, které konkurenceschopnost společnost přímo či nepřímo ovlivňují.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Tato technika je variantou známější </a:t>
            </a:r>
            <a:r>
              <a:rPr lang="cs-CZ" b="1" dirty="0"/>
              <a:t>SWOT</a:t>
            </a:r>
            <a:r>
              <a:rPr lang="cs-CZ" dirty="0"/>
              <a:t> </a:t>
            </a:r>
            <a:r>
              <a:rPr lang="cs-CZ" b="1" dirty="0"/>
              <a:t>analýzy</a:t>
            </a:r>
            <a:r>
              <a:rPr lang="cs-CZ" dirty="0"/>
              <a:t>, kterou </a:t>
            </a:r>
            <a:r>
              <a:rPr lang="cs-CZ" b="1" dirty="0"/>
              <a:t>Porter považoval za příliš obecnou a nedostatečnou.</a:t>
            </a:r>
            <a:r>
              <a:rPr lang="cs-CZ" dirty="0"/>
              <a:t>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5/55</a:t>
            </a:r>
          </a:p>
        </p:txBody>
      </p:sp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6689962A-C05B-46A3-8D95-1631B7D7E6C7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</p:spTree>
    <p:extLst>
      <p:ext uri="{BB962C8B-B14F-4D97-AF65-F5344CB8AC3E}">
        <p14:creationId xmlns:p14="http://schemas.microsoft.com/office/powerpoint/2010/main" val="2514815287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Možná kritéria analýzy konkurence: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inovační schopnost;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flexibilita;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kvalita managementu;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kvalifikace pracovníků;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nesporná konkurenční výhoda aj.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156078292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Firmám se doporučuje p</a:t>
            </a:r>
            <a:r>
              <a:rPr lang="cs-CZ" sz="2400" b="1" dirty="0">
                <a:solidFill>
                  <a:schemeClr val="tx1"/>
                </a:solidFill>
              </a:rPr>
              <a:t>rovést analýzu každého z jejích hlavních konkurentů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identifikovat</a:t>
            </a:r>
            <a:r>
              <a:rPr lang="cs-CZ" sz="2400" dirty="0">
                <a:solidFill>
                  <a:schemeClr val="tx1"/>
                </a:solidFill>
              </a:rPr>
              <a:t> jeho </a:t>
            </a:r>
            <a:r>
              <a:rPr lang="cs-CZ" sz="2400" b="1" dirty="0">
                <a:solidFill>
                  <a:schemeClr val="tx1"/>
                </a:solidFill>
              </a:rPr>
              <a:t>silné a slabé stránky, ty porovnat s vlastními silnými a slabými stránkami</a:t>
            </a:r>
            <a:r>
              <a:rPr lang="cs-CZ" sz="2400" dirty="0">
                <a:solidFill>
                  <a:schemeClr val="tx1"/>
                </a:solidFill>
              </a:rPr>
              <a:t> a tak </a:t>
            </a:r>
            <a:r>
              <a:rPr lang="cs-CZ" sz="2400" b="1" dirty="0">
                <a:solidFill>
                  <a:schemeClr val="tx1"/>
                </a:solidFill>
              </a:rPr>
              <a:t>určit své vlastní přednosti a slabiny ve vztahu k jednotlivým konkurentům.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431932733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Na základě provedené analýzy konkurence Kotler (Tomek, 1998, s. 114 – upraveno) rozlišuje následující typy konkurentů: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Konkurent následovatel </a:t>
            </a:r>
            <a:r>
              <a:rPr lang="cs-CZ" sz="2000" dirty="0">
                <a:solidFill>
                  <a:schemeClr val="tx1"/>
                </a:solidFill>
              </a:rPr>
              <a:t>– sleduje konkurenci a využívá všech svých schopností ke konkurenčnímu boji.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Laxní konkurent </a:t>
            </a:r>
            <a:r>
              <a:rPr lang="cs-CZ" sz="2000" dirty="0">
                <a:solidFill>
                  <a:schemeClr val="tx1"/>
                </a:solidFill>
              </a:rPr>
              <a:t>– nereaguje ani rychle, ani výrazně na aktivity ostatních konkurentů.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Vybíravý konkurent </a:t>
            </a:r>
            <a:r>
              <a:rPr lang="cs-CZ" sz="2000" dirty="0">
                <a:solidFill>
                  <a:schemeClr val="tx1"/>
                </a:solidFill>
              </a:rPr>
              <a:t>– reaguje jen na některé aktivity svých konkurentů.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Konkurent tygr </a:t>
            </a:r>
            <a:r>
              <a:rPr lang="cs-CZ" sz="2000" dirty="0">
                <a:solidFill>
                  <a:schemeClr val="tx1"/>
                </a:solidFill>
              </a:rPr>
              <a:t>– reaguje rychle a rozhodně na jakoukoliv formu ohrožení.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96788752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Veřejnost: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>
                <a:solidFill>
                  <a:schemeClr val="tx1"/>
                </a:solidFill>
              </a:rPr>
              <a:t>Nejedná se o jakoukoliv veřejnost, ale o tu, která věnuje firmě větší pozornost, sleduje ji.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Veřejnost se člení obvykle do tří skupin, a to na:</a:t>
            </a:r>
          </a:p>
          <a:p>
            <a:pPr marL="1485900" lvl="2" indent="-457200">
              <a:spcBef>
                <a:spcPts val="640"/>
              </a:spcBef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obecnou veřejnost, </a:t>
            </a:r>
          </a:p>
          <a:p>
            <a:pPr marL="1485900" lvl="2" indent="-457200">
              <a:spcBef>
                <a:spcPts val="640"/>
              </a:spcBef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místní komunitu a občanské iniciativy, </a:t>
            </a:r>
          </a:p>
          <a:p>
            <a:pPr marL="1485900" lvl="2" indent="-457200">
              <a:spcBef>
                <a:spcPts val="640"/>
              </a:spcBef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spotřebitelská hnutí a vládu.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993821487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Veřejnost: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Veřejnost, to jsou také </a:t>
            </a:r>
            <a:r>
              <a:rPr lang="cs-CZ" dirty="0">
                <a:solidFill>
                  <a:schemeClr val="tx1"/>
                </a:solidFill>
              </a:rPr>
              <a:t>členové: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obecních zastupitelstev, 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parlamentu, 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senátu a dalších institucí řízení a správy státu i orgánů EU.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134934396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Jejím hlavním </a:t>
            </a:r>
            <a:r>
              <a:rPr lang="cs-CZ" b="1" dirty="0"/>
              <a:t>cílem je pomáhat při předvídání příležitostí a hrozeb vyvstávajících z konkurenčního prostředí a vhodně plánovat obchodní a marketingovou strategii.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6/55</a:t>
            </a:r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2F615A5C-3C64-42F3-8A28-14DC4CCA5B7E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69749379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 err="1"/>
              <a:t>Porterův</a:t>
            </a:r>
            <a:r>
              <a:rPr lang="cs-CZ" b="1" dirty="0"/>
              <a:t> model </a:t>
            </a:r>
            <a:r>
              <a:rPr lang="cs-CZ" dirty="0"/>
              <a:t>patří do analýzy </a:t>
            </a:r>
            <a:r>
              <a:rPr lang="cs-CZ" b="1" dirty="0"/>
              <a:t>mikroprostředí</a:t>
            </a:r>
            <a:r>
              <a:rPr lang="cs-CZ" dirty="0"/>
              <a:t>;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Cílem analýzy mikroprostředí </a:t>
            </a:r>
            <a:r>
              <a:rPr lang="cs-CZ" dirty="0"/>
              <a:t>je identifikovat základní hybné síly, které v odvětví působí a základním způsobem ovlivňují činnost podniku.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7/55</a:t>
            </a:r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88D83931-BEA1-4FBC-AD24-CFE452C09F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</p:spTree>
    <p:extLst>
      <p:ext uri="{BB962C8B-B14F-4D97-AF65-F5344CB8AC3E}">
        <p14:creationId xmlns:p14="http://schemas.microsoft.com/office/powerpoint/2010/main" val="420398425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56841"/>
            <a:ext cx="8229600" cy="436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Chování podniku není determinováno pouze </a:t>
            </a:r>
            <a:r>
              <a:rPr lang="cs-CZ" b="1" dirty="0">
                <a:solidFill>
                  <a:schemeClr val="tx1"/>
                </a:solidFill>
              </a:rPr>
              <a:t>konkurencí</a:t>
            </a:r>
            <a:r>
              <a:rPr lang="cs-CZ" dirty="0">
                <a:solidFill>
                  <a:schemeClr val="tx1"/>
                </a:solidFill>
              </a:rPr>
              <a:t>, ale taky chováním </a:t>
            </a:r>
            <a:r>
              <a:rPr lang="cs-CZ" b="1" dirty="0">
                <a:solidFill>
                  <a:schemeClr val="tx1"/>
                </a:solidFill>
              </a:rPr>
              <a:t>odběratelů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b="1" dirty="0">
                <a:solidFill>
                  <a:schemeClr val="tx1"/>
                </a:solidFill>
              </a:rPr>
              <a:t>dodavatelů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substitučním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zbožím</a:t>
            </a:r>
            <a:r>
              <a:rPr lang="cs-CZ" dirty="0">
                <a:solidFill>
                  <a:schemeClr val="tx1"/>
                </a:solidFill>
              </a:rPr>
              <a:t> a potencionálními </a:t>
            </a:r>
            <a:r>
              <a:rPr lang="cs-CZ" b="1" dirty="0">
                <a:solidFill>
                  <a:schemeClr val="tx1"/>
                </a:solidFill>
              </a:rPr>
              <a:t>novými konkurenty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8/55</a:t>
            </a:r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1868FAA-14B7-473B-ABB1-B7869C12EFEB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84328385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Konkurenční faktory v </a:t>
            </a:r>
            <a:r>
              <a:rPr lang="cs-CZ" dirty="0" err="1">
                <a:solidFill>
                  <a:schemeClr val="tx1"/>
                </a:solidFill>
              </a:rPr>
              <a:t>Porterově</a:t>
            </a:r>
            <a:r>
              <a:rPr lang="cs-CZ" dirty="0">
                <a:solidFill>
                  <a:schemeClr val="tx1"/>
                </a:solidFill>
              </a:rPr>
              <a:t> modelu: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Hrozba nových vstupů do odvětví </a:t>
            </a:r>
            <a:r>
              <a:rPr lang="cs-CZ" dirty="0">
                <a:solidFill>
                  <a:schemeClr val="tx1"/>
                </a:solidFill>
              </a:rPr>
              <a:t>– „hrozba nových konkurentů“;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Soupeření mezi stávajícími firmami</a:t>
            </a:r>
            <a:r>
              <a:rPr lang="cs-CZ" dirty="0">
                <a:solidFill>
                  <a:schemeClr val="tx1"/>
                </a:solidFill>
              </a:rPr>
              <a:t> – „konkurence v branži“;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Hrozba náhražek </a:t>
            </a:r>
            <a:r>
              <a:rPr lang="cs-CZ" dirty="0">
                <a:solidFill>
                  <a:schemeClr val="tx1"/>
                </a:solidFill>
              </a:rPr>
              <a:t>– „hrozba substitučních výrobků a služeb“;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Dohadovací schopnost kupujících </a:t>
            </a:r>
            <a:r>
              <a:rPr lang="cs-CZ" dirty="0">
                <a:solidFill>
                  <a:schemeClr val="tx1"/>
                </a:solidFill>
              </a:rPr>
              <a:t>– „vyjednávací schopnost odběratelů“;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Dohadovací schopnost dodavatelů </a:t>
            </a:r>
            <a:r>
              <a:rPr lang="cs-CZ" dirty="0">
                <a:solidFill>
                  <a:schemeClr val="tx1"/>
                </a:solidFill>
              </a:rPr>
              <a:t>– „vyjednávací schopnost dodavatelů“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9/55</a:t>
            </a:r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C4314C6C-71E5-4A35-A771-219469D3DAB9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1231521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2031</Words>
  <Application>Microsoft Office PowerPoint</Application>
  <PresentationFormat>Předvádění na obrazovce (4:3)</PresentationFormat>
  <Paragraphs>351</Paragraphs>
  <Slides>55</Slides>
  <Notes>55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arial</vt:lpstr>
      <vt:lpstr>Calibri</vt:lpstr>
      <vt:lpstr>Office Theme</vt:lpstr>
      <vt:lpstr>Strategický management XSM</vt:lpstr>
      <vt:lpstr>Mikroprostředí Porterův model pěti sil</vt:lpstr>
      <vt:lpstr>Mikroprostředí Porterův model pěti sil</vt:lpstr>
      <vt:lpstr>Prezentace aplikace PowerPoint</vt:lpstr>
      <vt:lpstr>Prezentace aplikace PowerPoint</vt:lpstr>
      <vt:lpstr>Prezentace aplikace PowerPoint</vt:lpstr>
      <vt:lpstr>Mikroprostředí Porterův model pěti sil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48</cp:revision>
  <dcterms:modified xsi:type="dcterms:W3CDTF">2022-10-25T13:15:51Z</dcterms:modified>
</cp:coreProperties>
</file>