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9"/>
  </p:notesMasterIdLst>
  <p:sldIdLst>
    <p:sldId id="256" r:id="rId2"/>
    <p:sldId id="25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94" r:id="rId11"/>
    <p:sldId id="295" r:id="rId12"/>
    <p:sldId id="296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0" r:id="rId36"/>
    <p:sldId id="311" r:id="rId37"/>
    <p:sldId id="312" r:id="rId38"/>
    <p:sldId id="313" r:id="rId39"/>
    <p:sldId id="314" r:id="rId40"/>
    <p:sldId id="315" r:id="rId41"/>
    <p:sldId id="316" r:id="rId42"/>
    <p:sldId id="317" r:id="rId43"/>
    <p:sldId id="318" r:id="rId44"/>
    <p:sldId id="319" r:id="rId45"/>
    <p:sldId id="320" r:id="rId46"/>
    <p:sldId id="321" r:id="rId47"/>
    <p:sldId id="322" r:id="rId48"/>
    <p:sldId id="323" r:id="rId49"/>
    <p:sldId id="324" r:id="rId50"/>
    <p:sldId id="325" r:id="rId51"/>
    <p:sldId id="326" r:id="rId52"/>
    <p:sldId id="327" r:id="rId53"/>
    <p:sldId id="328" r:id="rId54"/>
    <p:sldId id="330" r:id="rId55"/>
    <p:sldId id="331" r:id="rId56"/>
    <p:sldId id="336" r:id="rId57"/>
    <p:sldId id="335" r:id="rId58"/>
    <p:sldId id="332" r:id="rId59"/>
    <p:sldId id="333" r:id="rId60"/>
    <p:sldId id="334" r:id="rId61"/>
    <p:sldId id="337" r:id="rId62"/>
    <p:sldId id="338" r:id="rId63"/>
    <p:sldId id="339" r:id="rId64"/>
    <p:sldId id="340" r:id="rId65"/>
    <p:sldId id="341" r:id="rId66"/>
    <p:sldId id="275" r:id="rId67"/>
    <p:sldId id="276" r:id="rId6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3" d="100"/>
          <a:sy n="123" d="100"/>
        </p:scale>
        <p:origin x="125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3013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3150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71380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27121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82181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04189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19093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79612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37380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4763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03603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7781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04960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80172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659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84662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30511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69565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21314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1876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96451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71495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28356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03696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17111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96090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97838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63550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685146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48344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4635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035275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655372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521319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681667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325295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163048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078375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887188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550922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098192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0325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40613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890718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364708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422759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323766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716113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151292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920776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007345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757965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6841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076939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16436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10916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785542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754668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405002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210839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ff5715026f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gff5715026f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9923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64252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8662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25" y="2346399"/>
            <a:ext cx="8704800" cy="3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/>
              <a:buNone/>
            </a:pPr>
            <a:r>
              <a:rPr lang="cs-CZ" b="1" dirty="0">
                <a:solidFill>
                  <a:srgbClr val="D10202"/>
                </a:solidFill>
              </a:rPr>
              <a:t>Strategický management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XSM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Škrabal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05. 10. 2022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Proces strategického řízení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Proces strategického řízení dělíme do pěti fází:</a:t>
            </a:r>
          </a:p>
          <a:p>
            <a:pPr marL="1085850" lvl="1" indent="-514350">
              <a:spcBef>
                <a:spcPts val="640"/>
              </a:spcBef>
              <a:buFont typeface="+mj-lt"/>
              <a:buAutoNum type="arabicPeriod"/>
            </a:pPr>
            <a:r>
              <a:rPr lang="cs-CZ" dirty="0"/>
              <a:t>Zahrnuje identifikaci současné </a:t>
            </a:r>
            <a:r>
              <a:rPr lang="cs-CZ" b="1" dirty="0"/>
              <a:t>mise</a:t>
            </a:r>
            <a:r>
              <a:rPr lang="cs-CZ" dirty="0"/>
              <a:t>, </a:t>
            </a:r>
            <a:r>
              <a:rPr lang="cs-CZ" b="1" dirty="0"/>
              <a:t>vize</a:t>
            </a:r>
            <a:r>
              <a:rPr lang="cs-CZ" dirty="0"/>
              <a:t> a </a:t>
            </a:r>
            <a:r>
              <a:rPr lang="cs-CZ" b="1" dirty="0"/>
              <a:t>cílů</a:t>
            </a:r>
            <a:r>
              <a:rPr lang="cs-CZ" dirty="0"/>
              <a:t> firmy.</a:t>
            </a:r>
          </a:p>
          <a:p>
            <a:pPr lvl="2">
              <a:spcBef>
                <a:spcPts val="640"/>
              </a:spcBef>
            </a:pPr>
            <a:r>
              <a:rPr lang="cs-CZ" sz="2200" b="1" dirty="0"/>
              <a:t>Cílem</a:t>
            </a:r>
            <a:r>
              <a:rPr lang="cs-CZ" sz="2200" dirty="0"/>
              <a:t> firmy rozumíme konkrétní stav, jehož dosažení předpokládáme v určitém časovém období.</a:t>
            </a:r>
          </a:p>
          <a:p>
            <a:pPr lvl="2">
              <a:spcBef>
                <a:spcPts val="640"/>
              </a:spcBef>
            </a:pPr>
            <a:r>
              <a:rPr lang="cs-CZ" sz="2200" dirty="0"/>
              <a:t>Jasně stanové cíle se vlastně stávají úkoly pro přesně stanovený časový horizont.</a:t>
            </a:r>
          </a:p>
          <a:p>
            <a:pPr lvl="2">
              <a:spcBef>
                <a:spcPts val="640"/>
              </a:spcBef>
            </a:pPr>
            <a:r>
              <a:rPr lang="cs-CZ" sz="2200" dirty="0"/>
              <a:t>Prostřednictvím cílů se široce a všeobecně formulovaná vize transformuje do konkrétních budoucích výsledků, a tak cíle představují závazek dosáhnout stanovené výsledky v daném čase.</a:t>
            </a:r>
          </a:p>
          <a:p>
            <a:pPr marL="1028700" lvl="2" indent="0">
              <a:spcBef>
                <a:spcPts val="640"/>
              </a:spcBef>
              <a:buNone/>
            </a:pPr>
            <a:endParaRPr lang="cs-CZ" sz="2200" dirty="0"/>
          </a:p>
          <a:p>
            <a:pPr lvl="3">
              <a:spcBef>
                <a:spcPts val="640"/>
              </a:spcBef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8766140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Proces strategického řízení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Proces strategického řízení dělíme do pěti fází:</a:t>
            </a:r>
          </a:p>
          <a:p>
            <a:pPr marL="1085850" lvl="1" indent="-514350">
              <a:spcBef>
                <a:spcPts val="640"/>
              </a:spcBef>
              <a:buFont typeface="+mj-lt"/>
              <a:buAutoNum type="arabicPeriod"/>
            </a:pPr>
            <a:r>
              <a:rPr lang="cs-CZ" dirty="0"/>
              <a:t>Zahrnuje identifikaci současné </a:t>
            </a:r>
            <a:r>
              <a:rPr lang="cs-CZ" b="1" dirty="0"/>
              <a:t>mise</a:t>
            </a:r>
            <a:r>
              <a:rPr lang="cs-CZ" dirty="0"/>
              <a:t>, </a:t>
            </a:r>
            <a:r>
              <a:rPr lang="cs-CZ" b="1" dirty="0"/>
              <a:t>vize</a:t>
            </a:r>
            <a:r>
              <a:rPr lang="cs-CZ" dirty="0"/>
              <a:t> a </a:t>
            </a:r>
            <a:r>
              <a:rPr lang="cs-CZ" b="1" dirty="0"/>
              <a:t>cílů</a:t>
            </a:r>
            <a:r>
              <a:rPr lang="cs-CZ" dirty="0"/>
              <a:t> firmy.</a:t>
            </a:r>
          </a:p>
          <a:p>
            <a:pPr lvl="2">
              <a:spcBef>
                <a:spcPts val="640"/>
              </a:spcBef>
            </a:pPr>
            <a:r>
              <a:rPr lang="cs-CZ" sz="2200" dirty="0"/>
              <a:t>Teprve po stanovení </a:t>
            </a:r>
            <a:r>
              <a:rPr lang="cs-CZ" sz="2200" b="1" dirty="0"/>
              <a:t>cílů</a:t>
            </a:r>
            <a:r>
              <a:rPr lang="cs-CZ" sz="2200" dirty="0"/>
              <a:t> je možné rozhodnout, </a:t>
            </a:r>
            <a:r>
              <a:rPr lang="cs-CZ" sz="2200" b="1" dirty="0"/>
              <a:t>jaké zdroje a které prostředky jsou nezbytné pro jejich dosažení </a:t>
            </a:r>
            <a:r>
              <a:rPr lang="cs-CZ" sz="2200" dirty="0"/>
              <a:t>a </a:t>
            </a:r>
            <a:r>
              <a:rPr lang="cs-CZ" sz="2200" b="1" dirty="0"/>
              <a:t>jakým způsobem a jaké časové horizonty </a:t>
            </a:r>
            <a:r>
              <a:rPr lang="cs-CZ" sz="2200" dirty="0"/>
              <a:t>jsou nutné pro jejich </a:t>
            </a:r>
            <a:r>
              <a:rPr lang="cs-CZ" sz="2200" b="1" dirty="0"/>
              <a:t>dosažení</a:t>
            </a:r>
            <a:r>
              <a:rPr lang="cs-CZ" sz="2200" dirty="0"/>
              <a:t>.</a:t>
            </a:r>
          </a:p>
          <a:p>
            <a:pPr lvl="2">
              <a:spcBef>
                <a:spcPts val="640"/>
              </a:spcBef>
            </a:pPr>
            <a:r>
              <a:rPr lang="cs-CZ" sz="2200" b="1" dirty="0"/>
              <a:t>Cíle</a:t>
            </a:r>
            <a:r>
              <a:rPr lang="cs-CZ" sz="2200" dirty="0"/>
              <a:t> musí být stanoveny tak, aby byly v souladu s metodikou </a:t>
            </a:r>
            <a:r>
              <a:rPr lang="cs-CZ" sz="2200" b="1" dirty="0"/>
              <a:t>SMART</a:t>
            </a:r>
            <a:r>
              <a:rPr lang="cs-CZ" sz="2200" dirty="0"/>
              <a:t>, tzn. že cíl musí být:</a:t>
            </a:r>
          </a:p>
          <a:p>
            <a:pPr marL="1028700" lvl="2" indent="0">
              <a:spcBef>
                <a:spcPts val="640"/>
              </a:spcBef>
              <a:buNone/>
            </a:pPr>
            <a:endParaRPr lang="cs-CZ" sz="2200" dirty="0"/>
          </a:p>
          <a:p>
            <a:pPr lvl="3">
              <a:spcBef>
                <a:spcPts val="640"/>
              </a:spcBef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3762590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Proces strategického řízení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Proces strategického řízení dělíme do pěti fází:</a:t>
            </a:r>
          </a:p>
          <a:p>
            <a:pPr marL="1085850" lvl="1" indent="-514350">
              <a:spcBef>
                <a:spcPts val="640"/>
              </a:spcBef>
              <a:buFont typeface="+mj-lt"/>
              <a:buAutoNum type="arabicPeriod"/>
            </a:pPr>
            <a:r>
              <a:rPr lang="cs-CZ" dirty="0"/>
              <a:t>Zahrnuje identifikaci současné </a:t>
            </a:r>
            <a:r>
              <a:rPr lang="cs-CZ" b="1" dirty="0"/>
              <a:t>mise</a:t>
            </a:r>
            <a:r>
              <a:rPr lang="cs-CZ" dirty="0"/>
              <a:t>, </a:t>
            </a:r>
            <a:r>
              <a:rPr lang="cs-CZ" b="1" dirty="0"/>
              <a:t>vize</a:t>
            </a:r>
            <a:r>
              <a:rPr lang="cs-CZ" dirty="0"/>
              <a:t> a </a:t>
            </a:r>
            <a:r>
              <a:rPr lang="cs-CZ" b="1" dirty="0"/>
              <a:t>cílů</a:t>
            </a:r>
            <a:r>
              <a:rPr lang="cs-CZ" dirty="0"/>
              <a:t> firmy.</a:t>
            </a:r>
          </a:p>
          <a:p>
            <a:pPr lvl="2">
              <a:spcBef>
                <a:spcPts val="640"/>
              </a:spcBef>
            </a:pPr>
            <a:r>
              <a:rPr lang="cs-CZ" sz="2200" dirty="0"/>
              <a:t>Cíle musí být stanoveny tak, aby byly v souladu s metodikou </a:t>
            </a:r>
            <a:r>
              <a:rPr lang="cs-CZ" sz="2200" b="1" dirty="0"/>
              <a:t>SMART</a:t>
            </a:r>
            <a:r>
              <a:rPr lang="cs-CZ" sz="2200" dirty="0"/>
              <a:t>, tzn. že cíl musí být:</a:t>
            </a:r>
          </a:p>
          <a:p>
            <a:pPr lvl="3">
              <a:spcBef>
                <a:spcPts val="640"/>
              </a:spcBef>
            </a:pPr>
            <a:r>
              <a:rPr lang="cs-CZ" sz="1800" b="1" dirty="0"/>
              <a:t>Specifický</a:t>
            </a:r>
            <a:r>
              <a:rPr lang="cs-CZ" sz="1800" dirty="0"/>
              <a:t>: každý ve firmě mu musí rozumět a musí stimulovat k dosažení co nejlepších výsledků;</a:t>
            </a:r>
          </a:p>
          <a:p>
            <a:pPr lvl="3">
              <a:spcBef>
                <a:spcPts val="640"/>
              </a:spcBef>
            </a:pPr>
            <a:r>
              <a:rPr lang="cs-CZ" sz="1800" b="1" dirty="0"/>
              <a:t>Měřitelný</a:t>
            </a:r>
            <a:r>
              <a:rPr lang="cs-CZ" sz="1800" dirty="0"/>
              <a:t>: dosažení cíle musí být měřitelné;</a:t>
            </a:r>
          </a:p>
          <a:p>
            <a:pPr lvl="3">
              <a:spcBef>
                <a:spcPts val="640"/>
              </a:spcBef>
            </a:pPr>
            <a:r>
              <a:rPr lang="cs-CZ" sz="1800" b="1" dirty="0"/>
              <a:t>Akceptovatelný</a:t>
            </a:r>
            <a:r>
              <a:rPr lang="cs-CZ" sz="1800" dirty="0"/>
              <a:t>: cíl musí být akceptovatelný ze strany těch, kteří ho budou plnit;</a:t>
            </a:r>
          </a:p>
          <a:p>
            <a:pPr lvl="3">
              <a:spcBef>
                <a:spcPts val="640"/>
              </a:spcBef>
            </a:pPr>
            <a:r>
              <a:rPr lang="cs-CZ" sz="1800" b="1" dirty="0"/>
              <a:t>Realistický</a:t>
            </a:r>
            <a:r>
              <a:rPr lang="cs-CZ" sz="1800" dirty="0"/>
              <a:t>: cíl musí být dosažitelný;</a:t>
            </a:r>
          </a:p>
          <a:p>
            <a:pPr lvl="3">
              <a:spcBef>
                <a:spcPts val="640"/>
              </a:spcBef>
            </a:pPr>
            <a:r>
              <a:rPr lang="cs-CZ" sz="1800" b="1" dirty="0"/>
              <a:t>Terminovaný</a:t>
            </a:r>
            <a:r>
              <a:rPr lang="cs-CZ" sz="1800" dirty="0"/>
              <a:t>: musí být stanoven termín dokončení cíle.</a:t>
            </a:r>
          </a:p>
          <a:p>
            <a:pPr marL="1028700" lvl="2" indent="0">
              <a:spcBef>
                <a:spcPts val="640"/>
              </a:spcBef>
              <a:buNone/>
            </a:pPr>
            <a:endParaRPr lang="cs-CZ" sz="2200" dirty="0"/>
          </a:p>
          <a:p>
            <a:pPr lvl="3">
              <a:spcBef>
                <a:spcPts val="640"/>
              </a:spcBef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3063493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Cíl (Objective) - ManagementMania.com">
            <a:extLst>
              <a:ext uri="{FF2B5EF4-FFF2-40B4-BE49-F238E27FC236}">
                <a16:creationId xmlns:a16="http://schemas.microsoft.com/office/drawing/2014/main" id="{3B27B9A2-0B93-4EBE-9438-044A9B0DED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6" b="8372"/>
          <a:stretch/>
        </p:blipFill>
        <p:spPr bwMode="auto">
          <a:xfrm>
            <a:off x="585724" y="1299576"/>
            <a:ext cx="4219252" cy="27367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ize">
            <a:extLst>
              <a:ext uri="{FF2B5EF4-FFF2-40B4-BE49-F238E27FC236}">
                <a16:creationId xmlns:a16="http://schemas.microsoft.com/office/drawing/2014/main" id="{253286CA-E439-4493-9309-15689F936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499" y="1789166"/>
            <a:ext cx="3838983" cy="18835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ak si stanovit cíle? Zkuste metodu SMART | Lamael">
            <a:extLst>
              <a:ext uri="{FF2B5EF4-FFF2-40B4-BE49-F238E27FC236}">
                <a16:creationId xmlns:a16="http://schemas.microsoft.com/office/drawing/2014/main" id="{7D2B3B57-5B8B-4C11-92F9-2E3CB0DCA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215" y="4127316"/>
            <a:ext cx="2949521" cy="19556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192783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Proces strategického řízení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Proces strategického řízení dělíme do pěti fází:</a:t>
            </a:r>
          </a:p>
          <a:p>
            <a:pPr marL="1085850" lvl="1" indent="-514350">
              <a:spcBef>
                <a:spcPts val="640"/>
              </a:spcBef>
              <a:buFont typeface="+mj-lt"/>
              <a:buAutoNum type="arabicPeriod"/>
            </a:pPr>
            <a:r>
              <a:rPr lang="cs-CZ" sz="2200" dirty="0"/>
              <a:t>Má za úkol zjistit </a:t>
            </a:r>
            <a:r>
              <a:rPr lang="cs-CZ" sz="2200" b="1" dirty="0"/>
              <a:t>skutečný stav strategického řízení v naší firmě </a:t>
            </a:r>
            <a:r>
              <a:rPr lang="cs-CZ" sz="2200" dirty="0"/>
              <a:t>a </a:t>
            </a:r>
            <a:r>
              <a:rPr lang="cs-CZ" sz="2200" b="1" dirty="0"/>
              <a:t>určit přesně, čeho chceme dosáhnout</a:t>
            </a:r>
            <a:r>
              <a:rPr lang="cs-CZ" sz="2200" dirty="0"/>
              <a:t>, určit hlavní důvod existence naší firmy.</a:t>
            </a:r>
          </a:p>
          <a:p>
            <a:pPr lvl="3">
              <a:spcBef>
                <a:spcPts val="640"/>
              </a:spcBef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4253712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Proces strategického řízení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Proces strategického řízení dělíme do pěti fází:</a:t>
            </a:r>
          </a:p>
          <a:p>
            <a:pPr marL="1028700" lvl="1" indent="-457200">
              <a:spcBef>
                <a:spcPts val="640"/>
              </a:spcBef>
              <a:buAutoNum type="arabicPeriod" startAt="2"/>
            </a:pPr>
            <a:r>
              <a:rPr lang="cs-CZ" sz="2200" dirty="0"/>
              <a:t>Se zabývá strategickou </a:t>
            </a:r>
            <a:r>
              <a:rPr lang="cs-CZ" sz="2200" b="1" dirty="0"/>
              <a:t>analýzou vnějšího, odvětvového a vnitřního prostředí firmy</a:t>
            </a:r>
            <a:r>
              <a:rPr lang="cs-CZ" sz="2200" dirty="0"/>
              <a:t>.</a:t>
            </a:r>
          </a:p>
          <a:p>
            <a:pPr lvl="2">
              <a:spcBef>
                <a:spcPts val="640"/>
              </a:spcBef>
            </a:pPr>
            <a:r>
              <a:rPr lang="cs-CZ" sz="1800" dirty="0"/>
              <a:t>Při analýze </a:t>
            </a:r>
            <a:r>
              <a:rPr lang="cs-CZ" sz="1800" b="1" dirty="0"/>
              <a:t>vnějšího prostředí </a:t>
            </a:r>
            <a:r>
              <a:rPr lang="cs-CZ" sz="1800" dirty="0"/>
              <a:t>(makrookolí) firmy se snažíme najít okolní faktory a jejich vliv na fungování firmy (politické, ekonomické, sociální, technologické);</a:t>
            </a:r>
          </a:p>
          <a:p>
            <a:pPr lvl="2">
              <a:spcBef>
                <a:spcPts val="640"/>
              </a:spcBef>
            </a:pPr>
            <a:r>
              <a:rPr lang="cs-CZ" sz="1800" dirty="0"/>
              <a:t>Analýza </a:t>
            </a:r>
            <a:r>
              <a:rPr lang="cs-CZ" sz="1800" b="1" dirty="0"/>
              <a:t>odvětvového okolí </a:t>
            </a:r>
            <a:r>
              <a:rPr lang="cs-CZ" sz="1800" dirty="0"/>
              <a:t>(mikrookolí) zohledňuje hrozbu potencionálních konkurentů, sílu zákazníků a dodavatelů, hrozbu substitutů a úroveň konkurenční rivality v odvětví.</a:t>
            </a:r>
          </a:p>
          <a:p>
            <a:pPr lvl="2">
              <a:spcBef>
                <a:spcPts val="640"/>
              </a:spcBef>
            </a:pPr>
            <a:endParaRPr lang="cs-CZ" sz="1800" dirty="0"/>
          </a:p>
          <a:p>
            <a:pPr lvl="3">
              <a:spcBef>
                <a:spcPts val="640"/>
              </a:spcBef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0653720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Proces strategického řízení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Proces strategického řízení dělíme do pěti fází:</a:t>
            </a:r>
          </a:p>
          <a:p>
            <a:pPr marL="1028700" lvl="1" indent="-457200">
              <a:spcBef>
                <a:spcPts val="640"/>
              </a:spcBef>
              <a:buAutoNum type="arabicPeriod" startAt="2"/>
            </a:pPr>
            <a:r>
              <a:rPr lang="cs-CZ" sz="2200" dirty="0"/>
              <a:t>Se zabývá strategickou </a:t>
            </a:r>
            <a:r>
              <a:rPr lang="cs-CZ" sz="2200" b="1" dirty="0"/>
              <a:t>analýzou vnějšího, odvětvového a vnitřního prostředí firmy</a:t>
            </a:r>
            <a:r>
              <a:rPr lang="cs-CZ" sz="2200" dirty="0"/>
              <a:t>.</a:t>
            </a:r>
          </a:p>
          <a:p>
            <a:pPr lvl="2">
              <a:spcBef>
                <a:spcPts val="640"/>
              </a:spcBef>
            </a:pPr>
            <a:r>
              <a:rPr lang="cs-CZ" sz="1800" dirty="0"/>
              <a:t>V rámci </a:t>
            </a:r>
            <a:r>
              <a:rPr lang="cs-CZ" sz="1800" b="1" dirty="0"/>
              <a:t>analýzy vnitřního prostředí </a:t>
            </a:r>
            <a:r>
              <a:rPr lang="cs-CZ" sz="1800" dirty="0"/>
              <a:t>zjišťujeme, jaký je stav všech aktivit </a:t>
            </a:r>
            <a:r>
              <a:rPr lang="cs-CZ" sz="1800" b="1" dirty="0"/>
              <a:t>uvnitř firmy </a:t>
            </a:r>
            <a:r>
              <a:rPr lang="cs-CZ" sz="1800" dirty="0"/>
              <a:t>a jaká je jejich provázanost v rámci celého hodnotového řetězce.</a:t>
            </a:r>
          </a:p>
          <a:p>
            <a:pPr lvl="2">
              <a:spcBef>
                <a:spcPts val="640"/>
              </a:spcBef>
            </a:pPr>
            <a:r>
              <a:rPr lang="cs-CZ" sz="1800" dirty="0"/>
              <a:t>Snažíme se </a:t>
            </a:r>
            <a:r>
              <a:rPr lang="cs-CZ" sz="1800" b="1" dirty="0"/>
              <a:t>určit silné a slabí stránky firmy </a:t>
            </a:r>
            <a:r>
              <a:rPr lang="cs-CZ" sz="1800" dirty="0"/>
              <a:t>a klíčové </a:t>
            </a:r>
            <a:r>
              <a:rPr lang="cs-CZ" sz="1800" b="1" dirty="0"/>
              <a:t>oblasti uvnitř firmy</a:t>
            </a:r>
            <a:r>
              <a:rPr lang="cs-CZ" sz="1800" dirty="0"/>
              <a:t>, které vyžadují více pozornosti nebo priorit.</a:t>
            </a:r>
          </a:p>
          <a:p>
            <a:pPr lvl="2">
              <a:spcBef>
                <a:spcPts val="640"/>
              </a:spcBef>
            </a:pPr>
            <a:endParaRPr lang="cs-CZ" sz="1800" dirty="0"/>
          </a:p>
          <a:p>
            <a:pPr lvl="3">
              <a:spcBef>
                <a:spcPts val="640"/>
              </a:spcBef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6281326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Proces strategického řízení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Proces strategického řízení dělíme do pěti fází:</a:t>
            </a:r>
          </a:p>
          <a:p>
            <a:pPr marL="1028700" lvl="1" indent="-457200">
              <a:spcBef>
                <a:spcPts val="640"/>
              </a:spcBef>
              <a:buAutoNum type="arabicPeriod" startAt="2"/>
            </a:pPr>
            <a:r>
              <a:rPr lang="cs-CZ" sz="2200" dirty="0"/>
              <a:t>Se zabývá strategickou </a:t>
            </a:r>
            <a:r>
              <a:rPr lang="cs-CZ" sz="2200" b="1" dirty="0"/>
              <a:t>analýzou vnějšího, odvětvového a vnitřního prostředí firmy.</a:t>
            </a:r>
          </a:p>
          <a:p>
            <a:pPr lvl="2">
              <a:spcBef>
                <a:spcPts val="640"/>
              </a:spcBef>
            </a:pPr>
            <a:endParaRPr lang="cs-CZ" sz="1800" dirty="0"/>
          </a:p>
          <a:p>
            <a:pPr lvl="3">
              <a:spcBef>
                <a:spcPts val="640"/>
              </a:spcBef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80" name="Picture 8" descr="Šablona -- Diplomová práce (fame)">
            <a:extLst>
              <a:ext uri="{FF2B5EF4-FFF2-40B4-BE49-F238E27FC236}">
                <a16:creationId xmlns:a16="http://schemas.microsoft.com/office/drawing/2014/main" id="{82443786-A93D-44D0-A37C-7866C1F5A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603" y="3767437"/>
            <a:ext cx="3207197" cy="186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Analýza marketingového prostředí podniku. Yvona Kolková - PDF Stažení zdarma">
            <a:extLst>
              <a:ext uri="{FF2B5EF4-FFF2-40B4-BE49-F238E27FC236}">
                <a16:creationId xmlns:a16="http://schemas.microsoft.com/office/drawing/2014/main" id="{B2BC4D47-8199-4898-9177-9FCC6282C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12" y="3562557"/>
            <a:ext cx="4292078" cy="227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628525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Proces strategického řízení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Proces strategického řízení dělíme do pěti fází:</a:t>
            </a:r>
          </a:p>
          <a:p>
            <a:pPr marL="1028700" lvl="1" indent="-457200">
              <a:spcBef>
                <a:spcPts val="640"/>
              </a:spcBef>
              <a:buAutoNum type="arabicPeriod" startAt="2"/>
            </a:pPr>
            <a:r>
              <a:rPr lang="cs-CZ" sz="2200" dirty="0"/>
              <a:t>Se zabývá strategickou </a:t>
            </a:r>
            <a:r>
              <a:rPr lang="cs-CZ" sz="2200" b="1" dirty="0"/>
              <a:t>analýzou vnějšího, odvětvového a vnitřního prostředí firmy.</a:t>
            </a:r>
          </a:p>
          <a:p>
            <a:pPr lvl="2">
              <a:spcBef>
                <a:spcPts val="640"/>
              </a:spcBef>
            </a:pPr>
            <a:r>
              <a:rPr lang="cs-CZ" sz="1800" b="1" dirty="0"/>
              <a:t>Vnitřní prostředí firmy tvoří zdroje firmy </a:t>
            </a:r>
            <a:r>
              <a:rPr lang="cs-CZ" sz="1800" dirty="0"/>
              <a:t>(materiálové, finanční a lidské):</a:t>
            </a:r>
          </a:p>
          <a:p>
            <a:pPr lvl="3">
              <a:spcBef>
                <a:spcPts val="640"/>
              </a:spcBef>
            </a:pPr>
            <a:r>
              <a:rPr lang="cs-CZ" sz="1800" dirty="0"/>
              <a:t>Management a jeho zaměstnanci (jejich kvalita);</a:t>
            </a:r>
          </a:p>
          <a:p>
            <a:pPr lvl="3">
              <a:spcBef>
                <a:spcPts val="640"/>
              </a:spcBef>
            </a:pPr>
            <a:r>
              <a:rPr lang="cs-CZ" sz="1800" dirty="0"/>
              <a:t>Organizační struktura;</a:t>
            </a:r>
          </a:p>
          <a:p>
            <a:pPr lvl="3">
              <a:spcBef>
                <a:spcPts val="640"/>
              </a:spcBef>
            </a:pPr>
            <a:r>
              <a:rPr lang="cs-CZ" sz="1800" dirty="0"/>
              <a:t>Kultura firmy;</a:t>
            </a:r>
          </a:p>
          <a:p>
            <a:pPr lvl="3">
              <a:spcBef>
                <a:spcPts val="640"/>
              </a:spcBef>
            </a:pPr>
            <a:r>
              <a:rPr lang="cs-CZ" sz="1800" dirty="0"/>
              <a:t>Mezilidské vztahy;</a:t>
            </a:r>
          </a:p>
          <a:p>
            <a:pPr lvl="3">
              <a:spcBef>
                <a:spcPts val="640"/>
              </a:spcBef>
            </a:pPr>
            <a:r>
              <a:rPr lang="cs-CZ" sz="1800" dirty="0"/>
              <a:t>Etika;</a:t>
            </a:r>
          </a:p>
          <a:p>
            <a:pPr lvl="3">
              <a:spcBef>
                <a:spcPts val="640"/>
              </a:spcBef>
            </a:pPr>
            <a:r>
              <a:rPr lang="cs-CZ" sz="1800" dirty="0"/>
              <a:t>Materiální prostředí.</a:t>
            </a:r>
          </a:p>
          <a:p>
            <a:pPr lvl="2">
              <a:spcBef>
                <a:spcPts val="640"/>
              </a:spcBef>
            </a:pPr>
            <a:r>
              <a:rPr lang="cs-CZ" sz="1800" dirty="0"/>
              <a:t>Vnitřní prostředí se vztahuje na faktory, které</a:t>
            </a:r>
            <a:r>
              <a:rPr lang="cs-CZ" sz="1800" b="1" dirty="0"/>
              <a:t> mohou být podnikem přímo řízeny a manažery ovlivňovány</a:t>
            </a:r>
            <a:r>
              <a:rPr lang="cs-CZ" sz="1800" dirty="0"/>
              <a:t>. </a:t>
            </a:r>
          </a:p>
          <a:p>
            <a:pPr lvl="3">
              <a:spcBef>
                <a:spcPts val="640"/>
              </a:spcBef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0330186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Proces strategického řízení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Proces strategického řízení dělíme do pěti fází: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3"/>
            </a:pPr>
            <a:r>
              <a:rPr lang="cs-CZ" dirty="0"/>
              <a:t>Je </a:t>
            </a:r>
            <a:r>
              <a:rPr lang="cs-CZ" b="1" dirty="0"/>
              <a:t>formulace strategie </a:t>
            </a:r>
            <a:r>
              <a:rPr lang="cs-CZ" dirty="0"/>
              <a:t>pomocí jasného souboru odůvodněných opatření.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Při formulaci se snažíme </a:t>
            </a:r>
            <a:r>
              <a:rPr lang="cs-CZ" b="1" dirty="0"/>
              <a:t>modifikovat současné cíle </a:t>
            </a:r>
            <a:r>
              <a:rPr lang="cs-CZ" dirty="0"/>
              <a:t>a strategie firmy tak, aby byla </a:t>
            </a:r>
            <a:r>
              <a:rPr lang="cs-CZ" b="1" dirty="0"/>
              <a:t>úspěšnější</a:t>
            </a:r>
            <a:r>
              <a:rPr lang="cs-CZ" dirty="0"/>
              <a:t>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Zahrnuje vytvoření </a:t>
            </a:r>
            <a:r>
              <a:rPr lang="cs-CZ" b="1" dirty="0"/>
              <a:t>udržitelné konkurenční výhody</a:t>
            </a:r>
            <a:r>
              <a:rPr lang="cs-CZ" dirty="0"/>
              <a:t>, protože </a:t>
            </a:r>
            <a:r>
              <a:rPr lang="cs-CZ" b="1" dirty="0"/>
              <a:t>současné výhody jsou neustále pod tlakem konkurence</a:t>
            </a:r>
            <a:r>
              <a:rPr lang="cs-CZ" dirty="0"/>
              <a:t>.</a:t>
            </a:r>
          </a:p>
          <a:p>
            <a:pPr marL="1485900" lvl="3" indent="0">
              <a:spcBef>
                <a:spcPts val="640"/>
              </a:spcBef>
              <a:buNone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3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3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6378312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Pojem </a:t>
            </a:r>
            <a:r>
              <a:rPr lang="cs-CZ" b="1" dirty="0"/>
              <a:t>strategie</a:t>
            </a:r>
            <a:r>
              <a:rPr lang="cs-CZ" dirty="0"/>
              <a:t> můžeme odvodit ze slova řeckého původu – </a:t>
            </a:r>
            <a:r>
              <a:rPr lang="cs-CZ" dirty="0" err="1"/>
              <a:t>strategos</a:t>
            </a:r>
            <a:r>
              <a:rPr lang="cs-CZ" dirty="0"/>
              <a:t>, které značí vůdce.</a:t>
            </a:r>
          </a:p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Do </a:t>
            </a:r>
            <a:r>
              <a:rPr lang="cs-CZ" b="1" dirty="0"/>
              <a:t>ekonomie</a:t>
            </a:r>
            <a:r>
              <a:rPr lang="cs-CZ" dirty="0"/>
              <a:t> byl tento pojem převzat z </a:t>
            </a:r>
            <a:r>
              <a:rPr lang="cs-CZ" b="1" dirty="0"/>
              <a:t>vojenství</a:t>
            </a:r>
            <a:r>
              <a:rPr lang="cs-CZ" dirty="0"/>
              <a:t>, kde </a:t>
            </a:r>
            <a:r>
              <a:rPr lang="cs-CZ" b="1" dirty="0"/>
              <a:t>značí umění a vědu vojevůdce</a:t>
            </a:r>
            <a:r>
              <a:rPr lang="cs-CZ" dirty="0"/>
              <a:t>, </a:t>
            </a:r>
            <a:r>
              <a:rPr lang="cs-CZ" b="1" dirty="0"/>
              <a:t>nauku o válce a jejím vedení</a:t>
            </a:r>
            <a:r>
              <a:rPr lang="cs-CZ" dirty="0"/>
              <a:t>.</a:t>
            </a:r>
          </a:p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V literatuře můžeme najít různé definice strategie.</a:t>
            </a: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Proces strategického řízení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Proces strategického řízení dělíme do pěti fází: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4"/>
            </a:pPr>
            <a:r>
              <a:rPr lang="cs-CZ" dirty="0"/>
              <a:t>Je </a:t>
            </a:r>
            <a:r>
              <a:rPr lang="cs-CZ" b="1" dirty="0"/>
              <a:t>implementace strategie</a:t>
            </a:r>
            <a:r>
              <a:rPr lang="cs-CZ" dirty="0"/>
              <a:t>, která se zabývá sladěním organizační struktury a procesů se zvolenou strategií.</a:t>
            </a:r>
          </a:p>
          <a:p>
            <a:pPr marL="1485900" lvl="3" indent="0">
              <a:spcBef>
                <a:spcPts val="640"/>
              </a:spcBef>
              <a:buNone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4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4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0765337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Proces strategického řízení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Proces strategického řízení dělíme do pěti fází: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r>
              <a:rPr lang="cs-CZ" dirty="0"/>
              <a:t>Je </a:t>
            </a:r>
            <a:r>
              <a:rPr lang="cs-CZ" b="1" dirty="0"/>
              <a:t>hodnocení a kontrola strategie</a:t>
            </a:r>
            <a:r>
              <a:rPr lang="cs-CZ" dirty="0"/>
              <a:t>, která má za úkol monitorovat vývoj implementace zvolen strategie a iniciovat nápravné kroky, pokud jsou nutné.</a:t>
            </a:r>
          </a:p>
          <a:p>
            <a:pPr marL="1485900" lvl="3" indent="0">
              <a:spcBef>
                <a:spcPts val="640"/>
              </a:spcBef>
              <a:buNone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6325828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Zahrnuje analýzu makrookolí, mikrookolí a interní analýzu firmy;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K analýze </a:t>
            </a:r>
            <a:r>
              <a:rPr lang="cs-CZ" b="1" dirty="0"/>
              <a:t>makrookolí</a:t>
            </a:r>
            <a:r>
              <a:rPr lang="cs-CZ" dirty="0"/>
              <a:t> můžeme využít např. </a:t>
            </a:r>
            <a:r>
              <a:rPr lang="cs-CZ" b="1" dirty="0"/>
              <a:t>PEST</a:t>
            </a:r>
            <a:r>
              <a:rPr lang="cs-CZ" dirty="0"/>
              <a:t> analýzu, k analýze </a:t>
            </a:r>
            <a:r>
              <a:rPr lang="cs-CZ" b="1" dirty="0"/>
              <a:t>mikrookolí</a:t>
            </a:r>
            <a:r>
              <a:rPr lang="cs-CZ" dirty="0"/>
              <a:t> např. </a:t>
            </a:r>
            <a:r>
              <a:rPr lang="cs-CZ" b="1" dirty="0" err="1"/>
              <a:t>Porterův</a:t>
            </a:r>
            <a:r>
              <a:rPr lang="cs-CZ" b="1" dirty="0"/>
              <a:t> model pěti sil </a:t>
            </a:r>
            <a:r>
              <a:rPr lang="cs-CZ" dirty="0"/>
              <a:t>a k </a:t>
            </a:r>
            <a:r>
              <a:rPr lang="cs-CZ" b="1" dirty="0"/>
              <a:t>interní</a:t>
            </a:r>
            <a:r>
              <a:rPr lang="cs-CZ" dirty="0"/>
              <a:t> </a:t>
            </a:r>
            <a:r>
              <a:rPr lang="cs-CZ" b="1" dirty="0"/>
              <a:t>analýze</a:t>
            </a:r>
            <a:r>
              <a:rPr lang="cs-CZ" dirty="0"/>
              <a:t> </a:t>
            </a:r>
            <a:r>
              <a:rPr lang="cs-CZ" b="1" dirty="0"/>
              <a:t>silných a slabých str</a:t>
            </a:r>
            <a:r>
              <a:rPr lang="cs-CZ" dirty="0"/>
              <a:t>ánek firmy můžeme použít například </a:t>
            </a:r>
            <a:r>
              <a:rPr lang="cs-CZ" b="1" dirty="0"/>
              <a:t>benchmarking</a:t>
            </a:r>
            <a:r>
              <a:rPr lang="cs-CZ" dirty="0"/>
              <a:t>.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Mezi </a:t>
            </a:r>
            <a:r>
              <a:rPr lang="cs-CZ" b="1" dirty="0"/>
              <a:t>metody</a:t>
            </a:r>
            <a:r>
              <a:rPr lang="cs-CZ" dirty="0"/>
              <a:t>, které v sobě zahrnují jak </a:t>
            </a:r>
            <a:r>
              <a:rPr lang="cs-CZ" b="1" dirty="0"/>
              <a:t>interní</a:t>
            </a:r>
            <a:r>
              <a:rPr lang="cs-CZ" dirty="0"/>
              <a:t>, tak </a:t>
            </a:r>
            <a:r>
              <a:rPr lang="cs-CZ" b="1" dirty="0"/>
              <a:t>externí</a:t>
            </a:r>
            <a:r>
              <a:rPr lang="cs-CZ" dirty="0"/>
              <a:t> </a:t>
            </a:r>
            <a:r>
              <a:rPr lang="cs-CZ" b="1" dirty="0"/>
              <a:t>analýzu</a:t>
            </a:r>
            <a:r>
              <a:rPr lang="cs-CZ" dirty="0"/>
              <a:t> patří například </a:t>
            </a:r>
            <a:r>
              <a:rPr lang="cs-CZ" b="1" dirty="0"/>
              <a:t>SWOT analýza</a:t>
            </a:r>
            <a:r>
              <a:rPr lang="cs-CZ" dirty="0"/>
              <a:t>.</a:t>
            </a:r>
          </a:p>
          <a:p>
            <a:pPr marL="1485900" lvl="3" indent="0">
              <a:spcBef>
                <a:spcPts val="640"/>
              </a:spcBef>
              <a:buNone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7966710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PEST analýza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Za klíčové součástí makrookolí lze označit faktory </a:t>
            </a:r>
            <a:r>
              <a:rPr lang="cs-CZ" b="1" dirty="0"/>
              <a:t>poltické a legislativní, ekonomické, sociální a kulturní i technologické</a:t>
            </a:r>
            <a:r>
              <a:rPr lang="cs-CZ" dirty="0"/>
              <a:t>;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Analýza dělí vlivy makrookolí do </a:t>
            </a:r>
            <a:r>
              <a:rPr lang="cs-CZ" b="1" dirty="0"/>
              <a:t>čtyř</a:t>
            </a:r>
            <a:r>
              <a:rPr lang="cs-CZ" dirty="0"/>
              <a:t> </a:t>
            </a:r>
            <a:r>
              <a:rPr lang="cs-CZ" b="1" dirty="0"/>
              <a:t>základních</a:t>
            </a:r>
            <a:r>
              <a:rPr lang="cs-CZ" dirty="0"/>
              <a:t> skupin a označuje se </a:t>
            </a:r>
            <a:r>
              <a:rPr lang="cs-CZ" b="1" dirty="0"/>
              <a:t>PEST analýza</a:t>
            </a:r>
            <a:r>
              <a:rPr lang="cs-CZ" dirty="0"/>
              <a:t>;</a:t>
            </a:r>
          </a:p>
          <a:p>
            <a:pPr marL="1485900" lvl="3" indent="0">
              <a:spcBef>
                <a:spcPts val="640"/>
              </a:spcBef>
              <a:buNone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23/67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3219553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PEST analýza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Každá z těchto skupin v </a:t>
            </a:r>
            <a:r>
              <a:rPr lang="cs-CZ" b="1" dirty="0"/>
              <a:t>sobě zahrnuje řadu faktorů</a:t>
            </a:r>
            <a:r>
              <a:rPr lang="cs-CZ" dirty="0"/>
              <a:t>, které různou měrou </a:t>
            </a:r>
            <a:r>
              <a:rPr lang="cs-CZ" b="1" dirty="0"/>
              <a:t>ovlivňují firmu</a:t>
            </a:r>
            <a:r>
              <a:rPr lang="cs-CZ" dirty="0"/>
              <a:t>:</a:t>
            </a:r>
          </a:p>
          <a:p>
            <a:pPr lvl="3">
              <a:spcBef>
                <a:spcPts val="640"/>
              </a:spcBef>
            </a:pPr>
            <a:r>
              <a:rPr lang="cs-CZ" b="1" dirty="0"/>
              <a:t>Politicko-právání faktory;</a:t>
            </a:r>
          </a:p>
          <a:p>
            <a:pPr lvl="3">
              <a:spcBef>
                <a:spcPts val="640"/>
              </a:spcBef>
            </a:pPr>
            <a:r>
              <a:rPr lang="cs-CZ" b="1" dirty="0"/>
              <a:t>Ekonomické faktory;</a:t>
            </a:r>
          </a:p>
          <a:p>
            <a:pPr lvl="3">
              <a:spcBef>
                <a:spcPts val="640"/>
              </a:spcBef>
            </a:pPr>
            <a:r>
              <a:rPr lang="cs-CZ" b="1" dirty="0"/>
              <a:t>Sociální a kulturní faktory;</a:t>
            </a:r>
          </a:p>
          <a:p>
            <a:pPr lvl="3">
              <a:spcBef>
                <a:spcPts val="640"/>
              </a:spcBef>
            </a:pPr>
            <a:r>
              <a:rPr lang="cs-CZ" b="1" dirty="0"/>
              <a:t>Technické a technologické faktory.</a:t>
            </a:r>
          </a:p>
          <a:p>
            <a:pPr marL="1485900" lvl="3" indent="0">
              <a:spcBef>
                <a:spcPts val="640"/>
              </a:spcBef>
              <a:buNone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24/67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3501865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PEST analýza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Každá z těchto skupin v </a:t>
            </a:r>
            <a:r>
              <a:rPr lang="cs-CZ" b="1" dirty="0"/>
              <a:t>sobě zahrnuje řadu faktorů</a:t>
            </a:r>
            <a:r>
              <a:rPr lang="cs-CZ" dirty="0"/>
              <a:t>, které různou měrou </a:t>
            </a:r>
            <a:r>
              <a:rPr lang="cs-CZ" b="1" dirty="0"/>
              <a:t>ovlivňují firmu</a:t>
            </a:r>
            <a:r>
              <a:rPr lang="cs-CZ" dirty="0"/>
              <a:t>:</a:t>
            </a:r>
          </a:p>
          <a:p>
            <a:pPr lvl="3">
              <a:spcBef>
                <a:spcPts val="640"/>
              </a:spcBef>
            </a:pPr>
            <a:r>
              <a:rPr lang="cs-CZ" b="1" dirty="0"/>
              <a:t>Politicko-právání faktory</a:t>
            </a:r>
          </a:p>
          <a:p>
            <a:pPr lvl="4">
              <a:spcBef>
                <a:spcPts val="640"/>
              </a:spcBef>
            </a:pPr>
            <a:r>
              <a:rPr lang="cs-CZ" dirty="0"/>
              <a:t>Tyto faktory tvoří společenský systém, v němž firmy uskutečňují svoji činnost.</a:t>
            </a:r>
          </a:p>
          <a:p>
            <a:pPr lvl="4">
              <a:spcBef>
                <a:spcPts val="640"/>
              </a:spcBef>
            </a:pPr>
            <a:r>
              <a:rPr lang="cs-CZ" dirty="0"/>
              <a:t>Systém je dán mocenským zájmem politických stran a vývojem politické situace v zemi a jejím okolí.</a:t>
            </a:r>
          </a:p>
          <a:p>
            <a:pPr marL="1485900" lvl="3" indent="0">
              <a:spcBef>
                <a:spcPts val="640"/>
              </a:spcBef>
              <a:buNone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7272070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PEST analýza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Každá z těchto skupin v </a:t>
            </a:r>
            <a:r>
              <a:rPr lang="cs-CZ" b="1" dirty="0"/>
              <a:t>sobě zahrnuje řadu faktorů</a:t>
            </a:r>
            <a:r>
              <a:rPr lang="cs-CZ" dirty="0"/>
              <a:t>, které různou měrou </a:t>
            </a:r>
            <a:r>
              <a:rPr lang="cs-CZ" b="1" dirty="0"/>
              <a:t>ovlivňují firmu</a:t>
            </a:r>
            <a:r>
              <a:rPr lang="cs-CZ" dirty="0"/>
              <a:t>: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Ekonomické faktory</a:t>
            </a:r>
          </a:p>
          <a:p>
            <a:pPr lvl="4">
              <a:spcBef>
                <a:spcPts val="640"/>
              </a:spcBef>
            </a:pPr>
            <a:r>
              <a:rPr lang="cs-CZ" dirty="0"/>
              <a:t>Tyto činitelé vycházejí z ekonomické situace země a hospodářské politiky státu.</a:t>
            </a:r>
          </a:p>
          <a:p>
            <a:pPr lvl="4">
              <a:spcBef>
                <a:spcPts val="640"/>
              </a:spcBef>
            </a:pPr>
            <a:r>
              <a:rPr lang="cs-CZ" dirty="0"/>
              <a:t>Patří sem následující makroekonomické faktory:</a:t>
            </a:r>
          </a:p>
          <a:p>
            <a:pPr lvl="5">
              <a:spcBef>
                <a:spcPts val="640"/>
              </a:spcBef>
            </a:pPr>
            <a:r>
              <a:rPr lang="cs-CZ" dirty="0"/>
              <a:t>Tempo růstu ekonomiky,</a:t>
            </a:r>
          </a:p>
          <a:p>
            <a:pPr lvl="5">
              <a:spcBef>
                <a:spcPts val="640"/>
              </a:spcBef>
            </a:pPr>
            <a:r>
              <a:rPr lang="cs-CZ" dirty="0"/>
              <a:t>Nezaměstnanost,</a:t>
            </a:r>
          </a:p>
          <a:p>
            <a:pPr lvl="5">
              <a:spcBef>
                <a:spcPts val="640"/>
              </a:spcBef>
            </a:pPr>
            <a:r>
              <a:rPr lang="cs-CZ" dirty="0"/>
              <a:t>Fáze hospodářského cyklu,</a:t>
            </a:r>
          </a:p>
          <a:p>
            <a:pPr lvl="5">
              <a:spcBef>
                <a:spcPts val="640"/>
              </a:spcBef>
            </a:pPr>
            <a:r>
              <a:rPr lang="cs-CZ" dirty="0"/>
              <a:t>Inflace</a:t>
            </a:r>
          </a:p>
          <a:p>
            <a:pPr lvl="5">
              <a:spcBef>
                <a:spcPts val="640"/>
              </a:spcBef>
            </a:pPr>
            <a:r>
              <a:rPr lang="cs-CZ" dirty="0"/>
              <a:t>Vývoj HDP,</a:t>
            </a:r>
          </a:p>
          <a:p>
            <a:pPr lvl="5">
              <a:spcBef>
                <a:spcPts val="640"/>
              </a:spcBef>
            </a:pPr>
            <a:r>
              <a:rPr lang="cs-CZ" dirty="0"/>
              <a:t>Daňové podmínky,</a:t>
            </a:r>
          </a:p>
          <a:p>
            <a:pPr lvl="5">
              <a:spcBef>
                <a:spcPts val="640"/>
              </a:spcBef>
            </a:pPr>
            <a:r>
              <a:rPr lang="cs-CZ" dirty="0"/>
              <a:t>Úroveň příjmů a výdajů státního rozpočtu,</a:t>
            </a:r>
          </a:p>
          <a:p>
            <a:pPr lvl="5">
              <a:spcBef>
                <a:spcPts val="640"/>
              </a:spcBef>
            </a:pPr>
            <a:r>
              <a:rPr lang="cs-CZ" dirty="0"/>
              <a:t>Výše úrokových sazeb apod.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Sociální a kulturní faktory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Technické a technologické faktory</a:t>
            </a:r>
          </a:p>
          <a:p>
            <a:pPr marL="1485900" lvl="3" indent="0">
              <a:spcBef>
                <a:spcPts val="640"/>
              </a:spcBef>
              <a:buNone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1045558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PEST analýza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Každá z těchto skupin v </a:t>
            </a:r>
            <a:r>
              <a:rPr lang="cs-CZ" b="1" dirty="0"/>
              <a:t>sobě zahrnuje řadu faktorů</a:t>
            </a:r>
            <a:r>
              <a:rPr lang="cs-CZ" dirty="0"/>
              <a:t>, které různou měrou </a:t>
            </a:r>
            <a:r>
              <a:rPr lang="cs-CZ" b="1" dirty="0"/>
              <a:t>ovlivňují firmu</a:t>
            </a:r>
            <a:r>
              <a:rPr lang="cs-CZ" dirty="0"/>
              <a:t>:</a:t>
            </a:r>
          </a:p>
          <a:p>
            <a:pPr lvl="3">
              <a:spcBef>
                <a:spcPts val="640"/>
              </a:spcBef>
            </a:pPr>
            <a:r>
              <a:rPr lang="cs-CZ" b="1" dirty="0"/>
              <a:t>Ekonomické faktory</a:t>
            </a:r>
          </a:p>
          <a:p>
            <a:pPr lvl="4">
              <a:spcBef>
                <a:spcPts val="640"/>
              </a:spcBef>
            </a:pPr>
            <a:r>
              <a:rPr lang="cs-CZ" dirty="0"/>
              <a:t>Tyto činitelé vycházejí z </a:t>
            </a:r>
            <a:r>
              <a:rPr lang="cs-CZ" b="1" dirty="0"/>
              <a:t>ekonomické situace země a hospodářské politiky státu</a:t>
            </a:r>
            <a:r>
              <a:rPr lang="cs-CZ" dirty="0"/>
              <a:t>.</a:t>
            </a:r>
          </a:p>
          <a:p>
            <a:pPr lvl="4">
              <a:spcBef>
                <a:spcPts val="640"/>
              </a:spcBef>
            </a:pPr>
            <a:r>
              <a:rPr lang="cs-CZ" dirty="0"/>
              <a:t>Patří sem následující </a:t>
            </a:r>
            <a:r>
              <a:rPr lang="cs-CZ" b="1" dirty="0"/>
              <a:t>makroekonomické faktory</a:t>
            </a:r>
            <a:r>
              <a:rPr lang="cs-CZ" dirty="0"/>
              <a:t>:</a:t>
            </a:r>
          </a:p>
          <a:p>
            <a:pPr lvl="5">
              <a:spcBef>
                <a:spcPts val="640"/>
              </a:spcBef>
            </a:pPr>
            <a:r>
              <a:rPr lang="cs-CZ" dirty="0"/>
              <a:t>Tempo růstu ekonomiky;</a:t>
            </a:r>
          </a:p>
          <a:p>
            <a:pPr lvl="5">
              <a:spcBef>
                <a:spcPts val="640"/>
              </a:spcBef>
            </a:pPr>
            <a:r>
              <a:rPr lang="cs-CZ" dirty="0"/>
              <a:t>Nezaměstnanost;</a:t>
            </a:r>
          </a:p>
          <a:p>
            <a:pPr lvl="5">
              <a:spcBef>
                <a:spcPts val="640"/>
              </a:spcBef>
            </a:pPr>
            <a:r>
              <a:rPr lang="cs-CZ" dirty="0"/>
              <a:t>Fáze hospodářského cyklu;</a:t>
            </a:r>
          </a:p>
          <a:p>
            <a:pPr lvl="5">
              <a:spcBef>
                <a:spcPts val="640"/>
              </a:spcBef>
            </a:pPr>
            <a:r>
              <a:rPr lang="cs-CZ" dirty="0"/>
              <a:t>Inflace;</a:t>
            </a:r>
          </a:p>
          <a:p>
            <a:pPr lvl="5">
              <a:spcBef>
                <a:spcPts val="640"/>
              </a:spcBef>
            </a:pPr>
            <a:r>
              <a:rPr lang="cs-CZ" dirty="0"/>
              <a:t>Vývoj HDP;</a:t>
            </a:r>
          </a:p>
          <a:p>
            <a:pPr lvl="5">
              <a:spcBef>
                <a:spcPts val="640"/>
              </a:spcBef>
            </a:pPr>
            <a:r>
              <a:rPr lang="cs-CZ" dirty="0"/>
              <a:t>Daňové podmínky;</a:t>
            </a:r>
          </a:p>
          <a:p>
            <a:pPr lvl="5">
              <a:spcBef>
                <a:spcPts val="640"/>
              </a:spcBef>
            </a:pPr>
            <a:r>
              <a:rPr lang="cs-CZ" dirty="0"/>
              <a:t>Úroveň příjmů a výdajů státního rozpočtu;</a:t>
            </a:r>
          </a:p>
          <a:p>
            <a:pPr lvl="5">
              <a:spcBef>
                <a:spcPts val="640"/>
              </a:spcBef>
            </a:pPr>
            <a:r>
              <a:rPr lang="cs-CZ" dirty="0"/>
              <a:t>Výše úrokových sazeb apod.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27/67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5794205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PEST analýza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Každá z těchto skupin v </a:t>
            </a:r>
            <a:r>
              <a:rPr lang="cs-CZ" b="1" dirty="0"/>
              <a:t>sobě zahrnuje řadu faktorů</a:t>
            </a:r>
            <a:r>
              <a:rPr lang="cs-CZ" dirty="0"/>
              <a:t>, které různou měrou </a:t>
            </a:r>
            <a:r>
              <a:rPr lang="cs-CZ" b="1" dirty="0"/>
              <a:t>ovlivňují firmu</a:t>
            </a:r>
            <a:r>
              <a:rPr lang="cs-CZ" dirty="0"/>
              <a:t>:</a:t>
            </a:r>
          </a:p>
          <a:p>
            <a:pPr lvl="3">
              <a:spcBef>
                <a:spcPts val="640"/>
              </a:spcBef>
            </a:pPr>
            <a:r>
              <a:rPr lang="cs-CZ" b="1" dirty="0"/>
              <a:t>Sociální a kulturní faktory:</a:t>
            </a:r>
          </a:p>
          <a:p>
            <a:pPr lvl="4">
              <a:spcBef>
                <a:spcPts val="640"/>
              </a:spcBef>
            </a:pPr>
            <a:r>
              <a:rPr lang="cs-CZ" dirty="0"/>
              <a:t>Jsou dány společnosti, její strukturou, sociální skladbou obyvatelstva, společenskými a kulturními zvyky.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28/67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7906286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PEST analýza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Každá z těchto skupin v </a:t>
            </a:r>
            <a:r>
              <a:rPr lang="cs-CZ" b="1" dirty="0"/>
              <a:t>sobě zahrnuje řadu faktorů</a:t>
            </a:r>
            <a:r>
              <a:rPr lang="cs-CZ" dirty="0"/>
              <a:t>, které různou měrou </a:t>
            </a:r>
            <a:r>
              <a:rPr lang="cs-CZ" b="1" dirty="0"/>
              <a:t>ovlivňují firmu</a:t>
            </a:r>
            <a:r>
              <a:rPr lang="cs-CZ" dirty="0"/>
              <a:t>:</a:t>
            </a:r>
          </a:p>
          <a:p>
            <a:pPr lvl="3">
              <a:spcBef>
                <a:spcPts val="640"/>
              </a:spcBef>
            </a:pPr>
            <a:r>
              <a:rPr lang="cs-CZ" b="1" dirty="0"/>
              <a:t>Technické a technologické faktory:</a:t>
            </a:r>
          </a:p>
          <a:p>
            <a:pPr lvl="4">
              <a:spcBef>
                <a:spcPts val="640"/>
              </a:spcBef>
            </a:pPr>
            <a:r>
              <a:rPr lang="cs-CZ" dirty="0"/>
              <a:t>Tyto faktory představují inovační potenciál země, tempo technologickým změn.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29/67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9032397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i="1" dirty="0"/>
              <a:t>„Strategie je široce založený vzorec určující, jaká je konkurenční schopnost firmy, jaké budou jejich cíle a jaká politika bude potřebná k dosažení těchto cílů. Podstatou formulování konkurenční strategie je dát do  souvislosti firmu a její okolí.“ (Porter, 1994)</a:t>
            </a:r>
            <a:endParaRPr i="1"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6299525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PEST analýza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Modifikace: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SLEPT;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SLEPTE;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PEST;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PESTLE.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30/67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0666325"/>
      </p:ext>
    </p:extLst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 err="1"/>
              <a:t>Porterův</a:t>
            </a:r>
            <a:r>
              <a:rPr lang="cs-CZ" dirty="0"/>
              <a:t> model pěti sil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Významnou charakteristikou odvětví jsou </a:t>
            </a:r>
            <a:r>
              <a:rPr lang="cs-CZ" b="1" dirty="0"/>
              <a:t>konkurenční síly</a:t>
            </a:r>
            <a:r>
              <a:rPr lang="cs-CZ" dirty="0"/>
              <a:t>, které </a:t>
            </a:r>
            <a:r>
              <a:rPr lang="cs-CZ" b="1" dirty="0"/>
              <a:t>v daném odvětví působí</a:t>
            </a:r>
            <a:r>
              <a:rPr lang="cs-CZ" dirty="0"/>
              <a:t>.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Vzhledem k této skutečnosti představuje nedílnou součástí </a:t>
            </a:r>
            <a:r>
              <a:rPr lang="cs-CZ" b="1" dirty="0"/>
              <a:t>analýzy mikrookolí analýza konkurenčních sil</a:t>
            </a:r>
            <a:r>
              <a:rPr lang="cs-CZ" dirty="0"/>
              <a:t>, která zkoumá základ </a:t>
            </a:r>
            <a:r>
              <a:rPr lang="cs-CZ" b="1" dirty="0"/>
              <a:t>konkurence v odvětví</a:t>
            </a:r>
            <a:r>
              <a:rPr lang="cs-CZ" dirty="0"/>
              <a:t>.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K řešení tohoto problému přispěl významně </a:t>
            </a:r>
            <a:r>
              <a:rPr lang="cs-CZ" b="1" dirty="0"/>
              <a:t>M. Porter modelem pěti sil</a:t>
            </a:r>
            <a:r>
              <a:rPr lang="cs-CZ" dirty="0"/>
              <a:t>, který je ve své podstatě nástrojem </a:t>
            </a:r>
            <a:r>
              <a:rPr lang="cs-CZ" b="1" dirty="0"/>
              <a:t>zkoumání konkurenčního prostředí</a:t>
            </a:r>
            <a:r>
              <a:rPr lang="cs-CZ" dirty="0"/>
              <a:t>.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31/67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1351867"/>
      </p:ext>
    </p:extLst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 err="1"/>
              <a:t>Porterův</a:t>
            </a:r>
            <a:r>
              <a:rPr lang="cs-CZ" dirty="0"/>
              <a:t> model pěti sil</a:t>
            </a:r>
          </a:p>
          <a:p>
            <a:pPr lvl="2">
              <a:spcBef>
                <a:spcPts val="640"/>
              </a:spcBef>
            </a:pPr>
            <a:r>
              <a:rPr lang="cs-CZ" b="1" dirty="0"/>
              <a:t>Cílem modelu </a:t>
            </a:r>
            <a:r>
              <a:rPr lang="cs-CZ" dirty="0"/>
              <a:t>je umožnit jasně </a:t>
            </a:r>
            <a:r>
              <a:rPr lang="cs-CZ" b="1" dirty="0"/>
              <a:t>pochopit síly</a:t>
            </a:r>
            <a:r>
              <a:rPr lang="cs-CZ" dirty="0"/>
              <a:t>, které v </a:t>
            </a:r>
            <a:r>
              <a:rPr lang="cs-CZ" b="1" dirty="0"/>
              <a:t>tomto prostředí působí</a:t>
            </a:r>
            <a:r>
              <a:rPr lang="cs-CZ" dirty="0"/>
              <a:t>, a </a:t>
            </a:r>
            <a:r>
              <a:rPr lang="cs-CZ" b="1" dirty="0"/>
              <a:t>identifikovat</a:t>
            </a:r>
            <a:r>
              <a:rPr lang="cs-CZ" dirty="0"/>
              <a:t>, které z nich </a:t>
            </a:r>
            <a:r>
              <a:rPr lang="cs-CZ" b="1" dirty="0"/>
              <a:t>mají pro firmu</a:t>
            </a:r>
            <a:r>
              <a:rPr lang="cs-CZ" dirty="0"/>
              <a:t> z hlediska jejího </a:t>
            </a:r>
            <a:r>
              <a:rPr lang="cs-CZ" b="1" dirty="0"/>
              <a:t>budoucího vývoje největší význam </a:t>
            </a:r>
            <a:r>
              <a:rPr lang="cs-CZ" dirty="0"/>
              <a:t>a které </a:t>
            </a:r>
            <a:r>
              <a:rPr lang="cs-CZ" b="1" dirty="0"/>
              <a:t>mohou být strategickými rozhodnutími</a:t>
            </a:r>
            <a:r>
              <a:rPr lang="cs-CZ" dirty="0"/>
              <a:t> </a:t>
            </a:r>
            <a:r>
              <a:rPr lang="cs-CZ" b="1" dirty="0"/>
              <a:t>managmentu</a:t>
            </a:r>
            <a:r>
              <a:rPr lang="cs-CZ" dirty="0"/>
              <a:t> </a:t>
            </a:r>
            <a:r>
              <a:rPr lang="cs-CZ" b="1" dirty="0"/>
              <a:t>ovlivněny</a:t>
            </a:r>
            <a:r>
              <a:rPr lang="cs-CZ" dirty="0"/>
              <a:t>.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32/67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3533382"/>
      </p:ext>
    </p:extLst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 err="1"/>
              <a:t>Porterův</a:t>
            </a:r>
            <a:r>
              <a:rPr lang="cs-CZ" dirty="0"/>
              <a:t> model pěti sil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Pro firmu, která chce dosáhnout úspěchu, je nezbytné </a:t>
            </a:r>
            <a:r>
              <a:rPr lang="cs-CZ" b="1" dirty="0"/>
              <a:t>rozpoznat tyto síly</a:t>
            </a:r>
            <a:r>
              <a:rPr lang="cs-CZ" dirty="0"/>
              <a:t>, </a:t>
            </a:r>
            <a:r>
              <a:rPr lang="cs-CZ" b="1" dirty="0"/>
              <a:t>vyrovnat se s nimi</a:t>
            </a:r>
            <a:r>
              <a:rPr lang="cs-CZ" dirty="0"/>
              <a:t>, </a:t>
            </a:r>
            <a:r>
              <a:rPr lang="cs-CZ" b="1" dirty="0"/>
              <a:t>reagovat na ně</a:t>
            </a:r>
            <a:r>
              <a:rPr lang="cs-CZ" dirty="0"/>
              <a:t>, a pokud je to jen trochu možné </a:t>
            </a:r>
            <a:r>
              <a:rPr lang="cs-CZ" b="1" dirty="0"/>
              <a:t>změnit jejich působení ve svůj prospěch</a:t>
            </a:r>
            <a:r>
              <a:rPr lang="cs-CZ" dirty="0"/>
              <a:t>.</a:t>
            </a:r>
          </a:p>
          <a:p>
            <a:pPr lvl="2">
              <a:spcBef>
                <a:spcPts val="640"/>
              </a:spcBef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33/67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0301908"/>
      </p:ext>
    </p:extLst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 err="1"/>
              <a:t>Porterův</a:t>
            </a:r>
            <a:r>
              <a:rPr lang="cs-CZ" dirty="0"/>
              <a:t> model pěti sil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Konkurence na trhu v daném odvětví je funkcí pěti konkurenčních sil, které vyplývají:</a:t>
            </a:r>
          </a:p>
          <a:p>
            <a:pPr lvl="3">
              <a:spcBef>
                <a:spcPts val="640"/>
              </a:spcBef>
            </a:pPr>
            <a:r>
              <a:rPr lang="cs-CZ" b="1" dirty="0"/>
              <a:t>Z rivality mezi konkurenčními firmami</a:t>
            </a:r>
          </a:p>
          <a:p>
            <a:pPr lvl="4">
              <a:spcBef>
                <a:spcPts val="640"/>
              </a:spcBef>
            </a:pPr>
            <a:r>
              <a:rPr lang="cs-CZ" dirty="0"/>
              <a:t>Je ovlivněna jejich strategickými tahy a protitahy směřujícími k získání konkurenční výhody;</a:t>
            </a:r>
          </a:p>
          <a:p>
            <a:pPr lvl="2">
              <a:spcBef>
                <a:spcPts val="640"/>
              </a:spcBef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34/67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3576745"/>
      </p:ext>
    </p:extLst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 err="1"/>
              <a:t>Porterův</a:t>
            </a:r>
            <a:r>
              <a:rPr lang="cs-CZ" dirty="0"/>
              <a:t> model pěti sil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Konkurence na trhu v daném odvětví je funkcí pěti konkurenčních sil, které vyplývají:</a:t>
            </a:r>
          </a:p>
          <a:p>
            <a:pPr lvl="3">
              <a:spcBef>
                <a:spcPts val="640"/>
              </a:spcBef>
            </a:pPr>
            <a:r>
              <a:rPr lang="cs-CZ" b="1" dirty="0"/>
              <a:t>Z hrozby substitučních výrobků </a:t>
            </a:r>
            <a:r>
              <a:rPr lang="cs-CZ" dirty="0"/>
              <a:t>firem v jiných odvětvích;</a:t>
            </a:r>
            <a:endParaRPr lang="cs-CZ" b="1" dirty="0"/>
          </a:p>
          <a:p>
            <a:pPr lvl="2">
              <a:spcBef>
                <a:spcPts val="640"/>
              </a:spcBef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35/67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3701183"/>
      </p:ext>
    </p:extLst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 err="1"/>
              <a:t>Porterův</a:t>
            </a:r>
            <a:r>
              <a:rPr lang="cs-CZ" dirty="0"/>
              <a:t> model pěti sil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Konkurence na trhu v daném odvětví je funkcí pěti konkurenčních sil, které vyplývají:</a:t>
            </a:r>
          </a:p>
          <a:p>
            <a:pPr lvl="3">
              <a:spcBef>
                <a:spcPts val="640"/>
              </a:spcBef>
            </a:pPr>
            <a:r>
              <a:rPr lang="cs-CZ" b="1" dirty="0"/>
              <a:t>Z hrozby substitučních výrobků </a:t>
            </a:r>
            <a:r>
              <a:rPr lang="cs-CZ" dirty="0"/>
              <a:t>firem v jiných odvětvích;</a:t>
            </a:r>
          </a:p>
          <a:p>
            <a:pPr lvl="4">
              <a:spcBef>
                <a:spcPts val="640"/>
              </a:spcBef>
            </a:pPr>
            <a:r>
              <a:rPr lang="cs-CZ" dirty="0"/>
              <a:t>např. kávovar vs. instantní káva; veřejná doprava a automobil.</a:t>
            </a:r>
          </a:p>
          <a:p>
            <a:pPr lvl="2">
              <a:spcBef>
                <a:spcPts val="640"/>
              </a:spcBef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36/67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2915950"/>
      </p:ext>
    </p:extLst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 err="1"/>
              <a:t>Porterův</a:t>
            </a:r>
            <a:r>
              <a:rPr lang="cs-CZ" dirty="0"/>
              <a:t> model pěti sil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Konkurence na trhu v daném odvětví je funkcí pěti konkurenčních sil, které vyplývají:</a:t>
            </a:r>
          </a:p>
          <a:p>
            <a:pPr lvl="3">
              <a:spcBef>
                <a:spcPts val="640"/>
              </a:spcBef>
            </a:pPr>
            <a:r>
              <a:rPr lang="cs-CZ" b="1" dirty="0"/>
              <a:t>Z hrozby vstupu nových konkurentů </a:t>
            </a:r>
            <a:r>
              <a:rPr lang="cs-CZ" dirty="0"/>
              <a:t>do odvětví;</a:t>
            </a:r>
          </a:p>
          <a:p>
            <a:pPr lvl="2">
              <a:spcBef>
                <a:spcPts val="640"/>
              </a:spcBef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37/67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3821337"/>
      </p:ext>
    </p:extLst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 err="1"/>
              <a:t>Porterův</a:t>
            </a:r>
            <a:r>
              <a:rPr lang="cs-CZ" dirty="0"/>
              <a:t> model pěti sil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Konkurence na trhu v daném odvětví je funkcí pěti konkurenčních sil, které vyplývají:</a:t>
            </a:r>
          </a:p>
          <a:p>
            <a:pPr lvl="3">
              <a:spcBef>
                <a:spcPts val="640"/>
              </a:spcBef>
            </a:pPr>
            <a:r>
              <a:rPr lang="cs-CZ" b="1" dirty="0"/>
              <a:t>Z vyjednávání pozice dodavatelů </a:t>
            </a:r>
            <a:r>
              <a:rPr lang="cs-CZ" dirty="0"/>
              <a:t>klíčových stupů;</a:t>
            </a:r>
          </a:p>
          <a:p>
            <a:pPr lvl="2">
              <a:spcBef>
                <a:spcPts val="640"/>
              </a:spcBef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38/67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3617691"/>
      </p:ext>
    </p:extLst>
  </p:cSld>
  <p:clrMapOvr>
    <a:masterClrMapping/>
  </p:clrMapOvr>
  <p:transition spd="slow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 err="1"/>
              <a:t>Porterův</a:t>
            </a:r>
            <a:r>
              <a:rPr lang="cs-CZ" dirty="0"/>
              <a:t> model pěti sil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Konkurence na trhu v daném odvětví je funkcí pěti konkurenčních sil, které vyplývají:</a:t>
            </a:r>
          </a:p>
          <a:p>
            <a:pPr lvl="3">
              <a:spcBef>
                <a:spcPts val="640"/>
              </a:spcBef>
            </a:pPr>
            <a:r>
              <a:rPr lang="cs-CZ" b="1" dirty="0"/>
              <a:t>Z vyjednávání pozice kupujících.</a:t>
            </a:r>
            <a:endParaRPr lang="cs-CZ" dirty="0"/>
          </a:p>
          <a:p>
            <a:pPr lvl="2">
              <a:spcBef>
                <a:spcPts val="640"/>
              </a:spcBef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39/67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3788265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i="1" dirty="0"/>
              <a:t>„Strategie je sled nebo plán, který integruje hlavní cíle, obchodní politiky a implementační kroky organizace do jednotlivého celku.“ (</a:t>
            </a:r>
            <a:r>
              <a:rPr lang="cs-CZ" i="1" dirty="0" err="1"/>
              <a:t>Mintzberg</a:t>
            </a:r>
            <a:r>
              <a:rPr lang="cs-CZ" i="1" dirty="0"/>
              <a:t>, 1996).</a:t>
            </a:r>
            <a:endParaRPr i="1"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0428888"/>
      </p:ext>
    </p:extLst>
  </p:cSld>
  <p:clrMapOvr>
    <a:masterClrMapping/>
  </p:clrMapOvr>
  <p:transition spd="slow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 err="1"/>
              <a:t>Porterův</a:t>
            </a:r>
            <a:r>
              <a:rPr lang="cs-CZ" dirty="0"/>
              <a:t> model pěti sil</a:t>
            </a:r>
          </a:p>
          <a:p>
            <a:pPr lvl="2">
              <a:spcBef>
                <a:spcPts val="640"/>
              </a:spcBef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40/67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98" name="Picture 2" descr="Porterův model">
            <a:extLst>
              <a:ext uri="{FF2B5EF4-FFF2-40B4-BE49-F238E27FC236}">
                <a16:creationId xmlns:a16="http://schemas.microsoft.com/office/drawing/2014/main" id="{26DD7E63-E791-4A66-B45A-617C1972A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924" y="2442576"/>
            <a:ext cx="3764151" cy="376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912947"/>
      </p:ext>
    </p:extLst>
  </p:cSld>
  <p:clrMapOvr>
    <a:masterClrMapping/>
  </p:clrMapOvr>
  <p:transition spd="slow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Benchmarking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Je proces, při němž </a:t>
            </a:r>
            <a:r>
              <a:rPr lang="cs-CZ" b="1" dirty="0"/>
              <a:t>srovnáváme své výrobky</a:t>
            </a:r>
            <a:r>
              <a:rPr lang="cs-CZ" dirty="0"/>
              <a:t>, </a:t>
            </a:r>
            <a:r>
              <a:rPr lang="cs-CZ" b="1" dirty="0"/>
              <a:t>služby</a:t>
            </a:r>
            <a:r>
              <a:rPr lang="cs-CZ" dirty="0"/>
              <a:t> a </a:t>
            </a:r>
            <a:r>
              <a:rPr lang="cs-CZ" b="1" dirty="0"/>
              <a:t>postupy se svými největšími konkurenty </a:t>
            </a:r>
            <a:r>
              <a:rPr lang="cs-CZ" dirty="0"/>
              <a:t>s těmi </a:t>
            </a:r>
            <a:r>
              <a:rPr lang="cs-CZ" b="1" dirty="0"/>
              <a:t>firmami</a:t>
            </a:r>
            <a:r>
              <a:rPr lang="cs-CZ" dirty="0"/>
              <a:t>, které </a:t>
            </a:r>
            <a:r>
              <a:rPr lang="cs-CZ" b="1" dirty="0"/>
              <a:t>jsou považovány ze nejlepší</a:t>
            </a:r>
            <a:r>
              <a:rPr lang="cs-CZ" dirty="0"/>
              <a:t>.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Postup vyvinula firma </a:t>
            </a:r>
            <a:r>
              <a:rPr lang="cs-CZ" b="1" dirty="0"/>
              <a:t>Xerox</a:t>
            </a:r>
            <a:r>
              <a:rPr lang="cs-CZ" dirty="0"/>
              <a:t> počátkem osmdesátých let 20. století.</a:t>
            </a:r>
          </a:p>
          <a:p>
            <a:pPr lvl="2">
              <a:spcBef>
                <a:spcPts val="640"/>
              </a:spcBef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41/67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8728509"/>
      </p:ext>
    </p:extLst>
  </p:cSld>
  <p:clrMapOvr>
    <a:masterClrMapping/>
  </p:clrMapOvr>
  <p:transition spd="slow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Benchmarking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Základní kroky </a:t>
            </a:r>
            <a:r>
              <a:rPr lang="cs-CZ" b="1" dirty="0"/>
              <a:t>benchmarkingu</a:t>
            </a:r>
            <a:r>
              <a:rPr lang="cs-CZ" dirty="0"/>
              <a:t> jsou: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Poznejte důkladně vlastní činnost;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Poznejte jak to dělají jiní;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Definujte faktory úspěchu;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Získejte převahu.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42/67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2607550"/>
      </p:ext>
    </p:extLst>
  </p:cSld>
  <p:clrMapOvr>
    <a:masterClrMapping/>
  </p:clrMapOvr>
  <p:transition spd="slow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Benchmarking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Základní kroky </a:t>
            </a:r>
            <a:r>
              <a:rPr lang="cs-CZ" b="1" dirty="0"/>
              <a:t>benchmarkingu</a:t>
            </a:r>
            <a:r>
              <a:rPr lang="cs-CZ" dirty="0"/>
              <a:t> jsou: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Poznejte důkladně </a:t>
            </a:r>
            <a:r>
              <a:rPr lang="cs-CZ" b="1" dirty="0"/>
              <a:t>vlastní činnost</a:t>
            </a:r>
            <a:r>
              <a:rPr lang="cs-CZ" dirty="0"/>
              <a:t>;</a:t>
            </a:r>
          </a:p>
          <a:p>
            <a:pPr lvl="4">
              <a:spcBef>
                <a:spcPts val="640"/>
              </a:spcBef>
            </a:pPr>
            <a:r>
              <a:rPr lang="cs-CZ" dirty="0"/>
              <a:t>Zjistěte své postavení, odhalte své přednosti slabiny.</a:t>
            </a:r>
          </a:p>
          <a:p>
            <a:pPr lvl="4">
              <a:spcBef>
                <a:spcPts val="640"/>
              </a:spcBef>
            </a:pPr>
            <a:r>
              <a:rPr lang="cs-CZ" dirty="0"/>
              <a:t>Neznáte-li, nemůžete se bránit.</a:t>
            </a:r>
          </a:p>
          <a:p>
            <a:pPr lvl="4">
              <a:spcBef>
                <a:spcPts val="640"/>
              </a:spcBef>
            </a:pPr>
            <a:r>
              <a:rPr lang="cs-CZ" dirty="0"/>
              <a:t>Vždy se snažte o kvantifikaci: kolik, kde.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43/67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4192580"/>
      </p:ext>
    </p:extLst>
  </p:cSld>
  <p:clrMapOvr>
    <a:masterClrMapping/>
  </p:clrMapOvr>
  <p:transition spd="slow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Benchmarking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Základní kroky </a:t>
            </a:r>
            <a:r>
              <a:rPr lang="cs-CZ" b="1" dirty="0"/>
              <a:t>benchmarkingu</a:t>
            </a:r>
            <a:r>
              <a:rPr lang="cs-CZ" dirty="0"/>
              <a:t> jsou: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Poznejte, </a:t>
            </a:r>
            <a:r>
              <a:rPr lang="cs-CZ" b="1" dirty="0"/>
              <a:t>jak to dělají jiní</a:t>
            </a:r>
            <a:r>
              <a:rPr lang="cs-CZ" dirty="0"/>
              <a:t>;</a:t>
            </a:r>
          </a:p>
          <a:p>
            <a:pPr lvl="4">
              <a:spcBef>
                <a:spcPts val="640"/>
              </a:spcBef>
            </a:pPr>
            <a:r>
              <a:rPr lang="cs-CZ" dirty="0"/>
              <a:t>Poznejte, jak to dělají přední firmy, konkurence.</a:t>
            </a:r>
          </a:p>
          <a:p>
            <a:pPr lvl="4">
              <a:spcBef>
                <a:spcPts val="640"/>
              </a:spcBef>
            </a:pPr>
            <a:r>
              <a:rPr lang="cs-CZ" dirty="0"/>
              <a:t>Určete jejich slabiny, přednosti.</a:t>
            </a:r>
          </a:p>
          <a:p>
            <a:pPr lvl="4">
              <a:spcBef>
                <a:spcPts val="640"/>
              </a:spcBef>
            </a:pPr>
            <a:r>
              <a:rPr lang="cs-CZ" dirty="0"/>
              <a:t>Srovnejte se jen s těmi nejlepšími.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44/67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141695"/>
      </p:ext>
    </p:extLst>
  </p:cSld>
  <p:clrMapOvr>
    <a:masterClrMapping/>
  </p:clrMapOvr>
  <p:transition spd="slow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Benchmarking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Základní kroky </a:t>
            </a:r>
            <a:r>
              <a:rPr lang="cs-CZ" b="1" dirty="0"/>
              <a:t>benchmarkingu</a:t>
            </a:r>
            <a:r>
              <a:rPr lang="cs-CZ" dirty="0"/>
              <a:t> jsou: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Definujte </a:t>
            </a:r>
            <a:r>
              <a:rPr lang="cs-CZ" b="1" dirty="0"/>
              <a:t>faktory úspěchu</a:t>
            </a:r>
            <a:r>
              <a:rPr lang="cs-CZ" dirty="0"/>
              <a:t>;</a:t>
            </a:r>
          </a:p>
          <a:p>
            <a:pPr lvl="4">
              <a:spcBef>
                <a:spcPts val="640"/>
              </a:spcBef>
            </a:pPr>
            <a:r>
              <a:rPr lang="cs-CZ" dirty="0"/>
              <a:t>Převezměte to nejlepší.</a:t>
            </a:r>
          </a:p>
          <a:p>
            <a:pPr lvl="4">
              <a:spcBef>
                <a:spcPts val="640"/>
              </a:spcBef>
            </a:pPr>
            <a:r>
              <a:rPr lang="cs-CZ" dirty="0"/>
              <a:t>Jsou-li konkurenti v něčem lepší, zjistěte, proč jsou lepší.</a:t>
            </a:r>
          </a:p>
          <a:p>
            <a:pPr lvl="4">
              <a:spcBef>
                <a:spcPts val="640"/>
              </a:spcBef>
            </a:pPr>
            <a:r>
              <a:rPr lang="cs-CZ" dirty="0"/>
              <a:t>Přičemž formy převzetí mohou výt různé:</a:t>
            </a:r>
          </a:p>
          <a:p>
            <a:pPr lvl="5">
              <a:spcBef>
                <a:spcPts val="640"/>
              </a:spcBef>
            </a:pPr>
            <a:r>
              <a:rPr lang="cs-CZ" dirty="0"/>
              <a:t>Napodobení,</a:t>
            </a:r>
          </a:p>
          <a:p>
            <a:pPr lvl="5">
              <a:spcBef>
                <a:spcPts val="640"/>
              </a:spcBef>
            </a:pPr>
            <a:r>
              <a:rPr lang="cs-CZ" dirty="0"/>
              <a:t>Modifikace,</a:t>
            </a:r>
          </a:p>
          <a:p>
            <a:pPr lvl="5">
              <a:spcBef>
                <a:spcPts val="640"/>
              </a:spcBef>
            </a:pPr>
            <a:r>
              <a:rPr lang="cs-CZ" dirty="0"/>
              <a:t>Akceptace.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45/67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6237084"/>
      </p:ext>
    </p:extLst>
  </p:cSld>
  <p:clrMapOvr>
    <a:masterClrMapping/>
  </p:clrMapOvr>
  <p:transition spd="slow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Benchmarking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Základní kroky </a:t>
            </a:r>
            <a:r>
              <a:rPr lang="cs-CZ" b="1" dirty="0"/>
              <a:t>benchmarkingu</a:t>
            </a:r>
            <a:r>
              <a:rPr lang="cs-CZ" dirty="0"/>
              <a:t> jsou:</a:t>
            </a:r>
          </a:p>
          <a:p>
            <a:pPr lvl="3">
              <a:spcBef>
                <a:spcPts val="640"/>
              </a:spcBef>
            </a:pPr>
            <a:r>
              <a:rPr lang="cs-CZ" b="1" dirty="0"/>
              <a:t>Získejte převahu</a:t>
            </a:r>
            <a:r>
              <a:rPr lang="cs-CZ" dirty="0"/>
              <a:t>;</a:t>
            </a:r>
          </a:p>
          <a:p>
            <a:pPr lvl="4">
              <a:spcBef>
                <a:spcPts val="640"/>
              </a:spcBef>
            </a:pPr>
            <a:r>
              <a:rPr lang="cs-CZ" dirty="0"/>
              <a:t>K získání převahy máte předpoklady, neboť využíváte svých předností a slabiny jste napravili.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46/67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838882"/>
      </p:ext>
    </p:extLst>
  </p:cSld>
  <p:clrMapOvr>
    <a:masterClrMapping/>
  </p:clrMapOvr>
  <p:transition spd="slow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Je </a:t>
            </a:r>
            <a:r>
              <a:rPr lang="cs-CZ" b="1" dirty="0"/>
              <a:t>jednoduchým nástrojem zaměřeným </a:t>
            </a:r>
            <a:r>
              <a:rPr lang="cs-CZ" dirty="0"/>
              <a:t>na </a:t>
            </a:r>
            <a:r>
              <a:rPr lang="cs-CZ" b="1" dirty="0"/>
              <a:t>charakteristiku</a:t>
            </a:r>
            <a:r>
              <a:rPr lang="cs-CZ" dirty="0"/>
              <a:t> klíčových </a:t>
            </a:r>
            <a:r>
              <a:rPr lang="cs-CZ" b="1" dirty="0"/>
              <a:t>faktorů</a:t>
            </a:r>
            <a:r>
              <a:rPr lang="cs-CZ" dirty="0"/>
              <a:t> ovlivňujících </a:t>
            </a:r>
            <a:r>
              <a:rPr lang="cs-CZ" b="1" dirty="0"/>
              <a:t>strategické postavení firmy</a:t>
            </a:r>
            <a:r>
              <a:rPr lang="cs-CZ" dirty="0"/>
              <a:t>.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Je přístupem, který </a:t>
            </a:r>
            <a:r>
              <a:rPr lang="cs-CZ" b="1" dirty="0"/>
              <a:t>umožňuje konfrontaci vnitřních zdrojů </a:t>
            </a:r>
            <a:r>
              <a:rPr lang="cs-CZ" dirty="0"/>
              <a:t>a </a:t>
            </a:r>
            <a:r>
              <a:rPr lang="cs-CZ" b="1" dirty="0"/>
              <a:t>schopnosti firmy se změnami v okolí</a:t>
            </a:r>
            <a:r>
              <a:rPr lang="cs-CZ" dirty="0"/>
              <a:t>.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47/67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8442788"/>
      </p:ext>
    </p:extLst>
  </p:cSld>
  <p:clrMapOvr>
    <a:masterClrMapping/>
  </p:clrMapOvr>
  <p:transition spd="slow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Jedná se o analýzu:</a:t>
            </a:r>
          </a:p>
          <a:p>
            <a:pPr lvl="3">
              <a:spcBef>
                <a:spcPts val="640"/>
              </a:spcBef>
            </a:pPr>
            <a:r>
              <a:rPr lang="cs-CZ" b="1" dirty="0" err="1"/>
              <a:t>Strengths</a:t>
            </a:r>
            <a:r>
              <a:rPr lang="cs-CZ" dirty="0"/>
              <a:t> – silných stránek firmy;</a:t>
            </a:r>
          </a:p>
          <a:p>
            <a:pPr lvl="3">
              <a:spcBef>
                <a:spcPts val="640"/>
              </a:spcBef>
            </a:pPr>
            <a:r>
              <a:rPr lang="cs-CZ" b="1" dirty="0" err="1"/>
              <a:t>Weaknesses</a:t>
            </a:r>
            <a:r>
              <a:rPr lang="cs-CZ" dirty="0"/>
              <a:t> – slabých stránek firmy;</a:t>
            </a:r>
          </a:p>
          <a:p>
            <a:pPr lvl="3">
              <a:spcBef>
                <a:spcPts val="640"/>
              </a:spcBef>
            </a:pPr>
            <a:r>
              <a:rPr lang="cs-CZ" b="1" dirty="0" err="1"/>
              <a:t>Opportunities</a:t>
            </a:r>
            <a:r>
              <a:rPr lang="cs-CZ" dirty="0"/>
              <a:t> – příležitosti v okolí firmy;</a:t>
            </a:r>
          </a:p>
          <a:p>
            <a:pPr lvl="3">
              <a:spcBef>
                <a:spcPts val="640"/>
              </a:spcBef>
            </a:pPr>
            <a:r>
              <a:rPr lang="cs-CZ" b="1" dirty="0" err="1"/>
              <a:t>Threats</a:t>
            </a:r>
            <a:r>
              <a:rPr lang="cs-CZ" dirty="0"/>
              <a:t> – hrozeb v okolí firmy. 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48/67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9363619"/>
      </p:ext>
    </p:extLst>
  </p:cSld>
  <p:clrMapOvr>
    <a:masterClrMapping/>
  </p:clrMapOvr>
  <p:transition spd="slow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2">
              <a:spcBef>
                <a:spcPts val="640"/>
              </a:spcBef>
            </a:pPr>
            <a:r>
              <a:rPr lang="cs-CZ" b="1" dirty="0"/>
              <a:t>Analýza silných a slabých stránek </a:t>
            </a:r>
            <a:r>
              <a:rPr lang="cs-CZ" dirty="0"/>
              <a:t>představuje </a:t>
            </a:r>
            <a:r>
              <a:rPr lang="cs-CZ" b="1" dirty="0"/>
              <a:t>interní analýzu firmy</a:t>
            </a:r>
            <a:r>
              <a:rPr lang="cs-CZ" dirty="0"/>
              <a:t>, </a:t>
            </a:r>
            <a:r>
              <a:rPr lang="cs-CZ" b="1" dirty="0"/>
              <a:t>analýza příležitostí a hrozeb </a:t>
            </a:r>
            <a:r>
              <a:rPr lang="cs-CZ" dirty="0"/>
              <a:t>je výsledkem </a:t>
            </a:r>
            <a:r>
              <a:rPr lang="cs-CZ" b="1" dirty="0"/>
              <a:t>externí analýzy firmy</a:t>
            </a:r>
            <a:r>
              <a:rPr lang="cs-CZ" dirty="0"/>
              <a:t>.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Porovnání výsledků externí a interní analýzy se </a:t>
            </a:r>
            <a:r>
              <a:rPr lang="cs-CZ" b="1" dirty="0"/>
              <a:t>provádí v tabulce</a:t>
            </a:r>
            <a:r>
              <a:rPr lang="cs-CZ" dirty="0"/>
              <a:t>, kde v </a:t>
            </a:r>
            <a:r>
              <a:rPr lang="cs-CZ" b="1" dirty="0"/>
              <a:t>řádcích jsou silné a slabé stránky</a:t>
            </a:r>
            <a:r>
              <a:rPr lang="cs-CZ" dirty="0"/>
              <a:t> a </a:t>
            </a:r>
            <a:r>
              <a:rPr lang="cs-CZ" b="1" dirty="0"/>
              <a:t>ve sloupcích příležitosti a hrozby</a:t>
            </a:r>
            <a:r>
              <a:rPr lang="cs-CZ" dirty="0"/>
              <a:t>.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49/67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7447912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i="1" dirty="0"/>
              <a:t>„Strategie je koncept celkového chování organizace, zejména způsob činnosti organizace a alokace zdrojů potřebných k dosažení zamýšlených záměrů.“ (Veber, 2009)</a:t>
            </a:r>
            <a:endParaRPr i="1"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2277960"/>
      </p:ext>
    </p:extLst>
  </p:cSld>
  <p:clrMapOvr>
    <a:masterClrMapping/>
  </p:clrMapOvr>
  <p:transition spd="slow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2">
              <a:spcBef>
                <a:spcPts val="640"/>
              </a:spcBef>
            </a:pPr>
            <a:r>
              <a:rPr lang="cs-CZ" b="1" dirty="0"/>
              <a:t>Tabulka</a:t>
            </a:r>
            <a:r>
              <a:rPr lang="cs-CZ" dirty="0"/>
              <a:t> by zpravidla měla </a:t>
            </a:r>
            <a:r>
              <a:rPr lang="cs-CZ" b="1" dirty="0"/>
              <a:t>obsahovat maximálně 10 řádků a sloupců</a:t>
            </a:r>
            <a:r>
              <a:rPr lang="cs-CZ" dirty="0"/>
              <a:t>, aby byla přehledná a zachovala si vypovídací schopnost.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Tabulku vyplňujeme pomocí znamének </a:t>
            </a:r>
            <a:r>
              <a:rPr lang="cs-CZ" b="1" dirty="0"/>
              <a:t>plus</a:t>
            </a:r>
            <a:r>
              <a:rPr lang="cs-CZ" dirty="0"/>
              <a:t>, </a:t>
            </a:r>
            <a:r>
              <a:rPr lang="cs-CZ" b="1" dirty="0"/>
              <a:t>mínus</a:t>
            </a:r>
            <a:r>
              <a:rPr lang="cs-CZ" dirty="0"/>
              <a:t> a </a:t>
            </a:r>
            <a:r>
              <a:rPr lang="cs-CZ" b="1" dirty="0"/>
              <a:t>nula</a:t>
            </a:r>
            <a:r>
              <a:rPr lang="cs-CZ" dirty="0"/>
              <a:t>. 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50/67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3677380"/>
      </p:ext>
    </p:extLst>
  </p:cSld>
  <p:clrMapOvr>
    <a:masterClrMapping/>
  </p:clrMapOvr>
  <p:transition spd="slow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2">
              <a:spcBef>
                <a:spcPts val="640"/>
              </a:spcBef>
            </a:pPr>
            <a:r>
              <a:rPr lang="cs-CZ" b="1" dirty="0"/>
              <a:t>Znaménko „+“ </a:t>
            </a:r>
            <a:r>
              <a:rPr lang="cs-CZ" dirty="0"/>
              <a:t>se použije, jestliže silná stránka umožní firmě využít příležitosti nebo odvrátit hrozbu, která vyplývá ze změny v okolí firmy a také v případě, že slabá stránka bude vyvážena změnou v okolí firmy.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51/67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2537965"/>
      </p:ext>
    </p:extLst>
  </p:cSld>
  <p:clrMapOvr>
    <a:masterClrMapping/>
  </p:clrMapOvr>
  <p:transition spd="slow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2">
              <a:spcBef>
                <a:spcPts val="640"/>
              </a:spcBef>
            </a:pPr>
            <a:r>
              <a:rPr lang="cs-CZ" b="1" dirty="0"/>
              <a:t>Znaménko „-“ </a:t>
            </a:r>
            <a:r>
              <a:rPr lang="cs-CZ" dirty="0"/>
              <a:t>vyjadřuje situaci, kdy silná stránka bude změnou  okolí firmy  redukována nebo když slabá stránka zabrání firmě vyhnout se ohrožení, případně když bude význam slabé stránky změnou v okolí firmy ještě zvýrazněn.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52/67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5352609"/>
      </p:ext>
    </p:extLst>
  </p:cSld>
  <p:clrMapOvr>
    <a:masterClrMapping/>
  </p:clrMapOvr>
  <p:transition spd="slow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2">
              <a:spcBef>
                <a:spcPts val="640"/>
              </a:spcBef>
            </a:pPr>
            <a:r>
              <a:rPr lang="cs-CZ" b="1" dirty="0"/>
              <a:t>Znaménko „0“ </a:t>
            </a:r>
            <a:r>
              <a:rPr lang="cs-CZ" dirty="0"/>
              <a:t>vyjadřuje, že mezi faktory neexistuje žádný vztah.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53/67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5320543"/>
      </p:ext>
    </p:extLst>
  </p:cSld>
  <p:clrMapOvr>
    <a:masterClrMapping/>
  </p:clrMapOvr>
  <p:transition spd="slow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54/67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46" name="Picture 2" descr="Komunikační plán Taneční školy Need for BEAT. Vendula Mošťková - PDF Free  Download">
            <a:extLst>
              <a:ext uri="{FF2B5EF4-FFF2-40B4-BE49-F238E27FC236}">
                <a16:creationId xmlns:a16="http://schemas.microsoft.com/office/drawing/2014/main" id="{AB7F16E5-94E4-4D49-A9B1-E20C70295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777" y="2525115"/>
            <a:ext cx="6010446" cy="303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243659"/>
      </p:ext>
    </p:extLst>
  </p:cSld>
  <p:clrMapOvr>
    <a:masterClrMapping/>
  </p:clrMapOvr>
  <p:transition spd="slow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55/67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6A3D990-92F5-4A7A-8189-DEF486EE04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13" t="46439" r="38814" b="39517"/>
          <a:stretch/>
        </p:blipFill>
        <p:spPr>
          <a:xfrm>
            <a:off x="549976" y="2442576"/>
            <a:ext cx="2956487" cy="1594732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8584ABBA-AE78-46B3-AA3C-7E01D0D686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871" t="40339" r="25444" b="19628"/>
          <a:stretch/>
        </p:blipFill>
        <p:spPr>
          <a:xfrm>
            <a:off x="3893201" y="2061275"/>
            <a:ext cx="4616308" cy="376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01674"/>
      </p:ext>
    </p:extLst>
  </p:cSld>
  <p:clrMapOvr>
    <a:masterClrMapping/>
  </p:clrMapOvr>
  <p:transition spd="slow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56/67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6A3D990-92F5-4A7A-8189-DEF486EE04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13" t="46439" r="38814" b="39517"/>
          <a:stretch/>
        </p:blipFill>
        <p:spPr>
          <a:xfrm>
            <a:off x="549976" y="2442576"/>
            <a:ext cx="2956487" cy="159473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1F652BAC-9EB8-4412-94FC-FC8A249C08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899" t="22542" r="24830" b="65119"/>
          <a:stretch/>
        </p:blipFill>
        <p:spPr>
          <a:xfrm>
            <a:off x="3779231" y="2561891"/>
            <a:ext cx="4634801" cy="1143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E2A6DCF-127F-4A7F-AFB4-8C3F52C1309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729" t="65796" r="25000" b="20915"/>
          <a:stretch/>
        </p:blipFill>
        <p:spPr>
          <a:xfrm>
            <a:off x="3844903" y="3982551"/>
            <a:ext cx="4641225" cy="123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353335"/>
      </p:ext>
    </p:extLst>
  </p:cSld>
  <p:clrMapOvr>
    <a:masterClrMapping/>
  </p:clrMapOvr>
  <p:transition spd="slow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57/67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14FB297-3094-47AD-A558-3D1C3514D9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983" t="40847" r="25593" b="47898"/>
          <a:stretch/>
        </p:blipFill>
        <p:spPr>
          <a:xfrm>
            <a:off x="198418" y="2698377"/>
            <a:ext cx="4055604" cy="93764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6B4C29E-C986-4182-B9C9-4DC1710698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153" t="38000" r="25593" b="50000"/>
          <a:stretch/>
        </p:blipFill>
        <p:spPr>
          <a:xfrm>
            <a:off x="198418" y="3870213"/>
            <a:ext cx="4055896" cy="100545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E727D0C-801B-461C-8140-F295613FB9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407" t="28373" r="25508" b="60644"/>
          <a:stretch/>
        </p:blipFill>
        <p:spPr>
          <a:xfrm>
            <a:off x="4463118" y="2698376"/>
            <a:ext cx="4055896" cy="93764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435BC5F-A9F7-49AA-B599-BCB1AEC26DB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4237" t="23815" r="25763" b="64034"/>
          <a:stretch/>
        </p:blipFill>
        <p:spPr>
          <a:xfrm>
            <a:off x="4442609" y="3788848"/>
            <a:ext cx="4055896" cy="102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728476"/>
      </p:ext>
    </p:extLst>
  </p:cSld>
  <p:clrMapOvr>
    <a:masterClrMapping/>
  </p:clrMapOvr>
  <p:transition spd="slow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58/67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1A720C50-D682-4E92-8189-7BCF911652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152" t="35831" r="25763" b="52919"/>
          <a:stretch/>
        </p:blipFill>
        <p:spPr>
          <a:xfrm>
            <a:off x="549975" y="2524114"/>
            <a:ext cx="4485321" cy="104830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29C8E72C-5459-4E64-A958-8D42BA7D15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919" t="27153" r="25932" b="61051"/>
          <a:stretch/>
        </p:blipFill>
        <p:spPr>
          <a:xfrm>
            <a:off x="524268" y="3711843"/>
            <a:ext cx="4485322" cy="114299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79C70BA-641E-4E26-A429-0AFC4F53C1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918" t="38678" r="25763" b="50000"/>
          <a:stretch/>
        </p:blipFill>
        <p:spPr>
          <a:xfrm>
            <a:off x="549975" y="5030116"/>
            <a:ext cx="4511029" cy="105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19746"/>
      </p:ext>
    </p:extLst>
  </p:cSld>
  <p:clrMapOvr>
    <a:masterClrMapping/>
  </p:clrMapOvr>
  <p:transition spd="slow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59/67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AFC0B2A-4195-4FFA-8E10-2A53EAA58A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984" t="28780" r="27288" b="20508"/>
          <a:stretch/>
        </p:blipFill>
        <p:spPr>
          <a:xfrm>
            <a:off x="4176793" y="1673817"/>
            <a:ext cx="3990814" cy="440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131007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Podnikatel jako stratég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Centrální postavou ve firmě při strategickém řízení je samotný </a:t>
            </a:r>
            <a:r>
              <a:rPr lang="cs-CZ" b="1" dirty="0"/>
              <a:t>podnikatel</a:t>
            </a:r>
            <a:r>
              <a:rPr lang="cs-CZ" dirty="0"/>
              <a:t>.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Důležitou roli hraje samotná </a:t>
            </a:r>
            <a:r>
              <a:rPr lang="cs-CZ" b="1" dirty="0"/>
              <a:t>osobnost podnikatele</a:t>
            </a:r>
            <a:r>
              <a:rPr lang="cs-CZ" dirty="0"/>
              <a:t>.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Podnikatel musí své okolí umět </a:t>
            </a:r>
            <a:r>
              <a:rPr lang="cs-CZ" b="1" dirty="0"/>
              <a:t>strhnout a nadchnout</a:t>
            </a:r>
            <a:r>
              <a:rPr lang="cs-CZ" dirty="0"/>
              <a:t>.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Když chce být podnikatel </a:t>
            </a:r>
            <a:r>
              <a:rPr lang="cs-CZ" b="1" dirty="0"/>
              <a:t>úspěšný</a:t>
            </a:r>
            <a:r>
              <a:rPr lang="cs-CZ" dirty="0"/>
              <a:t> (a který podnikatel nechce), musí své představy lidem kolem sebe zprostředkovat.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Musí je o svých představách </a:t>
            </a:r>
            <a:r>
              <a:rPr lang="cs-CZ" b="1" dirty="0"/>
              <a:t>přesvědčit</a:t>
            </a:r>
            <a:r>
              <a:rPr lang="cs-CZ" dirty="0"/>
              <a:t> a dosáhnout toho, aby ho při realizaci představ následovali.</a:t>
            </a:r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8737775"/>
      </p:ext>
    </p:extLst>
  </p:cSld>
  <p:clrMapOvr>
    <a:masterClrMapping/>
  </p:clrMapOvr>
  <p:transition spd="slow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Má-li SWOT analýza plnit v procesu tvorby strategie určitou roli, musí její aplikace směřovat nejen k identifikaci, nalezení a posouzení vlivů v současnosti, ale také k </a:t>
            </a:r>
            <a:r>
              <a:rPr lang="cs-CZ" b="1" dirty="0"/>
              <a:t>predikci vývojových trendů faktorů vnějšího okolí </a:t>
            </a:r>
            <a:r>
              <a:rPr lang="cs-CZ" dirty="0"/>
              <a:t>a </a:t>
            </a:r>
            <a:r>
              <a:rPr lang="cs-CZ" b="1" dirty="0"/>
              <a:t>vnitřní situace firmy  </a:t>
            </a:r>
            <a:r>
              <a:rPr lang="cs-CZ" dirty="0"/>
              <a:t>a jejich </a:t>
            </a:r>
            <a:r>
              <a:rPr lang="cs-CZ" b="1" dirty="0"/>
              <a:t>vzájemných souvislostí</a:t>
            </a:r>
            <a:r>
              <a:rPr lang="cs-CZ" dirty="0"/>
              <a:t>.</a:t>
            </a:r>
          </a:p>
          <a:p>
            <a:pPr lvl="2">
              <a:spcBef>
                <a:spcPts val="640"/>
              </a:spcBef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60/67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149631"/>
      </p:ext>
    </p:extLst>
  </p:cSld>
  <p:clrMapOvr>
    <a:masterClrMapping/>
  </p:clrMapOvr>
  <p:transition spd="slow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Kombinace klíčových potenciálních příležitostí a hrozeb spolu s předpokládanými </a:t>
            </a:r>
            <a:r>
              <a:rPr lang="cs-CZ" b="1" dirty="0"/>
              <a:t>silnými a slabými stránkami </a:t>
            </a:r>
            <a:r>
              <a:rPr lang="cs-CZ" dirty="0"/>
              <a:t>umožňuje </a:t>
            </a:r>
            <a:r>
              <a:rPr lang="cs-CZ" b="1" dirty="0"/>
              <a:t>zvažovat čtyři rozdílné vzorové situace</a:t>
            </a:r>
            <a:r>
              <a:rPr lang="cs-CZ" dirty="0"/>
              <a:t>, které se mohou stát ur</a:t>
            </a:r>
            <a:r>
              <a:rPr lang="cs-CZ" b="1" dirty="0"/>
              <a:t>čitou orientací pro volbu strategické varianty</a:t>
            </a:r>
            <a:r>
              <a:rPr lang="cs-CZ" dirty="0"/>
              <a:t>?</a:t>
            </a:r>
          </a:p>
          <a:p>
            <a:pPr lvl="2">
              <a:spcBef>
                <a:spcPts val="640"/>
              </a:spcBef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61/67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8074179"/>
      </p:ext>
    </p:extLst>
  </p:cSld>
  <p:clrMapOvr>
    <a:masterClrMapping/>
  </p:clrMapOvr>
  <p:transition spd="slow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Strategie SO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Firma se setkává s několika </a:t>
            </a:r>
            <a:r>
              <a:rPr lang="cs-CZ" b="1" dirty="0"/>
              <a:t>příležitostmi</a:t>
            </a:r>
            <a:r>
              <a:rPr lang="cs-CZ" dirty="0"/>
              <a:t> v okolí a zároveň je schopna nabídnout i </a:t>
            </a:r>
            <a:r>
              <a:rPr lang="cs-CZ" b="1" dirty="0"/>
              <a:t>množství silných stránek</a:t>
            </a:r>
            <a:r>
              <a:rPr lang="cs-CZ" dirty="0"/>
              <a:t>, které využití těchto </a:t>
            </a:r>
            <a:r>
              <a:rPr lang="cs-CZ" b="1" dirty="0"/>
              <a:t>příležitostí podporují</a:t>
            </a:r>
            <a:r>
              <a:rPr lang="cs-CZ" dirty="0"/>
              <a:t>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Výsledkem příznivých okolností by měla být </a:t>
            </a:r>
            <a:r>
              <a:rPr lang="cs-CZ" b="1" dirty="0"/>
              <a:t>růstové až agresivně orientovaná strategie</a:t>
            </a:r>
            <a:r>
              <a:rPr lang="cs-CZ" dirty="0"/>
              <a:t>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Tato strategie představuje </a:t>
            </a:r>
            <a:r>
              <a:rPr lang="cs-CZ" b="1" dirty="0"/>
              <a:t>ofenzivní přístup z pozice síly </a:t>
            </a:r>
            <a:r>
              <a:rPr lang="cs-CZ" dirty="0"/>
              <a:t>a je to </a:t>
            </a:r>
            <a:r>
              <a:rPr lang="cs-CZ" b="1" dirty="0"/>
              <a:t>pochopitelně nejvíce žádaná situace</a:t>
            </a:r>
            <a:r>
              <a:rPr lang="cs-CZ" dirty="0"/>
              <a:t>.</a:t>
            </a:r>
          </a:p>
          <a:p>
            <a:pPr lvl="2">
              <a:spcBef>
                <a:spcPts val="640"/>
              </a:spcBef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62/67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2542978"/>
      </p:ext>
    </p:extLst>
  </p:cSld>
  <p:clrMapOvr>
    <a:masterClrMapping/>
  </p:clrMapOvr>
  <p:transition spd="slow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Strategie ST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Silné stránky firmy jsou podrobeny nepřízni okolí.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Tato strategie vychází z předpokladu, že </a:t>
            </a:r>
            <a:r>
              <a:rPr lang="cs-CZ" b="1" dirty="0"/>
              <a:t>silné stránky se střetnou s hrozbami</a:t>
            </a:r>
            <a:r>
              <a:rPr lang="cs-CZ" dirty="0"/>
              <a:t>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Strategie předpokládá </a:t>
            </a:r>
            <a:r>
              <a:rPr lang="cs-CZ" b="1" dirty="0"/>
              <a:t>maximalizaci silných stránek </a:t>
            </a:r>
            <a:r>
              <a:rPr lang="cs-CZ" dirty="0"/>
              <a:t>a </a:t>
            </a:r>
            <a:r>
              <a:rPr lang="cs-CZ" b="1" dirty="0"/>
              <a:t>minimalizaci ohrožení</a:t>
            </a:r>
            <a:r>
              <a:rPr lang="cs-CZ" dirty="0"/>
              <a:t>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V této situaci je třeba </a:t>
            </a:r>
            <a:r>
              <a:rPr lang="cs-CZ" b="1" dirty="0"/>
              <a:t>včas identifikovat hrozby </a:t>
            </a:r>
            <a:r>
              <a:rPr lang="cs-CZ" dirty="0"/>
              <a:t>a </a:t>
            </a:r>
            <a:r>
              <a:rPr lang="cs-CZ" b="1" dirty="0"/>
              <a:t>přeměnit je využitím silných stránek v příležitosti</a:t>
            </a:r>
            <a:r>
              <a:rPr lang="cs-CZ" dirty="0"/>
              <a:t>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Výsledkem je </a:t>
            </a:r>
            <a:r>
              <a:rPr lang="cs-CZ" b="1" dirty="0"/>
              <a:t>diverzifikační strategie</a:t>
            </a:r>
            <a:r>
              <a:rPr lang="cs-CZ" dirty="0"/>
              <a:t>. </a:t>
            </a:r>
          </a:p>
          <a:p>
            <a:pPr lvl="4">
              <a:spcBef>
                <a:spcPts val="640"/>
              </a:spcBef>
            </a:pPr>
            <a:r>
              <a:rPr lang="cs-CZ" dirty="0"/>
              <a:t>strategie založená na </a:t>
            </a:r>
            <a:r>
              <a:rPr lang="cs-CZ" b="1" dirty="0"/>
              <a:t>různorodosti nabízených výrobků </a:t>
            </a:r>
            <a:r>
              <a:rPr lang="cs-CZ" dirty="0"/>
              <a:t>nebo </a:t>
            </a:r>
            <a:r>
              <a:rPr lang="cs-CZ" b="1" dirty="0"/>
              <a:t>výběru nových trhů</a:t>
            </a:r>
            <a:r>
              <a:rPr lang="cs-CZ" dirty="0"/>
              <a:t>;</a:t>
            </a:r>
          </a:p>
          <a:p>
            <a:pPr lvl="4">
              <a:spcBef>
                <a:spcPts val="640"/>
              </a:spcBef>
            </a:pPr>
            <a:r>
              <a:rPr lang="cs-CZ" dirty="0"/>
              <a:t>jde o politiku </a:t>
            </a:r>
            <a:r>
              <a:rPr lang="cs-CZ" b="1" dirty="0"/>
              <a:t>rozšiřování obchodovatelného sortimentu</a:t>
            </a:r>
            <a:r>
              <a:rPr lang="cs-CZ" dirty="0"/>
              <a:t>, motivovaného snahou o </a:t>
            </a:r>
            <a:r>
              <a:rPr lang="cs-CZ" b="1" dirty="0"/>
              <a:t>snížení závislosti na trzích </a:t>
            </a:r>
            <a:r>
              <a:rPr lang="cs-CZ" dirty="0"/>
              <a:t>s </a:t>
            </a:r>
            <a:r>
              <a:rPr lang="cs-CZ" b="1" dirty="0"/>
              <a:t>malým odbytem</a:t>
            </a:r>
            <a:r>
              <a:rPr lang="cs-CZ" dirty="0"/>
              <a:t>.</a:t>
            </a:r>
          </a:p>
          <a:p>
            <a:pPr lvl="2">
              <a:spcBef>
                <a:spcPts val="640"/>
              </a:spcBef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63/67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1897779"/>
      </p:ext>
    </p:extLst>
  </p:cSld>
  <p:clrMapOvr>
    <a:masterClrMapping/>
  </p:clrMapOvr>
  <p:transition spd="slow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Strategie OW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Firma má na trhu </a:t>
            </a:r>
            <a:r>
              <a:rPr lang="cs-CZ" b="1" dirty="0"/>
              <a:t>mnohé příležitosti</a:t>
            </a:r>
            <a:r>
              <a:rPr lang="cs-CZ" dirty="0"/>
              <a:t>, avšak je </a:t>
            </a:r>
            <a:r>
              <a:rPr lang="cs-CZ" b="1" dirty="0"/>
              <a:t>nucena čelit velkému množství svých slabých stránek</a:t>
            </a:r>
            <a:r>
              <a:rPr lang="cs-CZ" dirty="0"/>
              <a:t>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Strategie klade důraz na </a:t>
            </a:r>
            <a:r>
              <a:rPr lang="cs-CZ" b="1" dirty="0"/>
              <a:t>maximalizaci příležitostí k překonání slabých stránek</a:t>
            </a:r>
            <a:r>
              <a:rPr lang="cs-CZ" dirty="0"/>
              <a:t>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Zaměření strategie tomto případě spočívá v důsledné </a:t>
            </a:r>
            <a:r>
              <a:rPr lang="cs-CZ" b="1" dirty="0"/>
              <a:t>eliminaci slabých stránek </a:t>
            </a:r>
            <a:r>
              <a:rPr lang="cs-CZ" dirty="0"/>
              <a:t>a dále ve </a:t>
            </a:r>
            <a:r>
              <a:rPr lang="cs-CZ" b="1" dirty="0"/>
              <a:t>větším využití tržních příležitostí</a:t>
            </a:r>
            <a:r>
              <a:rPr lang="cs-CZ" dirty="0"/>
              <a:t>, často se jedná o strategii </a:t>
            </a:r>
            <a:r>
              <a:rPr lang="cs-CZ" b="1" dirty="0" err="1"/>
              <a:t>turnaround</a:t>
            </a:r>
            <a:r>
              <a:rPr lang="cs-CZ" b="1" dirty="0"/>
              <a:t> (zvratová, obratová).</a:t>
            </a:r>
            <a:endParaRPr lang="cs-CZ" dirty="0"/>
          </a:p>
          <a:p>
            <a:pPr lvl="4">
              <a:spcBef>
                <a:spcPts val="640"/>
              </a:spcBef>
            </a:pPr>
            <a:endParaRPr lang="cs-CZ" dirty="0"/>
          </a:p>
          <a:p>
            <a:pPr lvl="4">
              <a:spcBef>
                <a:spcPts val="640"/>
              </a:spcBef>
            </a:pPr>
            <a:endParaRPr lang="cs-CZ" dirty="0"/>
          </a:p>
          <a:p>
            <a:pPr lvl="2">
              <a:spcBef>
                <a:spcPts val="640"/>
              </a:spcBef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64/67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251652"/>
      </p:ext>
    </p:extLst>
  </p:cSld>
  <p:clrMapOvr>
    <a:masterClrMapping/>
  </p:clrMapOvr>
  <p:transition spd="slow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Strategie WT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Firma je v situaci, kdy u ní </a:t>
            </a:r>
            <a:r>
              <a:rPr lang="cs-CZ" b="1" dirty="0"/>
              <a:t>převažují slabé stránky </a:t>
            </a:r>
            <a:r>
              <a:rPr lang="cs-CZ" dirty="0"/>
              <a:t>a současně se v okolí </a:t>
            </a:r>
            <a:r>
              <a:rPr lang="cs-CZ" b="1" dirty="0"/>
              <a:t>vyskytuje mnoho rizikových faktorů</a:t>
            </a:r>
            <a:r>
              <a:rPr lang="cs-CZ" dirty="0"/>
              <a:t>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Strategie se orientuj na </a:t>
            </a:r>
            <a:r>
              <a:rPr lang="cs-CZ" b="1" dirty="0"/>
              <a:t>minimalizaci slabých stránek </a:t>
            </a:r>
            <a:r>
              <a:rPr lang="cs-CZ" dirty="0"/>
              <a:t>a </a:t>
            </a:r>
            <a:r>
              <a:rPr lang="cs-CZ" b="1" dirty="0"/>
              <a:t>minimalizaci rizik.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V tomto případě se jedná </a:t>
            </a:r>
            <a:r>
              <a:rPr lang="cs-CZ" b="1" dirty="0"/>
              <a:t>spíše o strategii obrannou </a:t>
            </a:r>
            <a:r>
              <a:rPr lang="cs-CZ" dirty="0"/>
              <a:t>a </a:t>
            </a:r>
            <a:r>
              <a:rPr lang="cs-CZ" b="1" dirty="0"/>
              <a:t>defenzivní</a:t>
            </a:r>
            <a:r>
              <a:rPr lang="cs-CZ" dirty="0"/>
              <a:t>, vycházející často z </a:t>
            </a:r>
            <a:r>
              <a:rPr lang="cs-CZ" b="1" dirty="0"/>
              <a:t>uzavírání kompromisů </a:t>
            </a:r>
            <a:r>
              <a:rPr lang="cs-CZ" dirty="0"/>
              <a:t>a </a:t>
            </a:r>
            <a:r>
              <a:rPr lang="cs-CZ" b="1" dirty="0"/>
              <a:t>opuštění určitých pozic</a:t>
            </a:r>
            <a:r>
              <a:rPr lang="cs-CZ" dirty="0"/>
              <a:t>.</a:t>
            </a:r>
          </a:p>
          <a:p>
            <a:pPr lvl="4">
              <a:spcBef>
                <a:spcPts val="640"/>
              </a:spcBef>
            </a:pPr>
            <a:endParaRPr lang="cs-CZ" dirty="0"/>
          </a:p>
          <a:p>
            <a:pPr lvl="4">
              <a:spcBef>
                <a:spcPts val="640"/>
              </a:spcBef>
            </a:pPr>
            <a:endParaRPr lang="cs-CZ" dirty="0"/>
          </a:p>
          <a:p>
            <a:pPr lvl="2">
              <a:spcBef>
                <a:spcPts val="640"/>
              </a:spcBef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65/67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4585902"/>
      </p:ext>
    </p:extLst>
  </p:cSld>
  <p:clrMapOvr>
    <a:masterClrMapping/>
  </p:clrMapOvr>
  <p:transition spd="slow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/>
              <a:t>Význam a role strategické analýzy</a:t>
            </a:r>
            <a:endParaRPr b="1"/>
          </a:p>
        </p:txBody>
      </p:sp>
      <p:sp>
        <p:nvSpPr>
          <p:cNvPr id="226" name="Google Shape;226;p32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34327" algn="l" rtl="0">
              <a:spcBef>
                <a:spcPts val="640"/>
              </a:spcBef>
              <a:spcAft>
                <a:spcPts val="0"/>
              </a:spcAft>
              <a:buSzPct val="56250"/>
              <a:buChar char="•"/>
            </a:pPr>
            <a:r>
              <a:rPr lang="cs-CZ" b="1"/>
              <a:t>Syntéza jako východisko pro formulaci strategie</a:t>
            </a:r>
            <a:endParaRPr b="1"/>
          </a:p>
          <a:p>
            <a:pPr marL="914400" lvl="1" indent="-334327" algn="l" rtl="0">
              <a:spcBef>
                <a:spcPts val="0"/>
              </a:spcBef>
              <a:spcAft>
                <a:spcPts val="0"/>
              </a:spcAft>
              <a:buSzPct val="64285"/>
              <a:buChar char="–"/>
            </a:pPr>
            <a:r>
              <a:rPr lang="cs-CZ"/>
              <a:t>Tato pojatá syntéza má předpoklady plnit roli při identifikaci relativní konkurenční síly a od toho se odvíjejících strategických předností jako základu konkurenční výhody.</a:t>
            </a:r>
            <a:endParaRPr/>
          </a:p>
          <a:p>
            <a:pPr marL="914400" lvl="1" indent="-334327" algn="l" rtl="0">
              <a:spcBef>
                <a:spcPts val="0"/>
              </a:spcBef>
              <a:spcAft>
                <a:spcPts val="0"/>
              </a:spcAft>
              <a:buSzPct val="64285"/>
              <a:buChar char="–"/>
            </a:pPr>
            <a:r>
              <a:rPr lang="cs-CZ"/>
              <a:t>Konkurenční výhoda je založena na specifických předností podniku, které mají pro podnik zásadní význam a výrazně se podílejí na tvorbě hodnoty vnímané zákazníkem.</a:t>
            </a:r>
            <a:endParaRPr/>
          </a:p>
          <a:p>
            <a:pPr marL="914400" lvl="1" indent="-334327" algn="l" rtl="0">
              <a:spcBef>
                <a:spcPts val="0"/>
              </a:spcBef>
              <a:spcAft>
                <a:spcPts val="0"/>
              </a:spcAft>
              <a:buSzPct val="64285"/>
              <a:buChar char="–"/>
            </a:pPr>
            <a:r>
              <a:rPr lang="cs-CZ"/>
              <a:t>Syntéza výsledků představuje mimořádně náročnou činnost a v podstatě vrcholným krokem strategické analýzy.</a:t>
            </a:r>
            <a:endParaRPr/>
          </a:p>
          <a:p>
            <a:pPr marL="9144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32"/>
          <p:cNvSpPr txBox="1"/>
          <p:nvPr/>
        </p:nvSpPr>
        <p:spPr>
          <a:xfrm>
            <a:off x="457200" y="6340415"/>
            <a:ext cx="836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66/67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>
                <a:solidFill>
                  <a:srgbClr val="FF0000"/>
                </a:solidFill>
              </a:rPr>
              <a:t>DĚKUJI ZA POZORNOST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Podnikatel jako stratég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Stratég musí mít tři vlastnosti, aby byl úspěšný: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Otevřenost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Znamená přístupnost ke všemu, schopnost komunikace s jinými lidmi, být zvídavý, mít rozhled mimo svůj obor.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Spontánnost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Je schopnost myslet nekonvenčně, oprostit se od obvyklých zvyklostí, vytvářet vlastní standarty.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Smysl pro realitu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Je schopnost vidět věci, jaké jsou, a ne, jaké by podle představ a přání měly být.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Bez smyslu pro realitu zůstanou představy iluzí.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Umění úspěšného podnikání spočívá v tom, že člověk přemění své představy v realitu. </a:t>
            </a:r>
          </a:p>
          <a:p>
            <a:pPr lvl="3">
              <a:spcBef>
                <a:spcPts val="640"/>
              </a:spcBef>
            </a:pPr>
            <a:endParaRPr lang="cs-CZ" dirty="0"/>
          </a:p>
          <a:p>
            <a:pPr lvl="3">
              <a:spcBef>
                <a:spcPts val="640"/>
              </a:spcBef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9525188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Proces strategického řízení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Proces strategického řízení dělíme do pěti fází:</a:t>
            </a:r>
          </a:p>
          <a:p>
            <a:pPr marL="1085850" lvl="1" indent="-514350">
              <a:spcBef>
                <a:spcPts val="640"/>
              </a:spcBef>
              <a:buFont typeface="+mj-lt"/>
              <a:buAutoNum type="arabicPeriod"/>
            </a:pPr>
            <a:r>
              <a:rPr lang="cs-CZ" dirty="0"/>
              <a:t>Zahrnuje identifikaci současné </a:t>
            </a:r>
            <a:r>
              <a:rPr lang="cs-CZ" b="1" dirty="0"/>
              <a:t>mise</a:t>
            </a:r>
            <a:r>
              <a:rPr lang="cs-CZ" dirty="0"/>
              <a:t>, </a:t>
            </a:r>
            <a:r>
              <a:rPr lang="cs-CZ" b="1" dirty="0"/>
              <a:t>vize</a:t>
            </a:r>
            <a:r>
              <a:rPr lang="cs-CZ" dirty="0"/>
              <a:t> a </a:t>
            </a:r>
            <a:r>
              <a:rPr lang="cs-CZ" b="1" dirty="0"/>
              <a:t>cílů</a:t>
            </a:r>
            <a:r>
              <a:rPr lang="cs-CZ" dirty="0"/>
              <a:t> firmy.</a:t>
            </a:r>
          </a:p>
          <a:p>
            <a:pPr lvl="2">
              <a:spcBef>
                <a:spcPts val="640"/>
              </a:spcBef>
            </a:pPr>
            <a:r>
              <a:rPr lang="cs-CZ" b="1" dirty="0"/>
              <a:t>Mise</a:t>
            </a:r>
            <a:r>
              <a:rPr lang="cs-CZ" dirty="0"/>
              <a:t> (anglicky </a:t>
            </a:r>
            <a:r>
              <a:rPr lang="cs-CZ" dirty="0" err="1"/>
              <a:t>mission</a:t>
            </a:r>
            <a:r>
              <a:rPr lang="cs-CZ" dirty="0"/>
              <a:t> či </a:t>
            </a:r>
            <a:r>
              <a:rPr lang="cs-CZ" dirty="0" err="1"/>
              <a:t>mission</a:t>
            </a:r>
            <a:r>
              <a:rPr lang="cs-CZ" dirty="0"/>
              <a:t> </a:t>
            </a:r>
            <a:r>
              <a:rPr lang="cs-CZ" dirty="0" err="1"/>
              <a:t>statement</a:t>
            </a:r>
            <a:r>
              <a:rPr lang="cs-CZ" dirty="0"/>
              <a:t>) odpovídá na následující otázky: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Kdo jsme?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Co děláme?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Proč to děláme?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V čem jsme dobří a proč?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Pro koho tu jsme?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Kdo nebo co za námi stojí?</a:t>
            </a:r>
          </a:p>
          <a:p>
            <a:pPr lvl="3">
              <a:spcBef>
                <a:spcPts val="640"/>
              </a:spcBef>
            </a:pPr>
            <a:endParaRPr lang="cs-CZ" dirty="0"/>
          </a:p>
          <a:p>
            <a:pPr lvl="3">
              <a:spcBef>
                <a:spcPts val="640"/>
              </a:spcBef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5011902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Proces strategického řízení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Proces strategického řízení dělíme do pěti fází:</a:t>
            </a:r>
          </a:p>
          <a:p>
            <a:pPr marL="1085850" lvl="1" indent="-514350">
              <a:spcBef>
                <a:spcPts val="640"/>
              </a:spcBef>
              <a:buFont typeface="+mj-lt"/>
              <a:buAutoNum type="arabicPeriod"/>
            </a:pPr>
            <a:r>
              <a:rPr lang="cs-CZ" dirty="0"/>
              <a:t>Zahrnuje identifikaci současné </a:t>
            </a:r>
            <a:r>
              <a:rPr lang="cs-CZ" b="1" dirty="0"/>
              <a:t>mise</a:t>
            </a:r>
            <a:r>
              <a:rPr lang="cs-CZ" dirty="0"/>
              <a:t>, </a:t>
            </a:r>
            <a:r>
              <a:rPr lang="cs-CZ" b="1" dirty="0"/>
              <a:t>vize</a:t>
            </a:r>
            <a:r>
              <a:rPr lang="cs-CZ" dirty="0"/>
              <a:t> a </a:t>
            </a:r>
            <a:r>
              <a:rPr lang="cs-CZ" b="1" dirty="0"/>
              <a:t>cílů</a:t>
            </a:r>
            <a:r>
              <a:rPr lang="cs-CZ" dirty="0"/>
              <a:t> firmy.</a:t>
            </a:r>
          </a:p>
          <a:p>
            <a:pPr lvl="2">
              <a:spcBef>
                <a:spcPts val="640"/>
              </a:spcBef>
            </a:pPr>
            <a:r>
              <a:rPr lang="cs-CZ" sz="2200" b="1" dirty="0"/>
              <a:t>Vize</a:t>
            </a:r>
            <a:r>
              <a:rPr lang="cs-CZ" sz="2200" dirty="0"/>
              <a:t> (anglicky vision či vision </a:t>
            </a:r>
            <a:r>
              <a:rPr lang="cs-CZ" sz="2200" dirty="0" err="1"/>
              <a:t>statement</a:t>
            </a:r>
            <a:r>
              <a:rPr lang="cs-CZ" sz="2200" dirty="0"/>
              <a:t>) udává směr, kterým se firma ubírá. </a:t>
            </a:r>
          </a:p>
          <a:p>
            <a:pPr lvl="2">
              <a:spcBef>
                <a:spcPts val="640"/>
              </a:spcBef>
            </a:pPr>
            <a:r>
              <a:rPr lang="cs-CZ" sz="2200" dirty="0"/>
              <a:t>Popisuje vzdálenější budoucnost (obvykle v řádu 2–5 let). </a:t>
            </a:r>
          </a:p>
          <a:p>
            <a:pPr lvl="2">
              <a:spcBef>
                <a:spcPts val="640"/>
              </a:spcBef>
            </a:pPr>
            <a:r>
              <a:rPr lang="cs-CZ" sz="2200" dirty="0"/>
              <a:t>Říká, čeho bychom chtěli časem dosáhnout.</a:t>
            </a:r>
          </a:p>
          <a:p>
            <a:pPr lvl="3">
              <a:spcBef>
                <a:spcPts val="640"/>
              </a:spcBef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7271256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2963</Words>
  <Application>Microsoft Office PowerPoint</Application>
  <PresentationFormat>Předvádění na obrazovce (4:3)</PresentationFormat>
  <Paragraphs>591</Paragraphs>
  <Slides>67</Slides>
  <Notes>67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67</vt:i4>
      </vt:variant>
    </vt:vector>
  </HeadingPairs>
  <TitlesOfParts>
    <vt:vector size="70" baseType="lpstr">
      <vt:lpstr>Arial</vt:lpstr>
      <vt:lpstr>Calibri</vt:lpstr>
      <vt:lpstr>Office Theme</vt:lpstr>
      <vt:lpstr>Strategický management XSM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Význam a role strategické analýzy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Strategická analýza XSAN</dc:title>
  <dc:creator>Škrabal Jaroslav</dc:creator>
  <cp:lastModifiedBy>Škrabal Jaroslav</cp:lastModifiedBy>
  <cp:revision>22</cp:revision>
  <dcterms:modified xsi:type="dcterms:W3CDTF">2022-10-05T05:15:21Z</dcterms:modified>
</cp:coreProperties>
</file>