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D10202"/>
              </a:buClr>
              <a:buSzPts val="4400"/>
              <a:buFont typeface="Calibri"/>
              <a:buNone/>
            </a:pPr>
            <a:r>
              <a:rPr lang="cs-CZ" b="1" dirty="0">
                <a:solidFill>
                  <a:srgbClr val="D10202"/>
                </a:solidFill>
              </a:rPr>
              <a:t>Strategický management</a:t>
            </a:r>
            <a:br>
              <a:rPr lang="cs-CZ" b="1" dirty="0">
                <a:solidFill>
                  <a:srgbClr val="D10202"/>
                </a:solidFill>
              </a:rPr>
            </a:br>
            <a:r>
              <a:rPr lang="cs-CZ" b="1" dirty="0">
                <a:solidFill>
                  <a:srgbClr val="D10202"/>
                </a:solidFill>
              </a:rPr>
              <a:t>XSM</a:t>
            </a:r>
            <a:endParaRPr b="1"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464234" y="5884219"/>
            <a:ext cx="4894206" cy="53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cs-CZ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Autor: Ing. Jaroslav Škrabal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 descr="Výsledek obrázku pro ikea logo"/>
          <p:cNvSpPr/>
          <p:nvPr/>
        </p:nvSpPr>
        <p:spPr>
          <a:xfrm>
            <a:off x="4419599" y="1703717"/>
            <a:ext cx="1877683" cy="18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4800942" y="5604868"/>
            <a:ext cx="3878824" cy="725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cs-CZ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r>
              <a:rPr lang="cs-CZ" sz="1800" b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cs-CZ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cs-CZ" sz="1800" b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2022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cs-CZ" sz="1800" b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Olomouc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/>
              <a:t>Kontakt</a:t>
            </a:r>
            <a:endParaRPr b="1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 dirty="0"/>
              <a:t>Ústav: UIZ (Ústav inovací ve zdravotnictví)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 dirty="0"/>
              <a:t>Kontakt: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cs-CZ" dirty="0"/>
              <a:t>e-mail: jaroslav.skrabal@mvso.cz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cs-CZ"/>
              <a:t>přes poštu v rámci: IS MVSO.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 dirty="0"/>
              <a:t>Konzultační hodiny dle domluvy.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 dirty="0"/>
              <a:t>Veškeré informace budou poslány přes hromadnou korespondenci IS MVSO.</a:t>
            </a:r>
            <a:endParaRPr dirty="0"/>
          </a:p>
          <a:p>
            <a:pPr marL="45720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2/5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/>
              <a:t>Podmínky</a:t>
            </a:r>
            <a:endParaRPr b="1"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 b="1" dirty="0"/>
              <a:t>Metody hodnocení: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cs-CZ" dirty="0"/>
              <a:t>seminární práce;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 dirty="0"/>
              <a:t>Seminární práce bude odevzdána na konci semestru prostřednictvím IS MVŠO</a:t>
            </a:r>
            <a:endParaRPr dirty="0"/>
          </a:p>
          <a:p>
            <a:pPr marL="45720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</p:txBody>
      </p:sp>
      <p:sp>
        <p:nvSpPr>
          <p:cNvPr id="106" name="Google Shape;106;p15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3/5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 b="1"/>
              <a:t>Podmínky</a:t>
            </a:r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457200" y="1299576"/>
            <a:ext cx="8229600" cy="4881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342900" lvl="0" indent="-31241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 dirty="0"/>
              <a:t>Seminární práce:</a:t>
            </a:r>
            <a:endParaRPr dirty="0"/>
          </a:p>
          <a:p>
            <a:pPr marL="742950" lvl="1" indent="-259080" algn="l" rtl="0">
              <a:lnSpc>
                <a:spcPct val="115000"/>
              </a:lnSpc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cs-CZ" dirty="0"/>
              <a:t>Osnova seminární práce:</a:t>
            </a:r>
          </a:p>
          <a:p>
            <a:pPr marL="1200150" lvl="2" indent="-259080">
              <a:lnSpc>
                <a:spcPct val="115000"/>
              </a:lnSpc>
              <a:spcBef>
                <a:spcPts val="518"/>
              </a:spcBef>
              <a:buSzPct val="100000"/>
              <a:buChar char="–"/>
            </a:pPr>
            <a:r>
              <a:rPr lang="cs-CZ" sz="2600" b="1" dirty="0"/>
              <a:t>Úvod</a:t>
            </a:r>
          </a:p>
          <a:p>
            <a:pPr marL="1200150" lvl="2" indent="-259080">
              <a:lnSpc>
                <a:spcPct val="115000"/>
              </a:lnSpc>
              <a:spcBef>
                <a:spcPts val="518"/>
              </a:spcBef>
              <a:buSzPct val="100000"/>
              <a:buChar char="–"/>
            </a:pPr>
            <a:r>
              <a:rPr lang="cs-CZ" sz="2600" b="1" dirty="0"/>
              <a:t>1. Teorie (PESTLE, PORTERUV MODEL 5 SIL, SWOT analýza)</a:t>
            </a:r>
          </a:p>
          <a:p>
            <a:pPr marL="1200150" lvl="2" indent="-259080">
              <a:lnSpc>
                <a:spcPct val="115000"/>
              </a:lnSpc>
              <a:spcBef>
                <a:spcPts val="518"/>
              </a:spcBef>
              <a:buSzPct val="100000"/>
              <a:buChar char="–"/>
            </a:pPr>
            <a:r>
              <a:rPr lang="cs-CZ" sz="2600" b="1" dirty="0"/>
              <a:t>2. Popis vybrané společnosti (průmyslová)</a:t>
            </a:r>
          </a:p>
          <a:p>
            <a:pPr marL="1657350" marR="0" lvl="3" indent="-259080" algn="l" defTabSz="914400" rtl="0" eaLnBrk="1" fontAlgn="auto" latinLnBrk="0" hangingPunct="1">
              <a:lnSpc>
                <a:spcPct val="115000"/>
              </a:lnSpc>
              <a:spcBef>
                <a:spcPts val="51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tabLst/>
              <a:defRPr/>
            </a:pPr>
            <a:r>
              <a:rPr kumimoji="0" lang="cs-CZ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Produkt(y);</a:t>
            </a:r>
          </a:p>
          <a:p>
            <a:pPr marL="1657350" marR="0" lvl="3" indent="-259080" algn="l" defTabSz="914400" rtl="0" eaLnBrk="1" fontAlgn="auto" latinLnBrk="0" hangingPunct="1">
              <a:lnSpc>
                <a:spcPct val="115000"/>
              </a:lnSpc>
              <a:spcBef>
                <a:spcPts val="51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tabLst/>
              <a:defRPr/>
            </a:pPr>
            <a:r>
              <a:rPr kumimoji="0" lang="cs-CZ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Organizační struktura;</a:t>
            </a:r>
          </a:p>
          <a:p>
            <a:pPr marL="1657350" marR="0" lvl="3" indent="-259080" algn="l" defTabSz="914400" rtl="0" eaLnBrk="1" fontAlgn="auto" latinLnBrk="0" hangingPunct="1">
              <a:lnSpc>
                <a:spcPct val="115000"/>
              </a:lnSpc>
              <a:spcBef>
                <a:spcPts val="51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tabLst/>
              <a:defRPr/>
            </a:pPr>
            <a:r>
              <a:rPr kumimoji="0" lang="cs-CZ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Strategie (budoucí plány)</a:t>
            </a:r>
            <a:endParaRPr lang="cs-CZ" sz="2200" dirty="0"/>
          </a:p>
          <a:p>
            <a:pPr marL="1200150" lvl="2" indent="-259080">
              <a:lnSpc>
                <a:spcPct val="115000"/>
              </a:lnSpc>
              <a:spcBef>
                <a:spcPts val="518"/>
              </a:spcBef>
              <a:buSzPct val="100000"/>
              <a:buChar char="–"/>
            </a:pPr>
            <a:r>
              <a:rPr lang="cs-CZ" sz="2600" b="1" dirty="0"/>
              <a:t>3. Strategická analýza vybrané společnosti</a:t>
            </a:r>
          </a:p>
          <a:p>
            <a:pPr marL="1657350" lvl="3" indent="-259080">
              <a:lnSpc>
                <a:spcPct val="115000"/>
              </a:lnSpc>
              <a:spcBef>
                <a:spcPts val="518"/>
              </a:spcBef>
              <a:buSzPct val="100000"/>
            </a:pPr>
            <a:r>
              <a:rPr lang="cs-CZ" sz="2200" dirty="0"/>
              <a:t>PESTLE analýza – povinné</a:t>
            </a:r>
          </a:p>
          <a:p>
            <a:pPr marL="1657350" lvl="3" indent="-259080">
              <a:lnSpc>
                <a:spcPct val="115000"/>
              </a:lnSpc>
              <a:spcBef>
                <a:spcPts val="518"/>
              </a:spcBef>
              <a:buSzPct val="100000"/>
            </a:pPr>
            <a:r>
              <a:rPr lang="cs-CZ" sz="2200" dirty="0"/>
              <a:t>PORTERUV MODEL 5 sil – povinné</a:t>
            </a:r>
          </a:p>
          <a:p>
            <a:pPr marL="1657350" lvl="3" indent="-259080">
              <a:lnSpc>
                <a:spcPct val="115000"/>
              </a:lnSpc>
              <a:spcBef>
                <a:spcPts val="518"/>
              </a:spcBef>
              <a:buSzPct val="100000"/>
            </a:pPr>
            <a:r>
              <a:rPr lang="cs-CZ" sz="2200" dirty="0"/>
              <a:t>SWOT analýza – povinné</a:t>
            </a:r>
          </a:p>
          <a:p>
            <a:pPr marL="1657350" lvl="3" indent="-259080">
              <a:lnSpc>
                <a:spcPct val="115000"/>
              </a:lnSpc>
              <a:spcBef>
                <a:spcPts val="518"/>
              </a:spcBef>
              <a:buSzPct val="100000"/>
            </a:pPr>
            <a:r>
              <a:rPr lang="cs-CZ" sz="2200" dirty="0"/>
              <a:t>4C nebo 7S</a:t>
            </a:r>
          </a:p>
          <a:p>
            <a:pPr marL="1657350" lvl="3" indent="-259080">
              <a:lnSpc>
                <a:spcPct val="115000"/>
              </a:lnSpc>
              <a:spcBef>
                <a:spcPts val="518"/>
              </a:spcBef>
              <a:buSzPct val="100000"/>
            </a:pPr>
            <a:r>
              <a:rPr lang="cs-CZ" sz="2200" dirty="0" err="1"/>
              <a:t>Roadmap</a:t>
            </a:r>
            <a:endParaRPr lang="cs-CZ" sz="2200" dirty="0"/>
          </a:p>
          <a:p>
            <a:pPr marL="1200150" lvl="2" indent="-259080">
              <a:lnSpc>
                <a:spcPct val="115000"/>
              </a:lnSpc>
              <a:spcBef>
                <a:spcPts val="518"/>
              </a:spcBef>
              <a:buSzPct val="100000"/>
              <a:buChar char="–"/>
            </a:pPr>
            <a:r>
              <a:rPr lang="cs-CZ" sz="2600" b="1" dirty="0"/>
              <a:t>Závěr</a:t>
            </a:r>
          </a:p>
          <a:p>
            <a:pPr marL="1143000" lvl="2" indent="-87630" algn="l" rtl="0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  <a:p>
            <a:pPr marL="457200" lvl="1" indent="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b="1" dirty="0"/>
          </a:p>
          <a:p>
            <a:pPr marL="342900" lvl="0" indent="-15494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b="1" dirty="0"/>
          </a:p>
        </p:txBody>
      </p:sp>
      <p:sp>
        <p:nvSpPr>
          <p:cNvPr id="113" name="Google Shape;113;p16"/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4/5</a:t>
            </a:r>
            <a:endParaRPr sz="12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cs-CZ" sz="4400">
                <a:solidFill>
                  <a:srgbClr val="FF0000"/>
                </a:solidFill>
              </a:rPr>
              <a:t>DĚKUJI ZA POZORNOST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152</Words>
  <Application>Microsoft Office PowerPoint</Application>
  <PresentationFormat>Předvádění na obrazovce (4:3)</PresentationFormat>
  <Paragraphs>37</Paragraphs>
  <Slides>5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Strategický management XSM</vt:lpstr>
      <vt:lpstr>Kontakt</vt:lpstr>
      <vt:lpstr>Podmínky</vt:lpstr>
      <vt:lpstr>Podmínky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Strategický management XSM</dc:title>
  <cp:lastModifiedBy>Škrabal Jaroslav</cp:lastModifiedBy>
  <cp:revision>4</cp:revision>
  <dcterms:modified xsi:type="dcterms:W3CDTF">2022-10-05T04:58:40Z</dcterms:modified>
</cp:coreProperties>
</file>