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351" r:id="rId3"/>
    <p:sldId id="350" r:id="rId4"/>
    <p:sldId id="355" r:id="rId5"/>
    <p:sldId id="358" r:id="rId6"/>
    <p:sldId id="356" r:id="rId7"/>
    <p:sldId id="359" r:id="rId8"/>
    <p:sldId id="361" r:id="rId9"/>
    <p:sldId id="362" r:id="rId10"/>
    <p:sldId id="375" r:id="rId11"/>
    <p:sldId id="363" r:id="rId12"/>
    <p:sldId id="364" r:id="rId13"/>
    <p:sldId id="365" r:id="rId14"/>
    <p:sldId id="366" r:id="rId15"/>
    <p:sldId id="376" r:id="rId16"/>
    <p:sldId id="367" r:id="rId17"/>
    <p:sldId id="368" r:id="rId18"/>
    <p:sldId id="369" r:id="rId19"/>
    <p:sldId id="370" r:id="rId20"/>
    <p:sldId id="372" r:id="rId21"/>
    <p:sldId id="371" r:id="rId22"/>
    <p:sldId id="373" r:id="rId23"/>
    <p:sldId id="374" r:id="rId24"/>
    <p:sldId id="388" r:id="rId25"/>
    <p:sldId id="389" r:id="rId26"/>
    <p:sldId id="403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1" r:id="rId38"/>
    <p:sldId id="402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62" r:id="rId53"/>
    <p:sldId id="417" r:id="rId54"/>
    <p:sldId id="418" r:id="rId55"/>
    <p:sldId id="377" r:id="rId56"/>
    <p:sldId id="378" r:id="rId57"/>
    <p:sldId id="380" r:id="rId58"/>
    <p:sldId id="381" r:id="rId59"/>
    <p:sldId id="382" r:id="rId60"/>
    <p:sldId id="383" r:id="rId61"/>
    <p:sldId id="384" r:id="rId62"/>
    <p:sldId id="379" r:id="rId63"/>
    <p:sldId id="385" r:id="rId64"/>
    <p:sldId id="386" r:id="rId65"/>
    <p:sldId id="387" r:id="rId66"/>
    <p:sldId id="419" r:id="rId67"/>
    <p:sldId id="420" r:id="rId68"/>
    <p:sldId id="421" r:id="rId69"/>
    <p:sldId id="422" r:id="rId70"/>
    <p:sldId id="424" r:id="rId71"/>
    <p:sldId id="427" r:id="rId72"/>
    <p:sldId id="425" r:id="rId73"/>
    <p:sldId id="426" r:id="rId74"/>
    <p:sldId id="428" r:id="rId75"/>
    <p:sldId id="429" r:id="rId76"/>
    <p:sldId id="430" r:id="rId77"/>
    <p:sldId id="431" r:id="rId78"/>
    <p:sldId id="432" r:id="rId79"/>
    <p:sldId id="433" r:id="rId80"/>
    <p:sldId id="423" r:id="rId81"/>
    <p:sldId id="435" r:id="rId82"/>
    <p:sldId id="436" r:id="rId83"/>
    <p:sldId id="437" r:id="rId84"/>
    <p:sldId id="438" r:id="rId85"/>
    <p:sldId id="434" r:id="rId86"/>
    <p:sldId id="440" r:id="rId87"/>
    <p:sldId id="439" r:id="rId88"/>
    <p:sldId id="441" r:id="rId89"/>
    <p:sldId id="442" r:id="rId90"/>
    <p:sldId id="443" r:id="rId91"/>
    <p:sldId id="444" r:id="rId92"/>
    <p:sldId id="445" r:id="rId93"/>
    <p:sldId id="446" r:id="rId94"/>
    <p:sldId id="447" r:id="rId95"/>
    <p:sldId id="448" r:id="rId96"/>
    <p:sldId id="449" r:id="rId97"/>
    <p:sldId id="450" r:id="rId98"/>
    <p:sldId id="451" r:id="rId99"/>
    <p:sldId id="453" r:id="rId100"/>
    <p:sldId id="454" r:id="rId101"/>
    <p:sldId id="455" r:id="rId102"/>
    <p:sldId id="456" r:id="rId103"/>
    <p:sldId id="457" r:id="rId104"/>
    <p:sldId id="458" r:id="rId105"/>
    <p:sldId id="459" r:id="rId106"/>
    <p:sldId id="460" r:id="rId107"/>
    <p:sldId id="461" r:id="rId108"/>
    <p:sldId id="452" r:id="rId10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5649" autoAdjust="0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kolos@mvso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Strategický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BA249-2E7B-4137-8D8A-B7954836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strategického managementu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702C7-B0B2-41AC-8C7A-62267C43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Časový posun důsledků rozhodnutí</a:t>
            </a:r>
          </a:p>
          <a:p>
            <a:r>
              <a:rPr lang="cs-CZ" dirty="0"/>
              <a:t>Nevratnost času</a:t>
            </a:r>
          </a:p>
          <a:p>
            <a:r>
              <a:rPr lang="cs-CZ" dirty="0"/>
              <a:t>Neznámá budoucnost (ekonomická, politická situace, </a:t>
            </a:r>
            <a:r>
              <a:rPr lang="cs-CZ" dirty="0" err="1"/>
              <a:t>covid</a:t>
            </a:r>
            <a:r>
              <a:rPr lang="cs-CZ" dirty="0"/>
              <a:t>,..)</a:t>
            </a:r>
          </a:p>
          <a:p>
            <a:r>
              <a:rPr lang="cs-CZ" dirty="0"/>
              <a:t>Změny v průběhu realizace strategie</a:t>
            </a:r>
          </a:p>
          <a:p>
            <a:r>
              <a:rPr lang="cs-CZ" dirty="0"/>
              <a:t>Působení celosvětového okolí</a:t>
            </a:r>
          </a:p>
          <a:p>
            <a:r>
              <a:rPr lang="cs-CZ" dirty="0"/>
              <a:t>Rozdíl v efektivnosti</a:t>
            </a:r>
          </a:p>
          <a:p>
            <a:r>
              <a:rPr lang="cs-CZ" dirty="0"/>
              <a:t>Strategické řízení je nikdy nekončící proces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2155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CAC5E-16D7-4B8C-8492-93BB6D20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6F927-6565-4B49-B276-69408054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Zákaznické segmenty</a:t>
            </a:r>
          </a:p>
          <a:p>
            <a:pPr lvl="1"/>
            <a:r>
              <a:rPr lang="cs-CZ" dirty="0"/>
              <a:t>Cílová skupina</a:t>
            </a:r>
          </a:p>
          <a:p>
            <a:pPr lvl="1"/>
            <a:r>
              <a:rPr lang="cs-CZ" dirty="0"/>
              <a:t>Koneční spotřebitelé</a:t>
            </a:r>
          </a:p>
          <a:p>
            <a:pPr lvl="1"/>
            <a:r>
              <a:rPr lang="cs-CZ" dirty="0"/>
              <a:t>Pro koho vytváříme hodnotu?</a:t>
            </a:r>
          </a:p>
          <a:p>
            <a:pPr lvl="1"/>
            <a:endParaRPr lang="cs-CZ" dirty="0"/>
          </a:p>
          <a:p>
            <a:r>
              <a:rPr lang="cs-CZ" dirty="0"/>
              <a:t>Hodnotové nabídky</a:t>
            </a:r>
          </a:p>
          <a:p>
            <a:pPr lvl="1"/>
            <a:r>
              <a:rPr lang="cs-CZ" dirty="0"/>
              <a:t>Konkurenční výhoda</a:t>
            </a:r>
          </a:p>
          <a:p>
            <a:pPr lvl="1"/>
            <a:r>
              <a:rPr lang="cs-CZ" dirty="0"/>
              <a:t>Specifická přednost, soubor výhod produktů nabízených zákazníkovi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4194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8C018-1147-4FAC-9203-1A0C13AB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EADF9-6609-4C49-9402-A82A15C6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Kanály</a:t>
            </a:r>
          </a:p>
          <a:p>
            <a:pPr lvl="1"/>
            <a:r>
              <a:rPr lang="cs-CZ" dirty="0"/>
              <a:t>Způsob komunikace se zákazníky (nákup, prodej, poprodejní servis..)</a:t>
            </a:r>
          </a:p>
          <a:p>
            <a:r>
              <a:rPr lang="cs-CZ" dirty="0"/>
              <a:t>Vztahy se zákazníky</a:t>
            </a:r>
          </a:p>
          <a:p>
            <a:pPr lvl="1"/>
            <a:r>
              <a:rPr lang="cs-CZ" dirty="0"/>
              <a:t>Zákaznický servis, samoobsluha, osobní asistence, automatizované služby</a:t>
            </a:r>
          </a:p>
          <a:p>
            <a:pPr lvl="1"/>
            <a:r>
              <a:rPr lang="cs-CZ" dirty="0"/>
              <a:t>Typy vztahů (získat x udržet x navyšovat)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5623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3B653-AD68-45FB-818C-AD583170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4BCE3-5534-49D6-8EDE-9C8D4635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Zdroje příjmů</a:t>
            </a:r>
          </a:p>
          <a:p>
            <a:pPr lvl="1"/>
            <a:r>
              <a:rPr lang="cs-CZ" dirty="0"/>
              <a:t>Cenotvorba</a:t>
            </a:r>
          </a:p>
          <a:p>
            <a:pPr lvl="1"/>
            <a:r>
              <a:rPr lang="cs-CZ" dirty="0"/>
              <a:t>Jednorázové platby</a:t>
            </a:r>
          </a:p>
          <a:p>
            <a:pPr lvl="1"/>
            <a:r>
              <a:rPr lang="cs-CZ" dirty="0"/>
              <a:t>Opakující se příjmy </a:t>
            </a:r>
          </a:p>
          <a:p>
            <a:pPr lvl="1"/>
            <a:r>
              <a:rPr lang="cs-CZ" dirty="0"/>
              <a:t>Př. Prodej aktiv, poplatky, předplatné, půjčky, licence/</a:t>
            </a:r>
            <a:r>
              <a:rPr lang="cs-CZ" dirty="0" err="1"/>
              <a:t>franchising</a:t>
            </a:r>
            <a:endParaRPr lang="cs-CZ" dirty="0"/>
          </a:p>
          <a:p>
            <a:r>
              <a:rPr lang="cs-CZ" dirty="0"/>
              <a:t>Klíčové zdroje</a:t>
            </a:r>
          </a:p>
          <a:p>
            <a:pPr lvl="1"/>
            <a:r>
              <a:rPr lang="cs-CZ" dirty="0"/>
              <a:t>Nezbytná aktiva pro fungování modelu</a:t>
            </a:r>
          </a:p>
          <a:p>
            <a:pPr lvl="1"/>
            <a:r>
              <a:rPr lang="cs-CZ" dirty="0"/>
              <a:t>Lidské x finanční x materiální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2021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906A7-D8BC-4F36-92F2-C33D1579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0F5E-6C98-4F14-8B82-BBA6AD86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Klíčové činnosti</a:t>
            </a:r>
          </a:p>
          <a:p>
            <a:pPr lvl="1"/>
            <a:r>
              <a:rPr lang="cs-CZ" dirty="0"/>
              <a:t>Aktivity nezbytné pro úspěšné fungování modelu</a:t>
            </a:r>
          </a:p>
          <a:p>
            <a:pPr lvl="1"/>
            <a:r>
              <a:rPr lang="cs-CZ" dirty="0"/>
              <a:t>Primární x sekundární činnosti</a:t>
            </a:r>
          </a:p>
          <a:p>
            <a:r>
              <a:rPr lang="cs-CZ" dirty="0"/>
              <a:t>Klíčová partnerství</a:t>
            </a:r>
          </a:p>
          <a:p>
            <a:pPr lvl="1"/>
            <a:r>
              <a:rPr lang="cs-CZ" dirty="0"/>
              <a:t>Síť dodavatelů a partnerů/</a:t>
            </a:r>
            <a:r>
              <a:rPr lang="cs-CZ" dirty="0" err="1"/>
              <a:t>kooperantů</a:t>
            </a:r>
            <a:endParaRPr lang="cs-CZ" dirty="0"/>
          </a:p>
          <a:p>
            <a:pPr lvl="1"/>
            <a:r>
              <a:rPr lang="cs-CZ" dirty="0"/>
              <a:t>Spolupráce a optimalizace služeb</a:t>
            </a:r>
          </a:p>
          <a:p>
            <a:r>
              <a:rPr lang="cs-CZ" dirty="0"/>
              <a:t>Struktura nákladů</a:t>
            </a:r>
          </a:p>
          <a:p>
            <a:pPr lvl="1"/>
            <a:r>
              <a:rPr lang="cs-CZ" dirty="0"/>
              <a:t>Veškeré náklady související s fungováním modelu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9800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E198B-5321-4D74-B302-C7FB4FE3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F367E-C400-4AC6-9B4D-C4FB001A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CANVAS modelu</a:t>
            </a:r>
          </a:p>
          <a:p>
            <a:r>
              <a:rPr lang="cs-CZ" dirty="0"/>
              <a:t>Popis příběhu nového produktu</a:t>
            </a:r>
          </a:p>
          <a:p>
            <a:r>
              <a:rPr lang="cs-CZ" dirty="0"/>
              <a:t>Zaměřuje se na problémy zákazníka, který má nový produkt vyřešit</a:t>
            </a:r>
          </a:p>
          <a:p>
            <a:r>
              <a:rPr lang="cs-CZ" dirty="0"/>
              <a:t>Brainstorming </a:t>
            </a:r>
          </a:p>
          <a:p>
            <a:r>
              <a:rPr lang="cs-CZ" dirty="0"/>
              <a:t>LEAN - štíhlý</a:t>
            </a:r>
          </a:p>
        </p:txBody>
      </p:sp>
    </p:spTree>
    <p:extLst>
      <p:ext uri="{BB962C8B-B14F-4D97-AF65-F5344CB8AC3E}">
        <p14:creationId xmlns:p14="http://schemas.microsoft.com/office/powerpoint/2010/main" val="38984181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2DD95-222B-4C6E-8A1F-3F84CB72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D629C7-38DC-441A-9722-D15DA73CE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96752"/>
            <a:ext cx="7416824" cy="4939805"/>
          </a:xfrm>
        </p:spPr>
      </p:pic>
    </p:spTree>
    <p:extLst>
      <p:ext uri="{BB962C8B-B14F-4D97-AF65-F5344CB8AC3E}">
        <p14:creationId xmlns:p14="http://schemas.microsoft.com/office/powerpoint/2010/main" val="32056651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387C1-23AD-42EE-92BA-19FDD3F0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LEAN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5D71E-B7A7-40CD-909F-2517E241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Jaký problém řešíme?</a:t>
            </a:r>
          </a:p>
          <a:p>
            <a:r>
              <a:rPr lang="cs-CZ" dirty="0"/>
              <a:t>Pro jakého zákazníka?</a:t>
            </a:r>
          </a:p>
          <a:p>
            <a:r>
              <a:rPr lang="cs-CZ" dirty="0"/>
              <a:t>Jak mu řešení tohoto problému budeme prodávat?</a:t>
            </a:r>
          </a:p>
          <a:p>
            <a:r>
              <a:rPr lang="cs-CZ" dirty="0"/>
              <a:t>Existují již alternativy daného problému?</a:t>
            </a:r>
          </a:p>
          <a:p>
            <a:r>
              <a:rPr lang="cs-CZ" dirty="0"/>
              <a:t>Maximální možný </a:t>
            </a:r>
            <a:r>
              <a:rPr lang="cs-CZ" dirty="0" err="1"/>
              <a:t>popius</a:t>
            </a:r>
            <a:r>
              <a:rPr lang="cs-CZ" dirty="0"/>
              <a:t> zákazníka?</a:t>
            </a:r>
          </a:p>
          <a:p>
            <a:r>
              <a:rPr lang="cs-CZ" dirty="0"/>
              <a:t>Jakého zákazníka osloví náš produkt nejdříve?</a:t>
            </a:r>
          </a:p>
          <a:p>
            <a:r>
              <a:rPr lang="cs-CZ" dirty="0"/>
              <a:t>Jaký bude náš slogan?</a:t>
            </a:r>
          </a:p>
        </p:txBody>
      </p:sp>
    </p:spTree>
    <p:extLst>
      <p:ext uri="{BB962C8B-B14F-4D97-AF65-F5344CB8AC3E}">
        <p14:creationId xmlns:p14="http://schemas.microsoft.com/office/powerpoint/2010/main" val="26683652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95D8C-3A45-4BEC-849B-230107D0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20E2F0-5E1E-4B38-AB33-2D0B25E3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08" y="1052736"/>
            <a:ext cx="7560840" cy="5079483"/>
          </a:xfrm>
        </p:spPr>
      </p:pic>
    </p:spTree>
    <p:extLst>
      <p:ext uri="{BB962C8B-B14F-4D97-AF65-F5344CB8AC3E}">
        <p14:creationId xmlns:p14="http://schemas.microsoft.com/office/powerpoint/2010/main" val="14424250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A44A2-5BC3-4787-B65F-0D509C14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Formulace konkurenční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E2CE6-46E3-4D08-B0E0-DBAE119C2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specifické přednosti</a:t>
            </a:r>
          </a:p>
          <a:p>
            <a:r>
              <a:rPr lang="cs-CZ" dirty="0"/>
              <a:t>Konkurenční strategie</a:t>
            </a:r>
          </a:p>
          <a:p>
            <a:r>
              <a:rPr lang="cs-CZ" dirty="0"/>
              <a:t>Celosvětová konkurenceschopnost</a:t>
            </a:r>
          </a:p>
        </p:txBody>
      </p:sp>
    </p:spTree>
    <p:extLst>
      <p:ext uri="{BB962C8B-B14F-4D97-AF65-F5344CB8AC3E}">
        <p14:creationId xmlns:p14="http://schemas.microsoft.com/office/powerpoint/2010/main" val="31554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90250-DF16-4EA5-87A3-C934F10E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447A3-2433-4D4B-8373-F6AEDB1A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implementace strategie do podniku</a:t>
            </a:r>
          </a:p>
          <a:p>
            <a:r>
              <a:rPr lang="cs-CZ" dirty="0"/>
              <a:t>Zabývá se neustálou aktualizací strategie a systematickou udržitelností podniku</a:t>
            </a:r>
          </a:p>
          <a:p>
            <a:r>
              <a:rPr lang="cs-CZ" dirty="0"/>
              <a:t>Nejdůležitější úkol top managementu</a:t>
            </a:r>
          </a:p>
          <a:p>
            <a:r>
              <a:rPr lang="cs-CZ" dirty="0"/>
              <a:t>Vyžaduje vynalézavost, rychlost, znalosti fantazii, disciplínu a schopnosti učit se a měnit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20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B7C51-3E9A-478B-A048-DF9A2B7C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4E510-A6D5-42BA-944E-C95365E2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Připravenost firmy na budoucnost</a:t>
            </a:r>
          </a:p>
          <a:p>
            <a:r>
              <a:rPr lang="cs-CZ" dirty="0"/>
              <a:t>Cesta k dosažení firemních cílů, vyplývající z mise a vize firmy</a:t>
            </a:r>
          </a:p>
          <a:p>
            <a:r>
              <a:rPr lang="cs-CZ" dirty="0"/>
              <a:t>Vymezuje činnosti vedoucí k naplnění cílů</a:t>
            </a:r>
          </a:p>
          <a:p>
            <a:r>
              <a:rPr lang="cs-CZ" dirty="0"/>
              <a:t>Vymezuje základní formy konkurenčního boje </a:t>
            </a:r>
          </a:p>
          <a:p>
            <a:r>
              <a:rPr lang="cs-CZ" dirty="0"/>
              <a:t>Koordinuje základní manažerské úkoly na všech úrovních</a:t>
            </a:r>
          </a:p>
        </p:txBody>
      </p:sp>
    </p:spTree>
    <p:extLst>
      <p:ext uri="{BB962C8B-B14F-4D97-AF65-F5344CB8AC3E}">
        <p14:creationId xmlns:p14="http://schemas.microsoft.com/office/powerpoint/2010/main" val="378250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24159-D87F-4CAA-90DF-89BDD9FC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A2FFB-C2F9-44C5-9E15-BBFED0195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Definuje dlouhodobý rámec firmy, který:</a:t>
            </a:r>
          </a:p>
          <a:p>
            <a:pPr lvl="1"/>
            <a:r>
              <a:rPr lang="cs-CZ" dirty="0"/>
              <a:t>Sjednocuje ve firmě její hlavní cíle, priority a aktivity</a:t>
            </a:r>
          </a:p>
          <a:p>
            <a:pPr lvl="1"/>
            <a:r>
              <a:rPr lang="cs-CZ" dirty="0"/>
              <a:t>Přizpůsobuje zdroje firmy měnícímu se okolí (zejména požadavkům zákazníků)</a:t>
            </a:r>
          </a:p>
          <a:p>
            <a:pPr lvl="1"/>
            <a:r>
              <a:rPr lang="cs-CZ" dirty="0"/>
              <a:t>Uspokojuje očekávání zainteresovaných skupin (akcionářů, majitelů, ..)</a:t>
            </a:r>
          </a:p>
        </p:txBody>
      </p:sp>
    </p:spTree>
    <p:extLst>
      <p:ext uri="{BB962C8B-B14F-4D97-AF65-F5344CB8AC3E}">
        <p14:creationId xmlns:p14="http://schemas.microsoft.com/office/powerpoint/2010/main" val="385396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B1D6A-63DF-469F-B785-61B023B0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12FFC-D881-4523-B410-D2B10334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Neexistuje dobrá nebo špatná strategie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buď </a:t>
            </a:r>
            <a:r>
              <a:rPr lang="cs-CZ" dirty="0">
                <a:solidFill>
                  <a:srgbClr val="00B050"/>
                </a:solidFill>
              </a:rPr>
              <a:t>úspěšná</a:t>
            </a:r>
            <a:r>
              <a:rPr lang="cs-CZ" dirty="0"/>
              <a:t> nebo </a:t>
            </a:r>
            <a:r>
              <a:rPr lang="cs-CZ" dirty="0">
                <a:solidFill>
                  <a:srgbClr val="C00000"/>
                </a:solidFill>
              </a:rPr>
              <a:t>neúspěšná</a:t>
            </a:r>
          </a:p>
          <a:p>
            <a:pPr lvl="1"/>
            <a:r>
              <a:rPr lang="cs-CZ" u="sng" dirty="0"/>
              <a:t>Každý podnik, podnikatel definuje úspěch jinak!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Je měřitelná – pomocí </a:t>
            </a:r>
            <a:r>
              <a:rPr lang="cs-CZ" dirty="0" err="1"/>
              <a:t>KPI´s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potřeba neustále aktualizovat strategii na úrovni top managementu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4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77D5E-1F30-400A-B682-500FA5D2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4" y="548680"/>
            <a:ext cx="3257550" cy="1929384"/>
          </a:xfrm>
        </p:spPr>
        <p:txBody>
          <a:bodyPr anchor="ctr">
            <a:normAutofit/>
          </a:bodyPr>
          <a:lstStyle/>
          <a:p>
            <a:r>
              <a:rPr lang="cs-CZ" sz="4200" dirty="0"/>
              <a:t>Strategie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E2EA8-94A5-439C-A508-56D8E1AE9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092" y="45680"/>
            <a:ext cx="4505706" cy="1929384"/>
          </a:xfrm>
        </p:spPr>
        <p:txBody>
          <a:bodyPr anchor="ctr">
            <a:normAutofit/>
          </a:bodyPr>
          <a:lstStyle/>
          <a:p>
            <a:r>
              <a:rPr lang="cs-CZ" sz="1900" b="1" dirty="0"/>
              <a:t>Tradiční vs. Agilní přístup</a:t>
            </a:r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276DF8-38F3-4E90-A354-DC839257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4" y="3341321"/>
            <a:ext cx="4101084" cy="35166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48A9A0-556E-442E-9286-321C2DA3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34" y="1010372"/>
            <a:ext cx="5721752" cy="25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A7370-99C7-4A07-9CD7-4CE4FF0E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v podniku chybí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9F070-731E-49CB-8840-48B7F484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Pak se neustále hasí operativa a nestíhá se (není cesta, není cíl)</a:t>
            </a:r>
          </a:p>
          <a:p>
            <a:r>
              <a:rPr lang="cs-CZ" dirty="0"/>
              <a:t>Neustále jsme překvapeni (změny vnějšího okolí)</a:t>
            </a:r>
          </a:p>
          <a:p>
            <a:r>
              <a:rPr lang="cs-CZ" dirty="0"/>
              <a:t>Rozpor mezi realitou a prohlášeními top managementu</a:t>
            </a:r>
          </a:p>
          <a:p>
            <a:r>
              <a:rPr lang="cs-CZ" dirty="0"/>
              <a:t>Neefektivně se využívají zdroje</a:t>
            </a:r>
          </a:p>
          <a:p>
            <a:r>
              <a:rPr lang="cs-CZ" dirty="0"/>
              <a:t>Špatně se komunikuje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19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716BF-348A-4CDE-A8E5-B65A7D37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C18C9-8B91-4A8B-9484-53BD4D21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Podnikatelský plán, obchodní plán</a:t>
            </a:r>
          </a:p>
          <a:p>
            <a:r>
              <a:rPr lang="cs-CZ" dirty="0"/>
              <a:t>Dokument, který popisuje základní smysl existence firmy, dlouhodobý cíl a cestu k jeho dosažení</a:t>
            </a:r>
          </a:p>
          <a:p>
            <a:r>
              <a:rPr lang="cs-CZ" dirty="0"/>
              <a:t>Objasňuje podnikatelský záměr ve vztahu ke konkurenci a potřebným finančním prostředkům</a:t>
            </a:r>
          </a:p>
          <a:p>
            <a:r>
              <a:rPr lang="cs-CZ" dirty="0"/>
              <a:t>Jedná se o podklad pro úspěšné podnikání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4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E6A04-6579-4B7B-BC73-FAD87399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E5141-CDE0-453B-A1DE-2DFA7BCA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mít 3 formy:</a:t>
            </a:r>
          </a:p>
          <a:p>
            <a:pPr lvl="1"/>
            <a:r>
              <a:rPr lang="cs-CZ" dirty="0"/>
              <a:t>Jednoduchá forma – pár vět až 1 stránka</a:t>
            </a:r>
          </a:p>
          <a:p>
            <a:pPr lvl="1"/>
            <a:r>
              <a:rPr lang="cs-CZ" dirty="0"/>
              <a:t>Složitější forma – svazek o více stranách popisující a vysvětlující vše o záměrech, cílech, konkurenci atd.</a:t>
            </a:r>
          </a:p>
          <a:p>
            <a:pPr lvl="1"/>
            <a:r>
              <a:rPr lang="cs-CZ" dirty="0"/>
              <a:t>Grafická forma – diagram nebo schéma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1007F6-9E91-4CB0-984F-EA781898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73526"/>
            <a:ext cx="1748940" cy="16894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FADA79-E797-424B-B599-8226CD5A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82000" y="4464420"/>
            <a:ext cx="1748940" cy="16894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197168-B3B8-42A3-BDEF-CB62C86D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37" y="4485935"/>
            <a:ext cx="1781663" cy="16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37CA9-D615-4E9F-AF4B-E93AAFD9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řízení v podniku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5C87987-2490-4019-A9EE-6A08912F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625" y="1700808"/>
            <a:ext cx="7330749" cy="35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Vyučující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Pavel Kološ, Ph.D.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pavel.kolos@mvso.cz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MS Teams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29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45F35-8128-420C-951D-89A15BED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F359E6-74DF-4D76-9265-721A8E60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424" y="1270260"/>
            <a:ext cx="8039024" cy="4317479"/>
          </a:xfrm>
        </p:spPr>
      </p:pic>
    </p:spTree>
    <p:extLst>
      <p:ext uri="{BB962C8B-B14F-4D97-AF65-F5344CB8AC3E}">
        <p14:creationId xmlns:p14="http://schemas.microsoft.com/office/powerpoint/2010/main" val="341374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57762-B004-454E-884F-98B8B389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manažerských rozhodnutí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89017-CA3F-4B0C-B28F-1428684D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Rutinní / specifická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9AB6B1-720A-4BFB-B9F5-7136D796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59" y="2708920"/>
            <a:ext cx="5839681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BC997-8B11-4AA8-9710-0D39CA69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aspekty dle úrovně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2AF415-E6B2-451F-97BB-5D0C0B2B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732" y="1844824"/>
            <a:ext cx="7182652" cy="3868489"/>
          </a:xfrm>
        </p:spPr>
      </p:pic>
    </p:spTree>
    <p:extLst>
      <p:ext uri="{BB962C8B-B14F-4D97-AF65-F5344CB8AC3E}">
        <p14:creationId xmlns:p14="http://schemas.microsoft.com/office/powerpoint/2010/main" val="233654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7BE26-D03C-463D-9443-0293A487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aspekty dle úrovně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9E5697-1349-410B-B7A0-94EB89DE9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541" y="1454472"/>
            <a:ext cx="7373899" cy="3949055"/>
          </a:xfrm>
        </p:spPr>
      </p:pic>
    </p:spTree>
    <p:extLst>
      <p:ext uri="{BB962C8B-B14F-4D97-AF65-F5344CB8AC3E}">
        <p14:creationId xmlns:p14="http://schemas.microsoft.com/office/powerpoint/2010/main" val="63397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AFB1E-A28E-45E1-BAFC-55ED58B7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vědomí práce s rizikem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24637-21E4-4828-A4CF-25D26EC6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Budoucnost = nejistota = riziko</a:t>
            </a:r>
          </a:p>
          <a:p>
            <a:r>
              <a:rPr lang="cs-CZ" dirty="0"/>
              <a:t>Nutnost diferenciace rizika</a:t>
            </a:r>
          </a:p>
          <a:p>
            <a:pPr lvl="1"/>
            <a:r>
              <a:rPr lang="cs-CZ" dirty="0"/>
              <a:t>Investice</a:t>
            </a:r>
          </a:p>
          <a:p>
            <a:pPr lvl="1"/>
            <a:r>
              <a:rPr lang="cs-CZ" dirty="0"/>
              <a:t>Diverzifikace portfolia produktů a služeb</a:t>
            </a:r>
          </a:p>
          <a:p>
            <a:pPr lvl="1"/>
            <a:r>
              <a:rPr lang="cs-CZ" dirty="0"/>
              <a:t>Orientace na různé segmenty trhu</a:t>
            </a:r>
          </a:p>
        </p:txBody>
      </p:sp>
    </p:spTree>
    <p:extLst>
      <p:ext uri="{BB962C8B-B14F-4D97-AF65-F5344CB8AC3E}">
        <p14:creationId xmlns:p14="http://schemas.microsoft.com/office/powerpoint/2010/main" val="2362162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C103E-35B9-4BCF-BE6E-F8EBCB49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2. Proces strategického managementu – jednotlivé fáze procesu strategického managmentu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6065E-A30A-4A8C-9B0F-536C5DB3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Vize a mise</a:t>
            </a:r>
          </a:p>
          <a:p>
            <a:r>
              <a:rPr lang="cs-CZ" dirty="0"/>
              <a:t>Strategický cíl (pravidlo SMART, MBO – řízení podle cílů)</a:t>
            </a:r>
          </a:p>
          <a:p>
            <a:r>
              <a:rPr lang="cs-CZ" dirty="0"/>
              <a:t>Strategie (varianty)</a:t>
            </a:r>
          </a:p>
          <a:p>
            <a:r>
              <a:rPr lang="cs-CZ" dirty="0"/>
              <a:t>Implementace strategie, KPI </a:t>
            </a:r>
          </a:p>
          <a:p>
            <a:r>
              <a:rPr lang="cs-CZ" dirty="0"/>
              <a:t>Kontrola, BSC – vyvážená tabulka výsledků</a:t>
            </a:r>
          </a:p>
          <a:p>
            <a:r>
              <a:rPr lang="cs-CZ" dirty="0"/>
              <a:t>Zpětná vazba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1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DEA36-F36B-4CEF-AD91-AB0BE679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F02BB1-B939-4F01-8502-CBCC3EA14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00808"/>
            <a:ext cx="7740027" cy="4168527"/>
          </a:xfrm>
        </p:spPr>
      </p:pic>
    </p:spTree>
    <p:extLst>
      <p:ext uri="{BB962C8B-B14F-4D97-AF65-F5344CB8AC3E}">
        <p14:creationId xmlns:p14="http://schemas.microsoft.com/office/powerpoint/2010/main" val="3315731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5AF64-26C4-492C-94C5-DADCA10E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5A5DFD-EDE3-4BC3-AE28-BC58BA5D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poslání podniku</a:t>
            </a:r>
          </a:p>
          <a:p>
            <a:r>
              <a:rPr lang="cs-CZ" dirty="0"/>
              <a:t>Způsob, jakým se firma snaží naplňovat to, čeho chce dosáhnout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Př. HAO: Uspokojovat požadavky zákazníka tím, že budeme dodávat výrobky v požadované kvalitě, za požadovanou cenu a plánovaných termínech</a:t>
            </a:r>
          </a:p>
        </p:txBody>
      </p:sp>
    </p:spTree>
    <p:extLst>
      <p:ext uri="{BB962C8B-B14F-4D97-AF65-F5344CB8AC3E}">
        <p14:creationId xmlns:p14="http://schemas.microsoft.com/office/powerpoint/2010/main" val="3226339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94599-2CD7-44FD-B4B8-824FA197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C27D1-C309-417B-8891-221552A7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cíl, k jehož naplnění směřuje veškerá činnost firmy</a:t>
            </a:r>
          </a:p>
          <a:p>
            <a:r>
              <a:rPr lang="cs-CZ" dirty="0"/>
              <a:t>Jedná se o konkrétní a jasné představy o budoucím stavu firmy</a:t>
            </a:r>
          </a:p>
          <a:p>
            <a:r>
              <a:rPr lang="cs-CZ" dirty="0"/>
              <a:t>Čeho chce firma dosáhnout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Př. HAO: Být dodavatelem č.1 pro Honeywell motory</a:t>
            </a:r>
          </a:p>
        </p:txBody>
      </p:sp>
    </p:spTree>
    <p:extLst>
      <p:ext uri="{BB962C8B-B14F-4D97-AF65-F5344CB8AC3E}">
        <p14:creationId xmlns:p14="http://schemas.microsoft.com/office/powerpoint/2010/main" val="353660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4103B-E473-4B26-8ED7-549CAD89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cílů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8EFF3-209A-499F-A33D-C91AD53BC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podnik směřuje k určitým cílům</a:t>
            </a:r>
          </a:p>
          <a:p>
            <a:pPr lvl="1"/>
            <a:r>
              <a:rPr lang="cs-CZ" dirty="0"/>
              <a:t>Krátkodobé (týdny, měsíce)</a:t>
            </a:r>
          </a:p>
          <a:p>
            <a:pPr lvl="1"/>
            <a:r>
              <a:rPr lang="cs-CZ" dirty="0"/>
              <a:t>Střednědobé (rok)</a:t>
            </a:r>
          </a:p>
          <a:p>
            <a:pPr lvl="1"/>
            <a:r>
              <a:rPr lang="cs-CZ" dirty="0"/>
              <a:t>Dlouhodobé (3 roky +)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Bez cíle není cesta</a:t>
            </a:r>
          </a:p>
          <a:p>
            <a:r>
              <a:rPr lang="cs-CZ" dirty="0"/>
              <a:t>Je důležité ctít základní pravidla pro stanovení cílů</a:t>
            </a:r>
          </a:p>
        </p:txBody>
      </p:sp>
    </p:spTree>
    <p:extLst>
      <p:ext uri="{BB962C8B-B14F-4D97-AF65-F5344CB8AC3E}">
        <p14:creationId xmlns:p14="http://schemas.microsoft.com/office/powerpoint/2010/main" val="2362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9A6C-8B09-44A3-ABAB-C757BC87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/>
              <a:t>Okruhy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07722-8EF8-43F8-891B-DC54A650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47260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000" b="1" dirty="0"/>
              <a:t>Strategický management</a:t>
            </a:r>
          </a:p>
          <a:p>
            <a:pPr marL="857250" lvl="1" indent="-457200"/>
            <a:r>
              <a:rPr lang="cs-CZ" sz="1600" b="1" dirty="0"/>
              <a:t>Úvod do problematiky</a:t>
            </a:r>
          </a:p>
          <a:p>
            <a:pPr marL="857250" lvl="1" indent="-457200"/>
            <a:r>
              <a:rPr lang="cs-CZ" sz="1600" b="1" dirty="0"/>
              <a:t>Proces strategického managementu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Strategické myšlení</a:t>
            </a:r>
          </a:p>
          <a:p>
            <a:pPr marL="857250" lvl="1" indent="-457200"/>
            <a:r>
              <a:rPr lang="cs-CZ" sz="1600" b="1" dirty="0"/>
              <a:t>Manažerská optika vs. Optika psychologie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Strategické analýzy</a:t>
            </a:r>
          </a:p>
          <a:p>
            <a:pPr marL="857250" lvl="1" indent="-457200"/>
            <a:r>
              <a:rPr lang="cs-CZ" sz="1600" b="1" dirty="0"/>
              <a:t>Analýzy vnějšího a vnitřního prostředí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Strategie</a:t>
            </a:r>
          </a:p>
          <a:p>
            <a:pPr marL="857250" lvl="1" indent="-457200"/>
            <a:r>
              <a:rPr lang="cs-CZ" sz="1600" b="1" dirty="0"/>
              <a:t>Strategická roadmapa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Business model</a:t>
            </a:r>
          </a:p>
          <a:p>
            <a:pPr marL="457200" indent="-457200">
              <a:buAutoNum type="arabicPeriod"/>
            </a:pPr>
            <a:endParaRPr lang="cs-CZ" sz="2000" b="1" dirty="0"/>
          </a:p>
          <a:p>
            <a:pPr marL="457200" indent="-457200">
              <a:buAutoNum type="arabicPeriod"/>
            </a:pPr>
            <a:r>
              <a:rPr lang="cs-CZ" sz="2000" b="1" dirty="0"/>
              <a:t>Konkurenční výhoda</a:t>
            </a:r>
          </a:p>
        </p:txBody>
      </p:sp>
    </p:spTree>
    <p:extLst>
      <p:ext uri="{BB962C8B-B14F-4D97-AF65-F5344CB8AC3E}">
        <p14:creationId xmlns:p14="http://schemas.microsoft.com/office/powerpoint/2010/main" val="145035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86E88-453D-4EA8-9D6C-17905A52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45364B-CC86-4996-ADE8-D6E51B72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cíl, musí být SMART</a:t>
            </a:r>
          </a:p>
          <a:p>
            <a:r>
              <a:rPr lang="cs-CZ" dirty="0"/>
              <a:t>S – specifický</a:t>
            </a:r>
          </a:p>
          <a:p>
            <a:r>
              <a:rPr lang="cs-CZ" dirty="0"/>
              <a:t>M – měřitelný</a:t>
            </a:r>
          </a:p>
          <a:p>
            <a:r>
              <a:rPr lang="cs-CZ" dirty="0"/>
              <a:t>A – akceptovatelný</a:t>
            </a:r>
          </a:p>
          <a:p>
            <a:r>
              <a:rPr lang="cs-CZ" dirty="0"/>
              <a:t>R – realistický a relevantní</a:t>
            </a:r>
          </a:p>
          <a:p>
            <a:r>
              <a:rPr lang="cs-CZ" dirty="0"/>
              <a:t>T – časově ohraničený</a:t>
            </a:r>
          </a:p>
        </p:txBody>
      </p:sp>
    </p:spTree>
    <p:extLst>
      <p:ext uri="{BB962C8B-B14F-4D97-AF65-F5344CB8AC3E}">
        <p14:creationId xmlns:p14="http://schemas.microsoft.com/office/powerpoint/2010/main" val="77794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141B8-4838-4C7D-8B09-A5B23A0C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cílů dle MBO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CEF00-EC79-4865-B88D-7AF631FB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MBO – management by </a:t>
            </a:r>
            <a:r>
              <a:rPr lang="cs-CZ" dirty="0" err="1"/>
              <a:t>objectives</a:t>
            </a:r>
            <a:endParaRPr lang="cs-CZ" dirty="0"/>
          </a:p>
          <a:p>
            <a:r>
              <a:rPr lang="cs-CZ" dirty="0"/>
              <a:t>Metoda orientovaná na výsledek, namísto na způsob jeho dosažení</a:t>
            </a:r>
          </a:p>
          <a:p>
            <a:pPr lvl="1"/>
            <a:r>
              <a:rPr lang="cs-CZ" dirty="0" err="1"/>
              <a:t>Results-oriented</a:t>
            </a:r>
            <a:r>
              <a:rPr lang="cs-CZ" dirty="0"/>
              <a:t> vs detail-</a:t>
            </a:r>
            <a:r>
              <a:rPr lang="cs-CZ" dirty="0" err="1"/>
              <a:t>oriented</a:t>
            </a:r>
            <a:endParaRPr lang="cs-CZ" dirty="0"/>
          </a:p>
          <a:p>
            <a:r>
              <a:rPr lang="cs-CZ" dirty="0"/>
              <a:t>Jedná se tedy o metodu, která je založená na stanovení cílů a vyhodnocení jejich dosažení</a:t>
            </a:r>
          </a:p>
        </p:txBody>
      </p:sp>
    </p:spTree>
    <p:extLst>
      <p:ext uri="{BB962C8B-B14F-4D97-AF65-F5344CB8AC3E}">
        <p14:creationId xmlns:p14="http://schemas.microsoft.com/office/powerpoint/2010/main" val="80004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65DC1-402E-4B56-AED4-861AB844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MBO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BD6B9-463A-4D1D-858F-3956F4A9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Důraz na výsledek</a:t>
            </a:r>
          </a:p>
          <a:p>
            <a:r>
              <a:rPr lang="cs-CZ" dirty="0"/>
              <a:t>Větší volnost k realizaci cílů (na úrovni managementu i řadových pracovníků) – převládá </a:t>
            </a:r>
            <a:r>
              <a:rPr lang="cs-CZ" dirty="0" err="1"/>
              <a:t>makromanagement</a:t>
            </a:r>
            <a:endParaRPr lang="cs-CZ" dirty="0"/>
          </a:p>
          <a:p>
            <a:r>
              <a:rPr lang="cs-CZ" dirty="0"/>
              <a:t>Vyžaduje vyšší </a:t>
            </a:r>
            <a:r>
              <a:rPr lang="cs-CZ" dirty="0" err="1"/>
              <a:t>pravomoce</a:t>
            </a:r>
            <a:r>
              <a:rPr lang="cs-CZ" dirty="0"/>
              <a:t> a odpovědnosti</a:t>
            </a:r>
          </a:p>
          <a:p>
            <a:r>
              <a:rPr lang="cs-CZ" dirty="0"/>
              <a:t>Velký důraz na manažerskou práci ve směřování týmů za dosažením stanovených cílů</a:t>
            </a:r>
          </a:p>
        </p:txBody>
      </p:sp>
    </p:spTree>
    <p:extLst>
      <p:ext uri="{BB962C8B-B14F-4D97-AF65-F5344CB8AC3E}">
        <p14:creationId xmlns:p14="http://schemas.microsoft.com/office/powerpoint/2010/main" val="285258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9CF66-A3E3-4F9B-90C6-27E8907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FDCF1-9602-4A7F-87C8-B7AB6B04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Ofenzivní x defenzivní</a:t>
            </a:r>
          </a:p>
          <a:p>
            <a:r>
              <a:rPr lang="cs-CZ" dirty="0"/>
              <a:t>Orientovaná na výsledky x orientovaná na detail</a:t>
            </a:r>
          </a:p>
          <a:p>
            <a:r>
              <a:rPr lang="cs-CZ" dirty="0"/>
              <a:t>Krátkodobá x střednědobá x dlouhodobá</a:t>
            </a:r>
          </a:p>
          <a:p>
            <a:r>
              <a:rPr lang="cs-CZ" dirty="0"/>
              <a:t>Data </a:t>
            </a:r>
            <a:r>
              <a:rPr lang="cs-CZ" dirty="0" err="1"/>
              <a:t>oriented</a:t>
            </a:r>
            <a:r>
              <a:rPr lang="cs-CZ" dirty="0"/>
              <a:t> x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oriented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41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80F48-726D-4106-A1C2-DE9A2243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33A99-C2E7-4118-8937-538F9E21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Rozumíme plnění mise, postupné naplňování vize a dosahování strategických cílů</a:t>
            </a:r>
          </a:p>
          <a:p>
            <a:r>
              <a:rPr lang="cs-CZ" dirty="0"/>
              <a:t>Všichni zaměstnanci se podílí na implementaci strategie</a:t>
            </a:r>
          </a:p>
          <a:p>
            <a:r>
              <a:rPr lang="cs-CZ" dirty="0"/>
              <a:t>Všechny aktivity musí být v souladu se strategií podniku</a:t>
            </a:r>
          </a:p>
          <a:p>
            <a:r>
              <a:rPr lang="cs-CZ" dirty="0"/>
              <a:t>Princip:</a:t>
            </a:r>
          </a:p>
          <a:p>
            <a:pPr lvl="1"/>
            <a:r>
              <a:rPr lang="cs-CZ" dirty="0"/>
              <a:t>Systematičnost (procesy)</a:t>
            </a:r>
          </a:p>
          <a:p>
            <a:pPr lvl="1"/>
            <a:r>
              <a:rPr lang="cs-CZ" dirty="0"/>
              <a:t>Vlídnost (pomoc, motivace, stimulace)</a:t>
            </a:r>
          </a:p>
          <a:p>
            <a:pPr lvl="1"/>
            <a:r>
              <a:rPr lang="cs-CZ" dirty="0"/>
              <a:t>Neúprosnost (tlak na dosažení cílů)</a:t>
            </a:r>
          </a:p>
        </p:txBody>
      </p:sp>
    </p:spTree>
    <p:extLst>
      <p:ext uri="{BB962C8B-B14F-4D97-AF65-F5344CB8AC3E}">
        <p14:creationId xmlns:p14="http://schemas.microsoft.com/office/powerpoint/2010/main" val="340948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929B9-4644-437C-B7DD-DE474E11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25C81-A962-4885-BE23-2653C596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Jsou měřitelné – KPI</a:t>
            </a:r>
          </a:p>
          <a:p>
            <a:r>
              <a:rPr lang="cs-CZ" dirty="0"/>
              <a:t>Key performance </a:t>
            </a:r>
            <a:r>
              <a:rPr lang="cs-CZ" dirty="0" err="1"/>
              <a:t>indicator</a:t>
            </a:r>
            <a:r>
              <a:rPr lang="cs-CZ" dirty="0"/>
              <a:t> / klíčový ukazatel výkonnosti</a:t>
            </a:r>
          </a:p>
          <a:p>
            <a:r>
              <a:rPr lang="cs-CZ" dirty="0"/>
              <a:t>Př.</a:t>
            </a:r>
          </a:p>
          <a:p>
            <a:pPr lvl="1"/>
            <a:r>
              <a:rPr lang="cs-CZ" dirty="0"/>
              <a:t>Finanční výsledek (</a:t>
            </a:r>
            <a:r>
              <a:rPr lang="cs-CZ" dirty="0" err="1"/>
              <a:t>min.zisk</a:t>
            </a:r>
            <a:r>
              <a:rPr lang="cs-CZ" dirty="0"/>
              <a:t>, </a:t>
            </a:r>
            <a:r>
              <a:rPr lang="cs-CZ" dirty="0" err="1"/>
              <a:t>max.ztráta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Včasnost dodávek</a:t>
            </a:r>
          </a:p>
          <a:p>
            <a:pPr lvl="1"/>
            <a:r>
              <a:rPr lang="cs-CZ" dirty="0"/>
              <a:t>Počet reklamací</a:t>
            </a:r>
          </a:p>
          <a:p>
            <a:pPr lvl="1"/>
            <a:r>
              <a:rPr lang="cs-CZ" dirty="0"/>
              <a:t>Počet úrazů</a:t>
            </a:r>
          </a:p>
          <a:p>
            <a:pPr lvl="1"/>
            <a:r>
              <a:rPr lang="cs-CZ" dirty="0"/>
              <a:t>Nekvalita</a:t>
            </a:r>
          </a:p>
          <a:p>
            <a:pPr lvl="1"/>
            <a:r>
              <a:rPr lang="cs-CZ" dirty="0"/>
              <a:t>Nárůst výroby oproti minulému roku (</a:t>
            </a:r>
            <a:r>
              <a:rPr lang="cs-CZ" dirty="0" err="1"/>
              <a:t>YoY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Počet ks prodaného zboží (př. Aut, motorů, mobilů)</a:t>
            </a:r>
          </a:p>
          <a:p>
            <a:pPr lvl="1"/>
            <a:r>
              <a:rPr lang="cs-CZ" dirty="0"/>
              <a:t>Investice a jejich implementace/návratnost</a:t>
            </a:r>
          </a:p>
        </p:txBody>
      </p:sp>
    </p:spTree>
    <p:extLst>
      <p:ext uri="{BB962C8B-B14F-4D97-AF65-F5344CB8AC3E}">
        <p14:creationId xmlns:p14="http://schemas.microsoft.com/office/powerpoint/2010/main" val="166975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080D2-5AA5-44AA-9FEF-A01A6980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-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8057C-4B22-4372-90F7-F5066EA0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Balance </a:t>
            </a:r>
            <a:r>
              <a:rPr lang="cs-CZ" dirty="0" err="1"/>
              <a:t>scorecard</a:t>
            </a:r>
            <a:r>
              <a:rPr lang="cs-CZ" dirty="0"/>
              <a:t> je systém strategického řízení a měření výkonnosti organizace vyvinutý v 90.letech 20.stol (</a:t>
            </a:r>
            <a:r>
              <a:rPr lang="cs-CZ" dirty="0" err="1"/>
              <a:t>R.Kaplan</a:t>
            </a:r>
            <a:r>
              <a:rPr lang="cs-CZ" dirty="0"/>
              <a:t>, </a:t>
            </a:r>
            <a:r>
              <a:rPr lang="cs-CZ" dirty="0" err="1"/>
              <a:t>D.Norton</a:t>
            </a:r>
            <a:r>
              <a:rPr lang="cs-CZ" dirty="0"/>
              <a:t>)</a:t>
            </a:r>
          </a:p>
          <a:p>
            <a:r>
              <a:rPr lang="cs-CZ" dirty="0"/>
              <a:t>Základem je stanovení vyváženého systému vzájemně propojených ukazatelů výkonnosti (</a:t>
            </a:r>
            <a:r>
              <a:rPr lang="cs-CZ" dirty="0" err="1"/>
              <a:t>KPI´s</a:t>
            </a:r>
            <a:r>
              <a:rPr lang="cs-CZ" dirty="0"/>
              <a:t>)</a:t>
            </a:r>
          </a:p>
          <a:p>
            <a:r>
              <a:rPr lang="cs-CZ" dirty="0"/>
              <a:t>Metoda pomáhá stanovit vyvážení strategických cílů a ty převést do specifických dílčích cílů, včetně ukazatelů a metrik a při jejich realizaci měřit výkonnost organizace</a:t>
            </a:r>
          </a:p>
          <a:p>
            <a:r>
              <a:rPr lang="cs-CZ" dirty="0"/>
              <a:t>Princip vyváženosti</a:t>
            </a:r>
          </a:p>
        </p:txBody>
      </p:sp>
    </p:spTree>
    <p:extLst>
      <p:ext uri="{BB962C8B-B14F-4D97-AF65-F5344CB8AC3E}">
        <p14:creationId xmlns:p14="http://schemas.microsoft.com/office/powerpoint/2010/main" val="2670047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CC4B6-99D8-4AD1-AD01-23BB08C3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perspektivy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032EB-12C9-4632-B68D-B22CE615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perspektiva</a:t>
            </a:r>
          </a:p>
          <a:p>
            <a:endParaRPr lang="cs-CZ" dirty="0"/>
          </a:p>
          <a:p>
            <a:r>
              <a:rPr lang="cs-CZ" dirty="0"/>
              <a:t>Zákaznická perspektiva</a:t>
            </a:r>
          </a:p>
          <a:p>
            <a:endParaRPr lang="cs-CZ" dirty="0"/>
          </a:p>
          <a:p>
            <a:r>
              <a:rPr lang="cs-CZ" dirty="0"/>
              <a:t>Procesní perspektiva</a:t>
            </a:r>
          </a:p>
          <a:p>
            <a:endParaRPr lang="cs-CZ" dirty="0"/>
          </a:p>
          <a:p>
            <a:r>
              <a:rPr lang="cs-CZ" dirty="0"/>
              <a:t>Učení se a růst</a:t>
            </a:r>
          </a:p>
        </p:txBody>
      </p:sp>
    </p:spTree>
    <p:extLst>
      <p:ext uri="{BB962C8B-B14F-4D97-AF65-F5344CB8AC3E}">
        <p14:creationId xmlns:p14="http://schemas.microsoft.com/office/powerpoint/2010/main" val="220765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E603C-8BBF-4213-B6D1-80D0F532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C6263-98B9-413D-838A-BC619B77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 specifický pohled na dění v reálném světě podniku</a:t>
            </a:r>
          </a:p>
          <a:p>
            <a:pPr lvl="1"/>
            <a:r>
              <a:rPr lang="cs-CZ" dirty="0"/>
              <a:t>Externí x interní</a:t>
            </a:r>
          </a:p>
          <a:p>
            <a:pPr lvl="1"/>
            <a:r>
              <a:rPr lang="cs-CZ" dirty="0"/>
              <a:t>Zákazníků</a:t>
            </a:r>
          </a:p>
          <a:p>
            <a:pPr lvl="1"/>
            <a:r>
              <a:rPr lang="cs-CZ" dirty="0"/>
              <a:t>Dodavatelů</a:t>
            </a:r>
          </a:p>
          <a:p>
            <a:pPr lvl="1"/>
            <a:r>
              <a:rPr lang="cs-CZ" dirty="0"/>
              <a:t>Zaměstnanců</a:t>
            </a:r>
          </a:p>
          <a:p>
            <a:pPr lvl="1"/>
            <a:r>
              <a:rPr lang="cs-CZ" dirty="0"/>
              <a:t>Partnerů/</a:t>
            </a:r>
            <a:r>
              <a:rPr lang="cs-CZ" dirty="0" err="1"/>
              <a:t>dcečinných</a:t>
            </a:r>
            <a:r>
              <a:rPr lang="cs-CZ" dirty="0"/>
              <a:t>/sesterských firem</a:t>
            </a:r>
          </a:p>
          <a:p>
            <a:pPr lvl="1"/>
            <a:r>
              <a:rPr lang="cs-CZ" dirty="0"/>
              <a:t>Konkurence</a:t>
            </a:r>
          </a:p>
          <a:p>
            <a:pPr lvl="1"/>
            <a:r>
              <a:rPr lang="cs-CZ" dirty="0"/>
              <a:t>Audit (externí x interní)</a:t>
            </a:r>
          </a:p>
          <a:p>
            <a:pPr lvl="1"/>
            <a:r>
              <a:rPr lang="cs-CZ" dirty="0"/>
              <a:t>Data (IOT), Český statistický úřad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39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BCC45-0936-4E02-878E-63A34699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strategického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BFFB47-9791-4957-8BF0-85F87841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2105819"/>
            <a:ext cx="6362700" cy="3514725"/>
          </a:xfrm>
        </p:spPr>
      </p:pic>
    </p:spTree>
    <p:extLst>
      <p:ext uri="{BB962C8B-B14F-4D97-AF65-F5344CB8AC3E}">
        <p14:creationId xmlns:p14="http://schemas.microsoft.com/office/powerpoint/2010/main" val="193065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9E8310A-0F0D-482F-B124-DCEBB134D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404664"/>
            <a:ext cx="3903305" cy="576064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6CC7C46-99BF-4A39-BE23-53EED416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44" y="382898"/>
            <a:ext cx="3903305" cy="578240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DEE4C6F-6A1B-43DE-9135-27DF898F88E6}"/>
              </a:ext>
            </a:extLst>
          </p:cNvPr>
          <p:cNvSpPr/>
          <p:nvPr/>
        </p:nvSpPr>
        <p:spPr>
          <a:xfrm>
            <a:off x="1403648" y="1772816"/>
            <a:ext cx="1224136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456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852A9-806E-4E44-87B1-2C363317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58904A-F9ED-463A-A563-06024A2F5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115" y="908720"/>
            <a:ext cx="7163114" cy="5217443"/>
          </a:xfrm>
        </p:spPr>
      </p:pic>
    </p:spTree>
    <p:extLst>
      <p:ext uri="{BB962C8B-B14F-4D97-AF65-F5344CB8AC3E}">
        <p14:creationId xmlns:p14="http://schemas.microsoft.com/office/powerpoint/2010/main" val="1026649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4B31C-9C4C-432D-9CD9-FDD26F47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3A4EAA4-F6E9-4431-B0C4-F49CD1799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96752"/>
            <a:ext cx="7021857" cy="4781550"/>
          </a:xfrm>
        </p:spPr>
      </p:pic>
    </p:spTree>
    <p:extLst>
      <p:ext uri="{BB962C8B-B14F-4D97-AF65-F5344CB8AC3E}">
        <p14:creationId xmlns:p14="http://schemas.microsoft.com/office/powerpoint/2010/main" val="4098707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A7732-8AB3-4DB0-80A3-04A185EE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MVŠO model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9D9BDE-BD80-4250-88A0-828A1C51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337" y="1844824"/>
            <a:ext cx="7866375" cy="3739554"/>
          </a:xfrm>
        </p:spPr>
      </p:pic>
    </p:spTree>
    <p:extLst>
      <p:ext uri="{BB962C8B-B14F-4D97-AF65-F5344CB8AC3E}">
        <p14:creationId xmlns:p14="http://schemas.microsoft.com/office/powerpoint/2010/main" val="544805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C069A-F52B-4C7A-AA17-14CBCC09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MVŠO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B0A767-3B81-400F-B71B-E9A4B6D0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Mise, vize</a:t>
            </a:r>
          </a:p>
          <a:p>
            <a:r>
              <a:rPr lang="cs-CZ" dirty="0"/>
              <a:t>Analýzy </a:t>
            </a:r>
          </a:p>
          <a:p>
            <a:pPr lvl="1"/>
            <a:r>
              <a:rPr lang="cs-CZ" dirty="0"/>
              <a:t>Analýza vnějšího okolí (PEST, PESTE, SLEPT)</a:t>
            </a:r>
          </a:p>
          <a:p>
            <a:pPr lvl="1"/>
            <a:r>
              <a:rPr lang="cs-CZ" dirty="0"/>
              <a:t>Zdrojů a kapacit organizace</a:t>
            </a:r>
          </a:p>
          <a:p>
            <a:pPr lvl="1"/>
            <a:r>
              <a:rPr lang="cs-CZ" dirty="0"/>
              <a:t>Identifikace příležitostí a hrozeb ve vnějším prostředí</a:t>
            </a:r>
          </a:p>
          <a:p>
            <a:pPr lvl="1"/>
            <a:r>
              <a:rPr lang="cs-CZ" dirty="0"/>
              <a:t>Identifikace silných a slabých stránek ve vnitřním prostředí organizace</a:t>
            </a:r>
          </a:p>
          <a:p>
            <a:r>
              <a:rPr lang="cs-CZ" dirty="0"/>
              <a:t>Cíl/Cíle</a:t>
            </a:r>
          </a:p>
          <a:p>
            <a:r>
              <a:rPr lang="cs-CZ" dirty="0"/>
              <a:t>Strategie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232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D31B9-032B-49D7-B3B0-36F59519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C3605-0A52-4558-8E75-18EECA56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Dosažení cíle – realizace strategie</a:t>
            </a:r>
          </a:p>
          <a:p>
            <a:pPr lvl="1"/>
            <a:r>
              <a:rPr lang="cs-CZ" dirty="0"/>
              <a:t>Procesem</a:t>
            </a:r>
          </a:p>
          <a:p>
            <a:pPr lvl="2"/>
            <a:r>
              <a:rPr lang="cs-CZ" dirty="0"/>
              <a:t>Hlavní firemní proces (př. Výroba)</a:t>
            </a:r>
          </a:p>
          <a:p>
            <a:pPr lvl="2"/>
            <a:r>
              <a:rPr lang="cs-CZ" dirty="0"/>
              <a:t>Vedlejším firemním procesem (marketing a další podpůrné procesy)</a:t>
            </a:r>
          </a:p>
          <a:p>
            <a:pPr lvl="1"/>
            <a:r>
              <a:rPr lang="cs-CZ" dirty="0"/>
              <a:t>Portfoliem projektů (projekty, programy)</a:t>
            </a:r>
          </a:p>
          <a:p>
            <a:pPr lvl="1"/>
            <a:r>
              <a:rPr lang="cs-CZ" dirty="0"/>
              <a:t>Kombinace</a:t>
            </a:r>
          </a:p>
          <a:p>
            <a:r>
              <a:rPr lang="cs-CZ" dirty="0"/>
              <a:t>Neustálá aktualizace strategie a cílů (dle plánovacího období)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681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FB038-ED16-42BD-8748-08184AEF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F5658-1F1F-4915-A106-4888C644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Strategie řízení jednotlivých SBU (</a:t>
            </a:r>
            <a:r>
              <a:rPr lang="cs-CZ" dirty="0" err="1"/>
              <a:t>strategic</a:t>
            </a:r>
            <a:r>
              <a:rPr lang="cs-CZ" dirty="0"/>
              <a:t> business unit) podniku</a:t>
            </a:r>
          </a:p>
          <a:p>
            <a:r>
              <a:rPr lang="cs-CZ" dirty="0"/>
              <a:t>Tradiční vs. Agilní</a:t>
            </a:r>
          </a:p>
          <a:p>
            <a:r>
              <a:rPr lang="cs-CZ" dirty="0"/>
              <a:t>Př.:</a:t>
            </a:r>
          </a:p>
          <a:p>
            <a:pPr lvl="1"/>
            <a:r>
              <a:rPr lang="cs-CZ" dirty="0"/>
              <a:t>Výroba</a:t>
            </a:r>
          </a:p>
          <a:p>
            <a:pPr lvl="1"/>
            <a:r>
              <a:rPr lang="cs-CZ" dirty="0"/>
              <a:t>Marketing</a:t>
            </a:r>
          </a:p>
          <a:p>
            <a:pPr lvl="1"/>
            <a:r>
              <a:rPr lang="cs-CZ" dirty="0"/>
              <a:t>ŘLZ</a:t>
            </a:r>
          </a:p>
          <a:p>
            <a:pPr lvl="1"/>
            <a:r>
              <a:rPr lang="cs-CZ" dirty="0"/>
              <a:t>Výzkum a vývoj</a:t>
            </a:r>
          </a:p>
          <a:p>
            <a:pPr lvl="1"/>
            <a:r>
              <a:rPr lang="cs-CZ" dirty="0"/>
              <a:t>Kvalita</a:t>
            </a:r>
          </a:p>
          <a:p>
            <a:pPr lvl="1"/>
            <a:r>
              <a:rPr lang="cs-CZ" dirty="0"/>
              <a:t>IT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319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D34D5-C469-49EC-8A64-7C2E998D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942EBC-437F-4D8B-B5FE-5BC7737A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17638"/>
            <a:ext cx="6795493" cy="4384551"/>
          </a:xfrm>
        </p:spPr>
      </p:pic>
    </p:spTree>
    <p:extLst>
      <p:ext uri="{BB962C8B-B14F-4D97-AF65-F5344CB8AC3E}">
        <p14:creationId xmlns:p14="http://schemas.microsoft.com/office/powerpoint/2010/main" val="1873300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EB376-E734-432E-A977-087D8D6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3F64A-3E14-4BEA-8B26-1D180E75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50E109-2FBA-42BC-8546-29BEEEC6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02" y="1088740"/>
            <a:ext cx="76601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1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752C8-FC51-479F-B4F0-8F08D576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4EE418-3BFC-477A-9210-F4281C4FC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84784"/>
            <a:ext cx="6733086" cy="4187651"/>
          </a:xfrm>
        </p:spPr>
      </p:pic>
    </p:spTree>
    <p:extLst>
      <p:ext uri="{BB962C8B-B14F-4D97-AF65-F5344CB8AC3E}">
        <p14:creationId xmlns:p14="http://schemas.microsoft.com/office/powerpoint/2010/main" val="2883908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1F473-4C44-4DC7-B6A6-91A53918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09F50-BD99-4B68-88D7-8D3CE3C99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94995C-9BB7-467B-88C0-19970DE1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53" y="1170583"/>
            <a:ext cx="7328093" cy="45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C103E-35B9-4BCF-BE6E-F8EBCB49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Strategie a strategický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6065E-A30A-4A8C-9B0F-536C5DB3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strategického managementu</a:t>
            </a:r>
          </a:p>
          <a:p>
            <a:r>
              <a:rPr lang="cs-CZ" dirty="0"/>
              <a:t>Strategické řízení, business plán, strategický dokument</a:t>
            </a:r>
          </a:p>
          <a:p>
            <a:r>
              <a:rPr lang="cs-CZ" dirty="0"/>
              <a:t>Vymezení strategického managementu vůči nižším úrovním řízení</a:t>
            </a:r>
          </a:p>
          <a:p>
            <a:r>
              <a:rPr lang="cs-CZ" dirty="0"/>
              <a:t>Charakteristika a obsah strategie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217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EC5B3-C15E-431D-AF4A-79287B77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D9617A-0C7E-4F5E-8A6C-D3EFD3B09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34406"/>
            <a:ext cx="6908515" cy="4250531"/>
          </a:xfrm>
        </p:spPr>
      </p:pic>
    </p:spTree>
    <p:extLst>
      <p:ext uri="{BB962C8B-B14F-4D97-AF65-F5344CB8AC3E}">
        <p14:creationId xmlns:p14="http://schemas.microsoft.com/office/powerpoint/2010/main" val="1782532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06D2B-451E-4B70-BF04-10C3D023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CA2504-9BCE-41FE-8772-0E4CA149E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16" y="712862"/>
            <a:ext cx="7960167" cy="5432276"/>
          </a:xfrm>
        </p:spPr>
      </p:pic>
    </p:spTree>
    <p:extLst>
      <p:ext uri="{BB962C8B-B14F-4D97-AF65-F5344CB8AC3E}">
        <p14:creationId xmlns:p14="http://schemas.microsoft.com/office/powerpoint/2010/main" val="1955249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D086-0151-48FF-A3BA-5D39DE9A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Roadmapa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971619-0DA0-4F79-B0FE-2607B3B94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8770860" cy="4955452"/>
          </a:xfrm>
        </p:spPr>
      </p:pic>
    </p:spTree>
    <p:extLst>
      <p:ext uri="{BB962C8B-B14F-4D97-AF65-F5344CB8AC3E}">
        <p14:creationId xmlns:p14="http://schemas.microsoft.com/office/powerpoint/2010/main" val="1614537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09573-1E78-40B6-8E59-7FC8B8FF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3. Strategické myšlení – racionalita a heuristika ve strategickém myšlení , elementy strategického myšlení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F9A07-D6AF-42C1-93E4-EE65951C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Charakteristika intuice a kreativity ve vztahu ke strategickému řízení</a:t>
            </a:r>
          </a:p>
          <a:p>
            <a:r>
              <a:rPr lang="cs-CZ" dirty="0"/>
              <a:t>Systémový pohled, zaměření na cíl, inteligentní oportunismus, myšlení v čase, pohled založený na hypotéze</a:t>
            </a:r>
          </a:p>
          <a:p>
            <a:r>
              <a:rPr lang="cs-CZ" dirty="0"/>
              <a:t>Maximální kreativita, orientace na budoucnost, variantnost, celosvětový přístup, interdisciplinarita, permanentnost, </a:t>
            </a:r>
            <a:r>
              <a:rPr lang="cs-CZ" dirty="0" err="1"/>
              <a:t>zpětnovazebnost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4FA6D-AFDA-49CF-9FBE-FC521B59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5066F-49F1-474B-B683-A4376ABD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Intuice – pocit, </a:t>
            </a:r>
            <a:r>
              <a:rPr lang="cs-CZ" dirty="0" err="1"/>
              <a:t>citění</a:t>
            </a:r>
            <a:r>
              <a:rPr lang="cs-CZ" dirty="0"/>
              <a:t>, rozhodnutí na základě pocitů, ne dat či jiných podkladů</a:t>
            </a:r>
          </a:p>
          <a:p>
            <a:pPr lvl="1"/>
            <a:r>
              <a:rPr lang="cs-CZ" dirty="0"/>
              <a:t>Heuristika – řešení na odhadu, intuici nebo zdravém rozumu</a:t>
            </a:r>
          </a:p>
          <a:p>
            <a:r>
              <a:rPr lang="cs-CZ" dirty="0"/>
              <a:t>Kreativita – schopnost tvořit, objevovat</a:t>
            </a:r>
          </a:p>
          <a:p>
            <a:r>
              <a:rPr lang="cs-CZ" dirty="0"/>
              <a:t>Racionalita – rozum, rozhodování na základě dat/podkladů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657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F7573-3229-4844-A0D0-34DDECD6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D55E7-6134-4D09-B56C-A0F95D41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Uplatňuje se při řešení strategických úkolů, ve výběru metod řešení a jejich implementaci</a:t>
            </a:r>
          </a:p>
          <a:p>
            <a:r>
              <a:rPr lang="cs-CZ" dirty="0"/>
              <a:t>Jednotlivé principy se navzájem doplňují a překrývají</a:t>
            </a:r>
          </a:p>
          <a:p>
            <a:pPr lvl="1"/>
            <a:r>
              <a:rPr lang="cs-CZ" dirty="0"/>
              <a:t>Množství variant</a:t>
            </a:r>
          </a:p>
          <a:p>
            <a:pPr lvl="1"/>
            <a:r>
              <a:rPr lang="cs-CZ" dirty="0"/>
              <a:t>Různá omezení</a:t>
            </a:r>
          </a:p>
          <a:p>
            <a:pPr lvl="1"/>
            <a:r>
              <a:rPr lang="cs-CZ" dirty="0"/>
              <a:t>Řada proměnných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11 principů dle </a:t>
            </a:r>
            <a:r>
              <a:rPr lang="cs-CZ" dirty="0" err="1"/>
              <a:t>součka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144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85C6B-23DD-4F5C-9FE5-EF96B102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permanentnosti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52962-6421-42BE-9188-57C1D8E70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Strategické řízení je nikdy nekončící proces</a:t>
            </a:r>
          </a:p>
          <a:p>
            <a:pPr lvl="1"/>
            <a:r>
              <a:rPr lang="cs-CZ" dirty="0"/>
              <a:t>Změny okolí</a:t>
            </a:r>
          </a:p>
          <a:p>
            <a:pPr lvl="1"/>
            <a:r>
              <a:rPr lang="cs-CZ" dirty="0"/>
              <a:t>Zpětná vazba</a:t>
            </a:r>
          </a:p>
          <a:p>
            <a:pPr lvl="1"/>
            <a:r>
              <a:rPr lang="cs-CZ" dirty="0"/>
              <a:t>Vývoj poznatků a technologií</a:t>
            </a:r>
          </a:p>
          <a:p>
            <a:pPr lvl="1"/>
            <a:r>
              <a:rPr lang="cs-CZ" dirty="0"/>
              <a:t>Změny uvnitř firmy</a:t>
            </a:r>
          </a:p>
          <a:p>
            <a:pPr lvl="1"/>
            <a:endParaRPr lang="cs-CZ" dirty="0"/>
          </a:p>
          <a:p>
            <a:r>
              <a:rPr lang="cs-CZ" dirty="0"/>
              <a:t>Metoda signálních bodů</a:t>
            </a:r>
          </a:p>
          <a:p>
            <a:pPr lvl="1"/>
            <a:r>
              <a:rPr lang="cs-CZ" dirty="0"/>
              <a:t>Stanovení faktorů ovlivňujících strategii</a:t>
            </a:r>
          </a:p>
          <a:p>
            <a:pPr lvl="1"/>
            <a:r>
              <a:rPr lang="cs-CZ" dirty="0"/>
              <a:t>V případě významné odchylky od předpokládaného vývoje – signální bod (prostor pro rozhodnutí, jak pokračovat dále)</a:t>
            </a:r>
          </a:p>
          <a:p>
            <a:r>
              <a:rPr lang="cs-CZ" dirty="0"/>
              <a:t>Klouzavé plánování</a:t>
            </a:r>
          </a:p>
          <a:p>
            <a:pPr lvl="1"/>
            <a:r>
              <a:rPr lang="cs-CZ" dirty="0"/>
              <a:t>Pravidelná aktualizace po předem vymezeném období (neustále zpřesňování a reakce na okolí)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52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6D4E8-67F9-446C-B318-E0A878DB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systémového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F0BAD-1D40-4F7E-9EA5-E8314563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Myšlení v celosvětovém měřítku</a:t>
            </a:r>
          </a:p>
          <a:p>
            <a:r>
              <a:rPr lang="cs-CZ" dirty="0"/>
              <a:t>Chápání jevů komplexně (uvnitř i vně firmy)</a:t>
            </a:r>
          </a:p>
          <a:p>
            <a:r>
              <a:rPr lang="cs-CZ" dirty="0"/>
              <a:t>Vnímání souvislostí</a:t>
            </a:r>
          </a:p>
          <a:p>
            <a:r>
              <a:rPr lang="cs-CZ" dirty="0"/>
              <a:t>Vnímání důsledků svých rozhodnutí v širokém kontextu</a:t>
            </a:r>
          </a:p>
          <a:p>
            <a:r>
              <a:rPr lang="cs-CZ" dirty="0"/>
              <a:t>Jednotlivé problémy je potřeba řešit jako celek</a:t>
            </a:r>
          </a:p>
          <a:p>
            <a:endParaRPr lang="cs-CZ" dirty="0"/>
          </a:p>
          <a:p>
            <a:r>
              <a:rPr lang="cs-CZ" dirty="0"/>
              <a:t>Práce s informacemi, rozhodovací procesy</a:t>
            </a:r>
          </a:p>
        </p:txBody>
      </p:sp>
    </p:spTree>
    <p:extLst>
      <p:ext uri="{BB962C8B-B14F-4D97-AF65-F5344CB8AC3E}">
        <p14:creationId xmlns:p14="http://schemas.microsoft.com/office/powerpoint/2010/main" val="1444949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0391D-FC50-4465-866A-C1D4420A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interdisciplinárního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6218A-07FB-4B0D-8388-39D61F90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Poznatky a metody různých vědních oborů</a:t>
            </a:r>
          </a:p>
          <a:p>
            <a:r>
              <a:rPr lang="cs-CZ" dirty="0"/>
              <a:t>Mezioborové souvislosti</a:t>
            </a:r>
          </a:p>
          <a:p>
            <a:r>
              <a:rPr lang="cs-CZ" dirty="0"/>
              <a:t>Nové náměty, způsoby řešení problémů (benchmarking, </a:t>
            </a:r>
            <a:r>
              <a:rPr lang="cs-CZ" dirty="0" err="1"/>
              <a:t>VaV</a:t>
            </a:r>
            <a:r>
              <a:rPr lang="cs-CZ" dirty="0"/>
              <a:t>,..)</a:t>
            </a:r>
          </a:p>
          <a:p>
            <a:endParaRPr lang="cs-CZ" dirty="0"/>
          </a:p>
          <a:p>
            <a:r>
              <a:rPr lang="cs-CZ" dirty="0"/>
              <a:t>Odstranění provozní slepoty</a:t>
            </a:r>
          </a:p>
          <a:p>
            <a:r>
              <a:rPr lang="cs-CZ" dirty="0"/>
              <a:t>Týmová spolupráce, koordinace</a:t>
            </a:r>
          </a:p>
          <a:p>
            <a:r>
              <a:rPr lang="cs-CZ" dirty="0"/>
              <a:t>inovace</a:t>
            </a:r>
          </a:p>
        </p:txBody>
      </p:sp>
    </p:spTree>
    <p:extLst>
      <p:ext uri="{BB962C8B-B14F-4D97-AF65-F5344CB8AC3E}">
        <p14:creationId xmlns:p14="http://schemas.microsoft.com/office/powerpoint/2010/main" val="3910621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EE8A4-B391-4A8D-ABD0-7CE3FC3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tvůrčího způsobu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7FAC9-73CD-4673-87F0-FC7F7E278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Učící firma – rostoucí firma</a:t>
            </a:r>
          </a:p>
          <a:p>
            <a:r>
              <a:rPr lang="cs-CZ" dirty="0"/>
              <a:t>Neustálé zlepšování (př. Kaizen)</a:t>
            </a:r>
          </a:p>
          <a:p>
            <a:r>
              <a:rPr lang="cs-CZ" dirty="0"/>
              <a:t>Nové náměty, nápady – revoluční myšlenky</a:t>
            </a:r>
          </a:p>
          <a:p>
            <a:r>
              <a:rPr lang="cs-CZ" dirty="0"/>
              <a:t>Pozitivní přístup – nic není nemožné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09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C103E-35B9-4BCF-BE6E-F8EBCB49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6065E-A30A-4A8C-9B0F-536C5DB3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Mise (poslání), vize (čeho chceme dosáhnout)</a:t>
            </a:r>
          </a:p>
          <a:p>
            <a:r>
              <a:rPr lang="cs-CZ" dirty="0"/>
              <a:t>Strategie</a:t>
            </a:r>
          </a:p>
          <a:p>
            <a:r>
              <a:rPr lang="cs-CZ" dirty="0"/>
              <a:t>Strategický management/strategické řízení</a:t>
            </a:r>
          </a:p>
          <a:p>
            <a:r>
              <a:rPr lang="cs-CZ" dirty="0"/>
              <a:t>Strategická analýza</a:t>
            </a:r>
          </a:p>
          <a:p>
            <a:r>
              <a:rPr lang="cs-CZ" dirty="0" err="1"/>
              <a:t>Cíle,KPI</a:t>
            </a:r>
            <a:endParaRPr lang="cs-CZ" dirty="0"/>
          </a:p>
          <a:p>
            <a:r>
              <a:rPr lang="cs-CZ" dirty="0"/>
              <a:t>Konkurenční výhoda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04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95406-881E-4BC8-A69F-847F5A89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syntézy exaktního a intuitivního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02F4E-2742-4BBB-A059-781E1859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Prognózy budoucnosti</a:t>
            </a:r>
          </a:p>
          <a:p>
            <a:pPr lvl="1"/>
            <a:r>
              <a:rPr lang="cs-CZ" dirty="0"/>
              <a:t>Intuice + statistika</a:t>
            </a:r>
          </a:p>
          <a:p>
            <a:pPr lvl="1"/>
            <a:r>
              <a:rPr lang="cs-CZ" dirty="0"/>
              <a:t>Tvořivé myšlení (brainstorming) + ekonomicko-matematické metody</a:t>
            </a:r>
          </a:p>
          <a:p>
            <a:r>
              <a:rPr lang="cs-CZ" dirty="0"/>
              <a:t>Práce s daty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170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F60BF-5A12-48A2-A745-98EE6A74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myšlení v čase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EF9FF-158E-40FD-80EB-43A4539A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Nutnost orientace na budoucnost</a:t>
            </a:r>
          </a:p>
          <a:p>
            <a:r>
              <a:rPr lang="cs-CZ" dirty="0"/>
              <a:t>Nutnost úspory času (omezení plýtvání)</a:t>
            </a:r>
          </a:p>
          <a:p>
            <a:r>
              <a:rPr lang="cs-CZ" dirty="0"/>
              <a:t>Synchronizace strategických operací</a:t>
            </a:r>
          </a:p>
          <a:p>
            <a:pPr lvl="1"/>
            <a:r>
              <a:rPr lang="cs-CZ" b="1" dirty="0"/>
              <a:t>Př. Průmysl 4.0 </a:t>
            </a:r>
            <a:r>
              <a:rPr lang="cs-CZ" dirty="0"/>
              <a:t>– nejdříve zeštíhlit proces, poté robotizovat (ať nechodí robot zbytečně do schodů)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129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FC95B-F880-4D35-AE2F-D6EEAAF7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zpětnovazebního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BCC5B9-D12F-476F-AAC9-506370DF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zpětnou vazbou vnitřního okolí (zaměstnanci)</a:t>
            </a:r>
          </a:p>
          <a:p>
            <a:r>
              <a:rPr lang="cs-CZ" dirty="0"/>
              <a:t>Práce se zpětnou vazbou vnějšího okolí (zákazníci)</a:t>
            </a:r>
          </a:p>
        </p:txBody>
      </p:sp>
    </p:spTree>
    <p:extLst>
      <p:ext uri="{BB962C8B-B14F-4D97-AF65-F5344CB8AC3E}">
        <p14:creationId xmlns:p14="http://schemas.microsoft.com/office/powerpoint/2010/main" val="2511105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D97E6-B38B-4372-A160-814AA60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orientace na špičkové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700CA-1A8E-4EA9-A379-0B5DD39D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Být nejlepší v tom, co děláme</a:t>
            </a:r>
          </a:p>
        </p:txBody>
      </p:sp>
    </p:spTree>
    <p:extLst>
      <p:ext uri="{BB962C8B-B14F-4D97-AF65-F5344CB8AC3E}">
        <p14:creationId xmlns:p14="http://schemas.microsoft.com/office/powerpoint/2010/main" val="1541890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FF58D-3755-4EBD-ABF4-02C1C2B4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</a:t>
            </a:r>
            <a:r>
              <a:rPr lang="cs-CZ" dirty="0" err="1"/>
              <a:t>koncetrace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99051-A825-45E9-A5B3-288E42226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Soustředění se na nejdůležitější aspekty a využití všech dostupných zdrojů</a:t>
            </a:r>
          </a:p>
          <a:p>
            <a:r>
              <a:rPr lang="cs-CZ" dirty="0" err="1"/>
              <a:t>Paretovo</a:t>
            </a:r>
            <a:r>
              <a:rPr lang="cs-CZ" dirty="0"/>
              <a:t> pravidlo 80/20</a:t>
            </a:r>
          </a:p>
          <a:p>
            <a:pPr lvl="1"/>
            <a:r>
              <a:rPr lang="cs-CZ" dirty="0"/>
              <a:t>20% aktivit má za následek 80% výsledného efektu</a:t>
            </a:r>
          </a:p>
        </p:txBody>
      </p:sp>
    </p:spTree>
    <p:extLst>
      <p:ext uri="{BB962C8B-B14F-4D97-AF65-F5344CB8AC3E}">
        <p14:creationId xmlns:p14="http://schemas.microsoft.com/office/powerpoint/2010/main" val="3280684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CF8F3-FFBA-4302-B52E-25444EA2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etiky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0DA3D-8A60-44CE-9770-C4EAEC58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Důraz na spolehlivost, solidnost, důslednost v plnění závazků, ochota přizpůsobit se potřebám obchodních partnerů</a:t>
            </a:r>
          </a:p>
          <a:p>
            <a:pPr lvl="1"/>
            <a:r>
              <a:rPr lang="cs-CZ" dirty="0"/>
              <a:t>Spokojený zaměstnanec, spokojený zákazník, dobré jméno firmy</a:t>
            </a:r>
          </a:p>
        </p:txBody>
      </p:sp>
    </p:spTree>
    <p:extLst>
      <p:ext uri="{BB962C8B-B14F-4D97-AF65-F5344CB8AC3E}">
        <p14:creationId xmlns:p14="http://schemas.microsoft.com/office/powerpoint/2010/main" val="29199986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7D728-2011-4F3D-8926-CF910DD5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85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4. Strategické analýzy – charakteristika předmětu strategických analýz, význam strategických analýz pro strategický management, konkrétní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87773-2457-468C-8F7F-B26692F0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Rozdělení na vnitřní a vnější prostředí podniku</a:t>
            </a:r>
          </a:p>
          <a:p>
            <a:r>
              <a:rPr lang="cs-CZ" sz="2000" dirty="0"/>
              <a:t>PEST(L)E analýza</a:t>
            </a:r>
          </a:p>
          <a:p>
            <a:r>
              <a:rPr lang="cs-CZ" sz="2000" dirty="0" err="1"/>
              <a:t>Porterova</a:t>
            </a:r>
            <a:r>
              <a:rPr lang="cs-CZ" sz="2000" dirty="0"/>
              <a:t> analýza pěti konkurenčních sil</a:t>
            </a:r>
          </a:p>
          <a:p>
            <a:r>
              <a:rPr lang="cs-CZ" sz="2000" dirty="0"/>
              <a:t>Faktory vnitřního prostředí</a:t>
            </a:r>
          </a:p>
          <a:p>
            <a:r>
              <a:rPr lang="cs-CZ" sz="2000" dirty="0"/>
              <a:t>Bostonská matice (BCG)</a:t>
            </a:r>
          </a:p>
          <a:p>
            <a:r>
              <a:rPr lang="cs-CZ" sz="2000" dirty="0"/>
              <a:t>Analýza 7S</a:t>
            </a:r>
          </a:p>
          <a:p>
            <a:r>
              <a:rPr lang="cs-CZ" sz="2000" dirty="0"/>
              <a:t>SWOT analýza a její interpretace</a:t>
            </a:r>
          </a:p>
        </p:txBody>
      </p:sp>
    </p:spTree>
    <p:extLst>
      <p:ext uri="{BB962C8B-B14F-4D97-AF65-F5344CB8AC3E}">
        <p14:creationId xmlns:p14="http://schemas.microsoft.com/office/powerpoint/2010/main" val="2376753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CE698-01B9-42CC-B327-939543B7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5B3C0B-4F44-44F5-99D0-C44BB9222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proces strategického řízení, který umožňuje podniku lépe poznat a pochopit své vnější a vnitřní prostředí a definovat pak strategii a cíle podniku</a:t>
            </a:r>
          </a:p>
          <a:p>
            <a:r>
              <a:rPr lang="cs-CZ" dirty="0"/>
              <a:t>Jinými slovy – identifikovat, analyzovat a ohodnotit všechny relevantní podmínky pro nastavení strategie, která zajistí budoucnost a konkurenceschopnost podniku</a:t>
            </a:r>
          </a:p>
        </p:txBody>
      </p:sp>
    </p:spTree>
    <p:extLst>
      <p:ext uri="{BB962C8B-B14F-4D97-AF65-F5344CB8AC3E}">
        <p14:creationId xmlns:p14="http://schemas.microsoft.com/office/powerpoint/2010/main" val="17340591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CEE6A-FD34-4AE9-9C42-A74C350D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3D4A7-49C1-4709-B717-C6D2A9E4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166018"/>
            <a:ext cx="8229600" cy="4525963"/>
          </a:xfrm>
        </p:spPr>
        <p:txBody>
          <a:bodyPr/>
          <a:lstStyle/>
          <a:p>
            <a:r>
              <a:rPr lang="cs-CZ" dirty="0"/>
              <a:t>Vnější x vnitřní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C9A65F-21B3-4548-8336-B94A616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44824"/>
            <a:ext cx="4772976" cy="4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41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5A795-F7E6-403F-A715-7ABD9A51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prostředí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8AF19-E7CF-4A2A-9DB7-E316425F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zdroj příčin růstu, poklesu a jiných dlouhodobých změn</a:t>
            </a:r>
          </a:p>
          <a:p>
            <a:r>
              <a:rPr lang="cs-CZ" dirty="0"/>
              <a:t>Odhalení vývojových trendů a forma jejich dopadu na organizaci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Makrookolí – obecné faktory (politické, sociální, mezinárodní, …)</a:t>
            </a:r>
          </a:p>
          <a:p>
            <a:r>
              <a:rPr lang="cs-CZ" dirty="0"/>
              <a:t>Mikrookolí – zákazníci, dodavatelé, konkurenti</a:t>
            </a:r>
          </a:p>
        </p:txBody>
      </p:sp>
    </p:spTree>
    <p:extLst>
      <p:ext uri="{BB962C8B-B14F-4D97-AF65-F5344CB8AC3E}">
        <p14:creationId xmlns:p14="http://schemas.microsoft.com/office/powerpoint/2010/main" val="130206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66331-5639-413F-9506-BFFEDFD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strategie je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227EF-A794-45B6-9D67-5CC99D6E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930ADD4-96DF-4FD9-B567-7DF127EF146A}"/>
              </a:ext>
            </a:extLst>
          </p:cNvPr>
          <p:cNvSpPr/>
          <p:nvPr/>
        </p:nvSpPr>
        <p:spPr>
          <a:xfrm>
            <a:off x="2663788" y="2852936"/>
            <a:ext cx="3816424" cy="19442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Tvorba strategie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1BF9723-7798-4879-880B-4BEEF6330CD7}"/>
              </a:ext>
            </a:extLst>
          </p:cNvPr>
          <p:cNvSpPr/>
          <p:nvPr/>
        </p:nvSpPr>
        <p:spPr>
          <a:xfrm>
            <a:off x="408713" y="3537012"/>
            <a:ext cx="2242592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27348A5-0B13-4912-ADF1-560FA0E3A7BE}"/>
              </a:ext>
            </a:extLst>
          </p:cNvPr>
          <p:cNvSpPr/>
          <p:nvPr/>
        </p:nvSpPr>
        <p:spPr>
          <a:xfrm>
            <a:off x="6492695" y="3575149"/>
            <a:ext cx="2242592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3662F75-571E-411F-A696-EE8DC3895E20}"/>
              </a:ext>
            </a:extLst>
          </p:cNvPr>
          <p:cNvSpPr/>
          <p:nvPr/>
        </p:nvSpPr>
        <p:spPr>
          <a:xfrm>
            <a:off x="4427985" y="1744109"/>
            <a:ext cx="43204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728C85EF-ECDF-40CE-B8F7-6209C8E5D5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55983" y="3997660"/>
            <a:ext cx="5017039" cy="108012"/>
          </a:xfrm>
          <a:prstGeom prst="bentConnector4">
            <a:avLst>
              <a:gd name="adj1" fmla="val -8725"/>
              <a:gd name="adj2" fmla="val 18227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8B596489-51E8-4016-B8F5-C29C9A52D969}"/>
              </a:ext>
            </a:extLst>
          </p:cNvPr>
          <p:cNvSpPr/>
          <p:nvPr/>
        </p:nvSpPr>
        <p:spPr>
          <a:xfrm rot="10800000">
            <a:off x="2171306" y="3990387"/>
            <a:ext cx="192503" cy="19442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8A4A7E0-9902-487C-9974-52FFB0BBB9BE}"/>
              </a:ext>
            </a:extLst>
          </p:cNvPr>
          <p:cNvSpPr txBox="1"/>
          <p:nvPr/>
        </p:nvSpPr>
        <p:spPr>
          <a:xfrm>
            <a:off x="4716016" y="1515126"/>
            <a:ext cx="258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Strategická analýza</a:t>
            </a:r>
          </a:p>
          <a:p>
            <a:r>
              <a:rPr lang="cs-CZ" dirty="0"/>
              <a:t>- Vnitřní x vnější prostředí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5CC5D32-A0B8-4A9E-9C1B-995A830259D3}"/>
              </a:ext>
            </a:extLst>
          </p:cNvPr>
          <p:cNvSpPr txBox="1"/>
          <p:nvPr/>
        </p:nvSpPr>
        <p:spPr>
          <a:xfrm>
            <a:off x="7609490" y="2821186"/>
            <a:ext cx="1425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Budoucí stav </a:t>
            </a:r>
            <a:br>
              <a:rPr lang="cs-CZ" dirty="0"/>
            </a:br>
            <a:r>
              <a:rPr lang="cs-CZ" dirty="0"/>
              <a:t>(Strategie</a:t>
            </a:r>
            <a:br>
              <a:rPr lang="cs-CZ" dirty="0"/>
            </a:br>
            <a:r>
              <a:rPr lang="cs-CZ" dirty="0"/>
              <a:t>KPI)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56CCE2-D7E7-4702-99BF-6082A35A01B1}"/>
              </a:ext>
            </a:extLst>
          </p:cNvPr>
          <p:cNvSpPr txBox="1"/>
          <p:nvPr/>
        </p:nvSpPr>
        <p:spPr>
          <a:xfrm>
            <a:off x="106857" y="3141091"/>
            <a:ext cx="248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Aktuální stav (mise, vize)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30432B1-210B-41E8-90FF-F4C04EFE0DE5}"/>
              </a:ext>
            </a:extLst>
          </p:cNvPr>
          <p:cNvSpPr txBox="1"/>
          <p:nvPr/>
        </p:nvSpPr>
        <p:spPr>
          <a:xfrm>
            <a:off x="3851920" y="5544382"/>
            <a:ext cx="225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Konkurenceschopnost</a:t>
            </a:r>
          </a:p>
        </p:txBody>
      </p:sp>
    </p:spTree>
    <p:extLst>
      <p:ext uri="{BB962C8B-B14F-4D97-AF65-F5344CB8AC3E}">
        <p14:creationId xmlns:p14="http://schemas.microsoft.com/office/powerpoint/2010/main" val="3590354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6B00D0-18CD-419A-A18E-B435DFF0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anchor="b">
            <a:normAutofit/>
          </a:bodyPr>
          <a:lstStyle/>
          <a:p>
            <a:r>
              <a:rPr lang="cs-CZ" sz="3500"/>
              <a:t>PEST(LE)/SLEPT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A6C48-3AAA-4ED0-9B31-CDE3CC8C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7" y="2418408"/>
            <a:ext cx="3719703" cy="3522569"/>
          </a:xfrm>
        </p:spPr>
        <p:txBody>
          <a:bodyPr anchor="t">
            <a:normAutofit/>
          </a:bodyPr>
          <a:lstStyle/>
          <a:p>
            <a:r>
              <a:rPr lang="cs-CZ" sz="1700" dirty="0"/>
              <a:t>Vnější prostředí, makrookolí</a:t>
            </a:r>
          </a:p>
          <a:p>
            <a:r>
              <a:rPr lang="cs-CZ" sz="1700" dirty="0"/>
              <a:t>Někdy bývá zvlášť posuzováno legislativní a enviromentální prostředí</a:t>
            </a:r>
          </a:p>
          <a:p>
            <a:endParaRPr lang="cs-CZ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B9FBD1-DE4B-413D-A207-2298DC45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247" y="0"/>
            <a:ext cx="4980751" cy="63449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30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20963-E883-47DA-9B30-C86DFF8B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CB644-1AA9-4B41-B75C-4767894A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základních vlivů vnějšího okolí na podnik</a:t>
            </a:r>
          </a:p>
          <a:p>
            <a:r>
              <a:rPr lang="cs-CZ" dirty="0"/>
              <a:t>Bez dalších analýz nemá další význam</a:t>
            </a:r>
          </a:p>
          <a:p>
            <a:r>
              <a:rPr lang="cs-CZ" dirty="0"/>
              <a:t>Je třeba brát pouze relevantní faktory</a:t>
            </a:r>
          </a:p>
          <a:p>
            <a:r>
              <a:rPr lang="cs-CZ" dirty="0"/>
              <a:t>Metoda pro určení dlouhodobých vlivů nebo předvídání jejich výskytů v budoucnu</a:t>
            </a:r>
          </a:p>
          <a:p>
            <a:r>
              <a:rPr lang="cs-CZ" dirty="0"/>
              <a:t>Důležitá při založení nebo expanzi podniku</a:t>
            </a:r>
          </a:p>
          <a:p>
            <a:r>
              <a:rPr lang="cs-CZ" dirty="0"/>
              <a:t>Pravidelná revize</a:t>
            </a:r>
          </a:p>
        </p:txBody>
      </p:sp>
    </p:spTree>
    <p:extLst>
      <p:ext uri="{BB962C8B-B14F-4D97-AF65-F5344CB8AC3E}">
        <p14:creationId xmlns:p14="http://schemas.microsoft.com/office/powerpoint/2010/main" val="2029218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50E1-5597-4DFD-B26C-C833648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167E5-9D7B-41DE-818D-3AF95F24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prostředí, mikrookolí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E08F99-E0AB-438F-BB98-C917FA47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53047"/>
            <a:ext cx="5549045" cy="39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3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50E1-5597-4DFD-B26C-C833648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167E5-9D7B-41DE-818D-3AF95F24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Síly mikroprostředí omezují firmy ve zvyšování cen a dosahování vyššího zisku</a:t>
            </a:r>
          </a:p>
          <a:p>
            <a:r>
              <a:rPr lang="cs-CZ" dirty="0"/>
              <a:t>Silná konkurence = hrozba</a:t>
            </a:r>
          </a:p>
          <a:p>
            <a:r>
              <a:rPr lang="cs-CZ" dirty="0"/>
              <a:t>Slabá konkurence = příležitost</a:t>
            </a:r>
          </a:p>
          <a:p>
            <a:r>
              <a:rPr lang="cs-CZ" dirty="0"/>
              <a:t>Firma musí nalézt pozici, ve které se může silám bránit, předvídat změny jednotlivých faktorů a ovlivňovat jejich rovnováhu ve svůj prospěch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347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A9FC0-820E-4EBC-92DC-7046A2F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konkurence uvnitř odvětví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F3884-071E-4500-B5A2-BB695B16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Vysoká hrozba = ohrožení ziskovosti (cenová konkurence)</a:t>
            </a:r>
          </a:p>
          <a:p>
            <a:r>
              <a:rPr lang="cs-CZ" dirty="0"/>
              <a:t>Nízká hrozba = příležitost pro zvýšení cen</a:t>
            </a:r>
          </a:p>
          <a:p>
            <a:r>
              <a:rPr lang="cs-CZ" dirty="0"/>
              <a:t>Tři faktory:</a:t>
            </a:r>
          </a:p>
          <a:p>
            <a:pPr lvl="1"/>
            <a:r>
              <a:rPr lang="cs-CZ" dirty="0"/>
              <a:t>Struktura konkurenčního okolí</a:t>
            </a:r>
          </a:p>
          <a:p>
            <a:pPr lvl="1"/>
            <a:r>
              <a:rPr lang="cs-CZ" dirty="0"/>
              <a:t>Poptávkové podmínky</a:t>
            </a:r>
          </a:p>
          <a:p>
            <a:pPr lvl="1"/>
            <a:r>
              <a:rPr lang="cs-CZ" dirty="0"/>
              <a:t>Bariéry výstupu z trhu</a:t>
            </a:r>
          </a:p>
        </p:txBody>
      </p:sp>
    </p:spTree>
    <p:extLst>
      <p:ext uri="{BB962C8B-B14F-4D97-AF65-F5344CB8AC3E}">
        <p14:creationId xmlns:p14="http://schemas.microsoft.com/office/powerpoint/2010/main" val="3707965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82C13-5A4E-45B3-9CDA-FAEABB5E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Hrozba nových konkurentů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856D7-62A8-4A74-86AA-1BD431085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Vysoká hrozba = ohrožení ziskovosti</a:t>
            </a:r>
          </a:p>
          <a:p>
            <a:r>
              <a:rPr lang="cs-CZ" dirty="0"/>
              <a:t>Nízká hrozba = příležitost ke zvyšování cen</a:t>
            </a:r>
          </a:p>
          <a:p>
            <a:r>
              <a:rPr lang="cs-CZ" dirty="0"/>
              <a:t>Závisí na výši bariér vstupu na trh (vyšší bariéry = vyšší náklady potenciálních konkurentů):</a:t>
            </a:r>
          </a:p>
          <a:p>
            <a:pPr lvl="1"/>
            <a:r>
              <a:rPr lang="cs-CZ" dirty="0"/>
              <a:t>Oddanost zákazníků (zavedená značka, image)</a:t>
            </a:r>
          </a:p>
          <a:p>
            <a:pPr lvl="1"/>
            <a:r>
              <a:rPr lang="cs-CZ" dirty="0"/>
              <a:t>Absolutní nákladové výhody (zkušenosti, výhody u bank)</a:t>
            </a:r>
          </a:p>
          <a:p>
            <a:pPr lvl="1"/>
            <a:r>
              <a:rPr lang="cs-CZ" dirty="0"/>
              <a:t>Míra hospodárnosti (velikost podílu na trhu)</a:t>
            </a:r>
          </a:p>
          <a:p>
            <a:pPr lvl="1"/>
            <a:r>
              <a:rPr lang="cs-CZ" dirty="0"/>
              <a:t>Kvalifikovaná pracovní síla</a:t>
            </a:r>
          </a:p>
          <a:p>
            <a:pPr lvl="1"/>
            <a:r>
              <a:rPr lang="cs-CZ" dirty="0"/>
              <a:t>Legislativa, ochrana trhu, státní regulace</a:t>
            </a:r>
          </a:p>
        </p:txBody>
      </p:sp>
    </p:spTree>
    <p:extLst>
      <p:ext uri="{BB962C8B-B14F-4D97-AF65-F5344CB8AC3E}">
        <p14:creationId xmlns:p14="http://schemas.microsoft.com/office/powerpoint/2010/main" val="2483176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AAB8F-6E4B-477F-A660-A737CACE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odběratelů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63DAA-E6EF-4D48-865E-FA2B8738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Nízká síla = příležitost ke zvyšování cen</a:t>
            </a:r>
          </a:p>
          <a:p>
            <a:r>
              <a:rPr lang="cs-CZ" dirty="0"/>
              <a:t>Velká síla = hrozba</a:t>
            </a:r>
          </a:p>
          <a:p>
            <a:r>
              <a:rPr lang="cs-CZ" dirty="0"/>
              <a:t>Podmínky pro velikou sílu odběratelů:</a:t>
            </a:r>
          </a:p>
          <a:p>
            <a:pPr lvl="1"/>
            <a:r>
              <a:rPr lang="cs-CZ" dirty="0"/>
              <a:t>Atomizované mikrookolí s konsolidovanými odběrateli</a:t>
            </a:r>
          </a:p>
          <a:p>
            <a:pPr lvl="1"/>
            <a:r>
              <a:rPr lang="cs-CZ" dirty="0"/>
              <a:t>Velkoobjemové nákupy</a:t>
            </a:r>
          </a:p>
          <a:p>
            <a:pPr lvl="1"/>
            <a:r>
              <a:rPr lang="cs-CZ" dirty="0"/>
              <a:t>Existence alternativních zdrojů v zásobování</a:t>
            </a:r>
          </a:p>
          <a:p>
            <a:pPr lvl="1"/>
            <a:r>
              <a:rPr lang="cs-CZ" dirty="0"/>
              <a:t>Pokud si mohou odběratelé vstupy vyrábět sami</a:t>
            </a:r>
          </a:p>
        </p:txBody>
      </p:sp>
    </p:spTree>
    <p:extLst>
      <p:ext uri="{BB962C8B-B14F-4D97-AF65-F5344CB8AC3E}">
        <p14:creationId xmlns:p14="http://schemas.microsoft.com/office/powerpoint/2010/main" val="1749203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AFFFD-0288-4228-9FEE-A27880B7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CA3D4-1BA4-4E62-A3B8-D729C50A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Nízká síla = příležitost ke snižování cen vstupů / vysoké kvalitě</a:t>
            </a:r>
          </a:p>
          <a:p>
            <a:r>
              <a:rPr lang="cs-CZ" dirty="0"/>
              <a:t>Velká síla = hrozba zvyšování cen vstupů / nízká kvalita</a:t>
            </a:r>
          </a:p>
          <a:p>
            <a:r>
              <a:rPr lang="cs-CZ" dirty="0"/>
              <a:t>Podmínka pro velkou sílu dodavatelů:</a:t>
            </a:r>
          </a:p>
          <a:p>
            <a:pPr lvl="1"/>
            <a:r>
              <a:rPr lang="cs-CZ" dirty="0"/>
              <a:t>Nízká míra substitutů</a:t>
            </a:r>
          </a:p>
          <a:p>
            <a:pPr lvl="1"/>
            <a:r>
              <a:rPr lang="cs-CZ" dirty="0"/>
              <a:t>Nízká atraktivita mikrookolí pro dodavatele</a:t>
            </a:r>
          </a:p>
          <a:p>
            <a:pPr lvl="1"/>
            <a:r>
              <a:rPr lang="cs-CZ" dirty="0"/>
              <a:t>Úzká specializace dodavatelů</a:t>
            </a:r>
          </a:p>
          <a:p>
            <a:pPr lvl="1"/>
            <a:r>
              <a:rPr lang="cs-CZ" dirty="0"/>
              <a:t>Možnost dodavatelů dále vyrábět a prodávat ze svých výstupů</a:t>
            </a:r>
          </a:p>
        </p:txBody>
      </p:sp>
    </p:spTree>
    <p:extLst>
      <p:ext uri="{BB962C8B-B14F-4D97-AF65-F5344CB8AC3E}">
        <p14:creationId xmlns:p14="http://schemas.microsoft.com/office/powerpoint/2010/main" val="19759962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67C78-A5F1-4E9E-9E1F-CBF52892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Hrozba substitutů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E20BA-B888-4FB9-B673-AB1BCDB1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Existence substitutů = hrozba vyšší konkurence = nižší ziskovost</a:t>
            </a:r>
          </a:p>
          <a:p>
            <a:endParaRPr lang="cs-CZ" dirty="0"/>
          </a:p>
          <a:p>
            <a:r>
              <a:rPr lang="cs-CZ" dirty="0"/>
              <a:t>Absence substitutů = příležitost zvyšování cen = vyšší ziskovost</a:t>
            </a:r>
          </a:p>
        </p:txBody>
      </p:sp>
    </p:spTree>
    <p:extLst>
      <p:ext uri="{BB962C8B-B14F-4D97-AF65-F5344CB8AC3E}">
        <p14:creationId xmlns:p14="http://schemas.microsoft.com/office/powerpoint/2010/main" val="17185628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B7A89-1271-48E7-BEFA-B27607E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metodou „4C“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3C4EE6-2B1E-4C2E-98E1-E1905910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Globalizace vs. Specifické lokální podmínky na každém trhu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Customers</a:t>
            </a:r>
            <a:r>
              <a:rPr lang="cs-CZ" dirty="0"/>
              <a:t> (zákazníci)</a:t>
            </a:r>
          </a:p>
          <a:p>
            <a:r>
              <a:rPr lang="cs-CZ" dirty="0"/>
              <a:t>Country (národní specifika)</a:t>
            </a:r>
          </a:p>
          <a:p>
            <a:r>
              <a:rPr lang="cs-CZ" dirty="0"/>
              <a:t>Costs (náklady)</a:t>
            </a:r>
          </a:p>
          <a:p>
            <a:r>
              <a:rPr lang="cs-CZ" dirty="0" err="1"/>
              <a:t>Competitors</a:t>
            </a:r>
            <a:r>
              <a:rPr lang="cs-CZ" dirty="0"/>
              <a:t> (konkurence)</a:t>
            </a:r>
          </a:p>
        </p:txBody>
      </p:sp>
    </p:spTree>
    <p:extLst>
      <p:ext uri="{BB962C8B-B14F-4D97-AF65-F5344CB8AC3E}">
        <p14:creationId xmlns:p14="http://schemas.microsoft.com/office/powerpoint/2010/main" val="308946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FDFCB-18AE-4483-96A0-CDA019BD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strategického managementu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50AA7B-D2BC-4CE4-8CB7-A74E109D0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744" y="1417638"/>
            <a:ext cx="7784512" cy="4175001"/>
          </a:xfrm>
        </p:spPr>
      </p:pic>
    </p:spTree>
    <p:extLst>
      <p:ext uri="{BB962C8B-B14F-4D97-AF65-F5344CB8AC3E}">
        <p14:creationId xmlns:p14="http://schemas.microsoft.com/office/powerpoint/2010/main" val="31527744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951EC-04CF-42E6-BE4E-E9C3828F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B5C49-5E91-4971-A3E2-FC3452F6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Faktory pod přímým vlivem managementu organizace</a:t>
            </a:r>
          </a:p>
          <a:p>
            <a:r>
              <a:rPr lang="cs-CZ" dirty="0"/>
              <a:t>Proces identifikace a vyhodnocení firemních faktorů a zdrojů </a:t>
            </a:r>
          </a:p>
          <a:p>
            <a:r>
              <a:rPr lang="cs-CZ" dirty="0"/>
              <a:t>Zpracovává se zejména pro fungující firmy </a:t>
            </a:r>
          </a:p>
        </p:txBody>
      </p:sp>
    </p:spTree>
    <p:extLst>
      <p:ext uri="{BB962C8B-B14F-4D97-AF65-F5344CB8AC3E}">
        <p14:creationId xmlns:p14="http://schemas.microsoft.com/office/powerpoint/2010/main" val="1108938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50A58-9CFC-4667-B6F8-80B89056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vnitřního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920FB-B20F-4692-873F-B394AFFB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Výrobní faktory (půda, lidé, kapitál)</a:t>
            </a:r>
          </a:p>
          <a:p>
            <a:r>
              <a:rPr lang="cs-CZ" dirty="0"/>
              <a:t>Informace, znalosti</a:t>
            </a:r>
          </a:p>
          <a:p>
            <a:r>
              <a:rPr lang="cs-CZ" dirty="0"/>
              <a:t>Kvalita managementu</a:t>
            </a:r>
          </a:p>
          <a:p>
            <a:r>
              <a:rPr lang="cs-CZ" dirty="0"/>
              <a:t>Firemní kultura</a:t>
            </a:r>
          </a:p>
          <a:p>
            <a:r>
              <a:rPr lang="cs-CZ" dirty="0"/>
              <a:t>Know-how</a:t>
            </a:r>
          </a:p>
          <a:p>
            <a:r>
              <a:rPr lang="cs-CZ" dirty="0"/>
              <a:t>Image firmy</a:t>
            </a:r>
          </a:p>
          <a:p>
            <a:r>
              <a:rPr lang="cs-CZ" dirty="0"/>
              <a:t>Aj.</a:t>
            </a:r>
          </a:p>
        </p:txBody>
      </p:sp>
    </p:spTree>
    <p:extLst>
      <p:ext uri="{BB962C8B-B14F-4D97-AF65-F5344CB8AC3E}">
        <p14:creationId xmlns:p14="http://schemas.microsoft.com/office/powerpoint/2010/main" val="7470423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0A8F2-BCE2-45DA-A129-6FBAF72E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vnitřního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4508F-02EF-4339-8A2F-A6818766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 vnitřního prostředí analyzujeme:</a:t>
            </a:r>
          </a:p>
          <a:p>
            <a:pPr lvl="1"/>
            <a:r>
              <a:rPr lang="cs-CZ" dirty="0"/>
              <a:t>Faktory vědecko-technického rozvoje (projekty, dotace,..)</a:t>
            </a:r>
          </a:p>
          <a:p>
            <a:pPr lvl="1"/>
            <a:r>
              <a:rPr lang="cs-CZ" dirty="0"/>
              <a:t>Marketingové a distribuční faktory (cenová strategie, účinnost reklamy, poprodejní servis, distribuce,..)</a:t>
            </a:r>
          </a:p>
          <a:p>
            <a:pPr lvl="1"/>
            <a:r>
              <a:rPr lang="cs-CZ" dirty="0"/>
              <a:t>Faktory produkce a řízení produkce (př. Kapacity, využití strojů,..)</a:t>
            </a:r>
          </a:p>
          <a:p>
            <a:pPr lvl="1"/>
            <a:r>
              <a:rPr lang="cs-CZ" dirty="0"/>
              <a:t>Faktory podnikových a pracovních zdrojů (image a prestiž, kultura podniku,..)</a:t>
            </a:r>
          </a:p>
          <a:p>
            <a:pPr lvl="1"/>
            <a:r>
              <a:rPr lang="cs-CZ" dirty="0"/>
              <a:t>Faktory finanční a rozpočtové (ukazatele likvidity, rentability, efektivnosti využití zdrojů,..)</a:t>
            </a:r>
          </a:p>
        </p:txBody>
      </p:sp>
    </p:spTree>
    <p:extLst>
      <p:ext uri="{BB962C8B-B14F-4D97-AF65-F5344CB8AC3E}">
        <p14:creationId xmlns:p14="http://schemas.microsoft.com/office/powerpoint/2010/main" val="2932958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E8226-0C47-44C1-ACC4-D2412117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07BB6-8AA1-4AEC-97C7-74494C8C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DOPLNIT</a:t>
            </a:r>
          </a:p>
        </p:txBody>
      </p:sp>
    </p:spTree>
    <p:extLst>
      <p:ext uri="{BB962C8B-B14F-4D97-AF65-F5344CB8AC3E}">
        <p14:creationId xmlns:p14="http://schemas.microsoft.com/office/powerpoint/2010/main" val="12086540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76B12-94A9-46E4-86A3-60898BAB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hodnototvorného řetězce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857EC-92FF-4C59-A7AB-74A7C9CC5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primárních činností (přímo generují zisk)</a:t>
            </a:r>
          </a:p>
          <a:p>
            <a:r>
              <a:rPr lang="cs-CZ" dirty="0"/>
              <a:t>Analýza sekundárních činností (podporují primární, příležitost pro redukci nákladů)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FD6062-EB0B-4C42-A111-9225894C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3806409"/>
            <a:ext cx="4680520" cy="29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85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349BD-7EE6-477A-B5FD-6CD5B538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„7S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DCF6C-A11E-4D1C-8DCB-0ABC3487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klíčových </a:t>
            </a:r>
            <a:r>
              <a:rPr lang="cs-CZ" dirty="0" err="1"/>
              <a:t>vnitřníchfaktorů</a:t>
            </a:r>
            <a:r>
              <a:rPr lang="cs-CZ" dirty="0"/>
              <a:t> úspěch (</a:t>
            </a:r>
            <a:r>
              <a:rPr lang="cs-CZ" dirty="0" err="1"/>
              <a:t>success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DDBC26-B611-4ACB-A5E5-E8807A710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4248472" cy="40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13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0B794-9EC3-49DA-97B2-A872C07A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„7S“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C62C5-5499-49D9-9900-ADCA9041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Struktura – organizační, vztahy a vazby</a:t>
            </a:r>
          </a:p>
          <a:p>
            <a:r>
              <a:rPr lang="cs-CZ" dirty="0"/>
              <a:t>Systémy řízení – prostředky, procedury (normy, instrukce)</a:t>
            </a:r>
          </a:p>
          <a:p>
            <a:r>
              <a:rPr lang="cs-CZ" dirty="0"/>
              <a:t>Styl manažerské práce – přístup k managementu a řízení a řešení problémů</a:t>
            </a:r>
          </a:p>
          <a:p>
            <a:r>
              <a:rPr lang="cs-CZ" dirty="0"/>
              <a:t>Spolupracovníci – vztahy, týmová spolupráce, motivace</a:t>
            </a:r>
          </a:p>
          <a:p>
            <a:r>
              <a:rPr lang="cs-CZ" dirty="0"/>
              <a:t>Schopnosti – profesionální zdatnost kolektivu </a:t>
            </a:r>
          </a:p>
          <a:p>
            <a:r>
              <a:rPr lang="cs-CZ" dirty="0"/>
              <a:t>Sdílené hodnoty – firemní kultura</a:t>
            </a:r>
          </a:p>
          <a:p>
            <a:r>
              <a:rPr lang="cs-CZ" dirty="0"/>
              <a:t>Strategie</a:t>
            </a:r>
          </a:p>
        </p:txBody>
      </p:sp>
    </p:spTree>
    <p:extLst>
      <p:ext uri="{BB962C8B-B14F-4D97-AF65-F5344CB8AC3E}">
        <p14:creationId xmlns:p14="http://schemas.microsoft.com/office/powerpoint/2010/main" val="34995602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7AA60-3C41-4EF0-8EB5-BCBAB5F1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Bostonská matice (BCG)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FB8E4-D68A-4714-828A-F28E2CA5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produktů (vnitřní prostředí)</a:t>
            </a:r>
          </a:p>
          <a:p>
            <a:r>
              <a:rPr lang="cs-CZ" dirty="0"/>
              <a:t>Bostonská matice – vyvinuto poradenskou firmou Boston </a:t>
            </a:r>
            <a:r>
              <a:rPr lang="cs-CZ" dirty="0" err="1"/>
              <a:t>consulting</a:t>
            </a:r>
            <a:r>
              <a:rPr lang="cs-CZ" dirty="0"/>
              <a:t> group</a:t>
            </a:r>
          </a:p>
          <a:p>
            <a:r>
              <a:rPr lang="cs-CZ" dirty="0"/>
              <a:t>Analýza portfolia diverzifikovaných podniků</a:t>
            </a:r>
          </a:p>
          <a:p>
            <a:r>
              <a:rPr lang="cs-CZ" dirty="0"/>
              <a:t>Ukazatelé: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1582D6-F119-4DEC-BB59-579CABAF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69160"/>
            <a:ext cx="7427086" cy="1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61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3BAB1-20C3-46E6-B375-E3ED9E3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Bostonská matice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76885-C8A2-46B1-BEE7-FEFA5A7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6A07C0-6D8C-4DEF-A340-39C0DF97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00200"/>
            <a:ext cx="5472608" cy="46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77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9C75-A7F1-48E4-B66B-AF374FDA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594CC-866C-43DB-AFC6-816DAF12F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vysokým tempem růstu, ale nízkým podílem na trhu</a:t>
            </a:r>
          </a:p>
          <a:p>
            <a:r>
              <a:rPr lang="cs-CZ" dirty="0"/>
              <a:t>Zpravidla nové produkty, vyžadující vysoké finanční investice pro zvýšení podílu na trhu</a:t>
            </a:r>
          </a:p>
          <a:p>
            <a:r>
              <a:rPr lang="cs-CZ" dirty="0"/>
              <a:t>? = není jasné, zda firma žádoucí vývoj zvládne</a:t>
            </a:r>
          </a:p>
        </p:txBody>
      </p:sp>
    </p:spTree>
    <p:extLst>
      <p:ext uri="{BB962C8B-B14F-4D97-AF65-F5344CB8AC3E}">
        <p14:creationId xmlns:p14="http://schemas.microsoft.com/office/powerpoint/2010/main" val="129969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B9964-5712-4B49-98CA-EDB6ED84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strategického managementu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650060-2603-4662-B48C-912D7AFA9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98" y="1484784"/>
            <a:ext cx="7886003" cy="4160713"/>
          </a:xfrm>
        </p:spPr>
      </p:pic>
    </p:spTree>
    <p:extLst>
      <p:ext uri="{BB962C8B-B14F-4D97-AF65-F5344CB8AC3E}">
        <p14:creationId xmlns:p14="http://schemas.microsoft.com/office/powerpoint/2010/main" val="7997416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1470F-7849-440E-BC2B-4CACBA0E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5EF32-CAC2-4F00-9309-A7A4B83E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vysokým tempem růstu a vysokým podílem na trhu</a:t>
            </a:r>
          </a:p>
          <a:p>
            <a:r>
              <a:rPr lang="cs-CZ" dirty="0"/>
              <a:t>Úspěšné produkty x finančně nákladně jejich udržení na trhu</a:t>
            </a:r>
          </a:p>
        </p:txBody>
      </p:sp>
    </p:spTree>
    <p:extLst>
      <p:ext uri="{BB962C8B-B14F-4D97-AF65-F5344CB8AC3E}">
        <p14:creationId xmlns:p14="http://schemas.microsoft.com/office/powerpoint/2010/main" val="5775780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F4922-94A5-44BF-8044-A4AEB12A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Peněžní (dojné) krávy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024F3-3126-4E5A-A6FD-459C7BC8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nízkým tempem růstu, ale vysokým podílem na trhu</a:t>
            </a:r>
          </a:p>
          <a:p>
            <a:r>
              <a:rPr lang="cs-CZ" dirty="0"/>
              <a:t>Produkt ve fázi zralosti (bude následovat úpadek)</a:t>
            </a:r>
          </a:p>
          <a:p>
            <a:r>
              <a:rPr lang="cs-CZ" dirty="0"/>
              <a:t>Není třeba výrazných investic do udržení na trhu</a:t>
            </a:r>
          </a:p>
          <a:p>
            <a:r>
              <a:rPr lang="cs-CZ" dirty="0"/>
              <a:t>Zdroj příjmů firmy (financuje hvězdy a otazníky)</a:t>
            </a:r>
          </a:p>
        </p:txBody>
      </p:sp>
    </p:spTree>
    <p:extLst>
      <p:ext uri="{BB962C8B-B14F-4D97-AF65-F5344CB8AC3E}">
        <p14:creationId xmlns:p14="http://schemas.microsoft.com/office/powerpoint/2010/main" val="8239618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8494A-5CE1-4106-81CA-3127B123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Bídní psi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D66F1-D576-4731-B8C1-F9776F37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nízkým tempem růstu a nízkým podílem na trhu</a:t>
            </a:r>
          </a:p>
          <a:p>
            <a:r>
              <a:rPr lang="cs-CZ" dirty="0"/>
              <a:t>Výrobky ve fázi úpadku nebo které se neuchytily</a:t>
            </a:r>
          </a:p>
          <a:p>
            <a:r>
              <a:rPr lang="cs-CZ" dirty="0"/>
              <a:t>Doporučuje se jejich stažení</a:t>
            </a:r>
          </a:p>
        </p:txBody>
      </p:sp>
    </p:spTree>
    <p:extLst>
      <p:ext uri="{BB962C8B-B14F-4D97-AF65-F5344CB8AC3E}">
        <p14:creationId xmlns:p14="http://schemas.microsoft.com/office/powerpoint/2010/main" val="4213900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ACDAE-E251-4D8F-A2B9-092C73EE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ACFA8-DD9F-450F-8367-9A17557F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cs-CZ" dirty="0"/>
              <a:t>Analýza vnitřního i vnějšího prostředí podniku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67F0F-838C-4D2D-B4D7-51B032F7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65204"/>
            <a:ext cx="4608512" cy="39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5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3AB3E-B745-45DE-B3EC-974D4EB4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SWOT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515BC-279A-422E-9E0B-AC552BF9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Ideální SBU – velké příležitosti + malé hrozby</a:t>
            </a:r>
          </a:p>
          <a:p>
            <a:r>
              <a:rPr lang="cs-CZ" dirty="0"/>
              <a:t>Spekulativní SBU – velké příležitosti + velké hrozby</a:t>
            </a:r>
          </a:p>
          <a:p>
            <a:r>
              <a:rPr lang="cs-CZ" dirty="0"/>
              <a:t>Vyzrálá SBU – malé příležitosti + malé hrozby</a:t>
            </a:r>
          </a:p>
          <a:p>
            <a:r>
              <a:rPr lang="cs-CZ" dirty="0"/>
              <a:t>Znepokojující SBU – malé příležitosti + velké hrozby</a:t>
            </a:r>
          </a:p>
        </p:txBody>
      </p:sp>
    </p:spTree>
    <p:extLst>
      <p:ext uri="{BB962C8B-B14F-4D97-AF65-F5344CB8AC3E}">
        <p14:creationId xmlns:p14="http://schemas.microsoft.com/office/powerpoint/2010/main" val="12013976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C478A-049F-45DE-BAEC-6E041B1F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26649-2395-4B2E-9CD9-D2620274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Brainstorming, Brainwriting</a:t>
            </a:r>
          </a:p>
          <a:p>
            <a:r>
              <a:rPr lang="cs-CZ" dirty="0"/>
              <a:t>Navazuje na předchozí analýzy = pracuje se všemi výstupy</a:t>
            </a:r>
          </a:p>
          <a:p>
            <a:r>
              <a:rPr lang="cs-CZ" dirty="0"/>
              <a:t>Definuje další postup strategie: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0F98C9-FCC0-4C9A-A481-51287FDA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832671"/>
            <a:ext cx="5760640" cy="25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29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30221-A6D6-43B4-B516-FB6F32D3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pracovat s výsledky SWOT analýzy?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2B1BBD-8E08-4C80-BD88-DA16BCB1C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984" y="2420888"/>
            <a:ext cx="5867400" cy="2800350"/>
          </a:xfrm>
        </p:spPr>
      </p:pic>
    </p:spTree>
    <p:extLst>
      <p:ext uri="{BB962C8B-B14F-4D97-AF65-F5344CB8AC3E}">
        <p14:creationId xmlns:p14="http://schemas.microsoft.com/office/powerpoint/2010/main" val="30257802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5B95-5C29-4421-AD07-3BD27312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Business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D729D-D41E-4E5F-BE61-00115F5CE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business modelu a jeho význam pro strategický management</a:t>
            </a:r>
          </a:p>
          <a:p>
            <a:r>
              <a:rPr lang="cs-CZ" dirty="0" err="1"/>
              <a:t>Busines</a:t>
            </a:r>
            <a:r>
              <a:rPr lang="cs-CZ" dirty="0"/>
              <a:t> model nástroje </a:t>
            </a:r>
            <a:r>
              <a:rPr lang="cs-CZ" dirty="0" err="1"/>
              <a:t>Canvas</a:t>
            </a:r>
            <a:r>
              <a:rPr lang="cs-CZ" dirty="0"/>
              <a:t> a Lean </a:t>
            </a:r>
            <a:r>
              <a:rPr lang="cs-CZ" dirty="0" err="1"/>
              <a:t>Canvas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9209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EA8FE-F2EA-4148-9EE6-355DC252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91916-9314-45AD-BA3F-91BC6E5E5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Business model / obchodní model představuje základní princip, jak firma vytváří, předává a získává hodnotu</a:t>
            </a:r>
          </a:p>
          <a:p>
            <a:r>
              <a:rPr lang="cs-CZ" dirty="0"/>
              <a:t>CANVAS = malířské plátno (Alexander </a:t>
            </a:r>
            <a:r>
              <a:rPr lang="cs-CZ" dirty="0" err="1"/>
              <a:t>Osterwarlder</a:t>
            </a:r>
            <a:r>
              <a:rPr lang="cs-CZ" dirty="0"/>
              <a:t>)</a:t>
            </a:r>
          </a:p>
          <a:p>
            <a:r>
              <a:rPr lang="cs-CZ" dirty="0"/>
              <a:t>Nástroj jak promyslet a komunikovat svůj obchodní plán/záměr</a:t>
            </a:r>
          </a:p>
        </p:txBody>
      </p:sp>
    </p:spTree>
    <p:extLst>
      <p:ext uri="{BB962C8B-B14F-4D97-AF65-F5344CB8AC3E}">
        <p14:creationId xmlns:p14="http://schemas.microsoft.com/office/powerpoint/2010/main" val="20658942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9CDDD-0E4F-42EB-8617-43EDE868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model CANVAS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CAEFA6-73DF-46BB-B891-85698B61A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7400907" cy="4924226"/>
          </a:xfrm>
        </p:spPr>
      </p:pic>
    </p:spTree>
    <p:extLst>
      <p:ext uri="{BB962C8B-B14F-4D97-AF65-F5344CB8AC3E}">
        <p14:creationId xmlns:p14="http://schemas.microsoft.com/office/powerpoint/2010/main" val="206606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2781</Words>
  <Application>Microsoft Office PowerPoint</Application>
  <PresentationFormat>Předvádění na obrazovce (4:3)</PresentationFormat>
  <Paragraphs>512</Paragraphs>
  <Slides>108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108</vt:i4>
      </vt:variant>
    </vt:vector>
  </HeadingPairs>
  <TitlesOfParts>
    <vt:vector size="111" baseType="lpstr">
      <vt:lpstr>Arial</vt:lpstr>
      <vt:lpstr>Calibri</vt:lpstr>
      <vt:lpstr>Office Theme</vt:lpstr>
      <vt:lpstr>Strategický management</vt:lpstr>
      <vt:lpstr>Vyučující</vt:lpstr>
      <vt:lpstr>Okruhy předmětu</vt:lpstr>
      <vt:lpstr>Prezentace aplikace PowerPoint</vt:lpstr>
      <vt:lpstr>1. Strategie a strategický management</vt:lpstr>
      <vt:lpstr>Základní pojmy</vt:lpstr>
      <vt:lpstr>Tvorba strategie je proces</vt:lpstr>
      <vt:lpstr>Specifika strategického managementu</vt:lpstr>
      <vt:lpstr>Specifika strategického managementu</vt:lpstr>
      <vt:lpstr>Specifika strategického managementu</vt:lpstr>
      <vt:lpstr>Strategický management</vt:lpstr>
      <vt:lpstr>Strategie</vt:lpstr>
      <vt:lpstr>Strategie</vt:lpstr>
      <vt:lpstr>Strategie</vt:lpstr>
      <vt:lpstr>Strategie</vt:lpstr>
      <vt:lpstr>Pokud v podniku chybí strategie</vt:lpstr>
      <vt:lpstr>Business plán</vt:lpstr>
      <vt:lpstr>Business plán</vt:lpstr>
      <vt:lpstr>Úrovně řízení v podniku</vt:lpstr>
      <vt:lpstr>Prezentace aplikace PowerPoint</vt:lpstr>
      <vt:lpstr>Typy manažerských rozhodnutí</vt:lpstr>
      <vt:lpstr>Klíčové aspekty dle úrovně řízení</vt:lpstr>
      <vt:lpstr>Další aspekty dle úrovně řízení</vt:lpstr>
      <vt:lpstr>Princip vědomí práce s rizikem</vt:lpstr>
      <vt:lpstr>2. Proces strategického managementu – jednotlivé fáze procesu strategického managmentu</vt:lpstr>
      <vt:lpstr>Prezentace aplikace PowerPoint</vt:lpstr>
      <vt:lpstr>Mise</vt:lpstr>
      <vt:lpstr>Vize</vt:lpstr>
      <vt:lpstr>Stanovení cílů podniku</vt:lpstr>
      <vt:lpstr>SMART cíl</vt:lpstr>
      <vt:lpstr>Řízení cílů dle MBO</vt:lpstr>
      <vt:lpstr>MBO v praxi</vt:lpstr>
      <vt:lpstr>Varianty </vt:lpstr>
      <vt:lpstr>Implementace strategie</vt:lpstr>
      <vt:lpstr>Strategické cíle</vt:lpstr>
      <vt:lpstr>Kontrola - BSC</vt:lpstr>
      <vt:lpstr>4 perspektivy BSC</vt:lpstr>
      <vt:lpstr>Zpětná vazba</vt:lpstr>
      <vt:lpstr>Proces strategického řízení</vt:lpstr>
      <vt:lpstr>Prezentace aplikace PowerPoint</vt:lpstr>
      <vt:lpstr>Prezentace aplikace PowerPoint</vt:lpstr>
      <vt:lpstr>MVŠO model</vt:lpstr>
      <vt:lpstr>MVŠO model</vt:lpstr>
      <vt:lpstr>Prezentace aplikace PowerPoint</vt:lpstr>
      <vt:lpstr>Funkční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Roadmapa</vt:lpstr>
      <vt:lpstr>3. Strategické myšlení – racionalita a heuristika ve strategickém myšlení , elementy strategického myšlení </vt:lpstr>
      <vt:lpstr>Prezentace aplikace PowerPoint</vt:lpstr>
      <vt:lpstr>Strategické myšlení</vt:lpstr>
      <vt:lpstr>Princip permanentnosti</vt:lpstr>
      <vt:lpstr>Princip systémového myšlení</vt:lpstr>
      <vt:lpstr>Princip interdisciplinárního myšlení</vt:lpstr>
      <vt:lpstr>Princip tvůrčího způsobu myšlení</vt:lpstr>
      <vt:lpstr>Princip syntézy exaktního a intuitivního myšlení</vt:lpstr>
      <vt:lpstr>Princip myšlení v čase</vt:lpstr>
      <vt:lpstr>Princip zpětnovazebního myšlení</vt:lpstr>
      <vt:lpstr>Princip orientace na špičkové výsledky</vt:lpstr>
      <vt:lpstr>Princip koncetrace</vt:lpstr>
      <vt:lpstr>Princip etiky myšlení</vt:lpstr>
      <vt:lpstr>4. Strategické analýzy – charakteristika předmětu strategických analýz, význam strategických analýz pro strategický management, konkrétní analýzy</vt:lpstr>
      <vt:lpstr>Strategická analýza</vt:lpstr>
      <vt:lpstr>Prostředí podniku</vt:lpstr>
      <vt:lpstr>Vnější prostředí podniku</vt:lpstr>
      <vt:lpstr>PEST(LE)/SLEPT analýza</vt:lpstr>
      <vt:lpstr>PEST analýza</vt:lpstr>
      <vt:lpstr>Porterova analýza pěti konkurenčních sil</vt:lpstr>
      <vt:lpstr>Porterova analýza pěti konkurenčních sil</vt:lpstr>
      <vt:lpstr>Síla konkurence uvnitř odvětví</vt:lpstr>
      <vt:lpstr>Hrozba nových konkurentů</vt:lpstr>
      <vt:lpstr>Síla odběratelů</vt:lpstr>
      <vt:lpstr>Síla dodavatelů</vt:lpstr>
      <vt:lpstr>Hrozba substitutů</vt:lpstr>
      <vt:lpstr>Analýza metodou „4C“</vt:lpstr>
      <vt:lpstr>Vnitřní prostředí podniku</vt:lpstr>
      <vt:lpstr>Faktory vnitřního prostředí</vt:lpstr>
      <vt:lpstr>Faktory vnitřního prostředí</vt:lpstr>
      <vt:lpstr>Prezentace aplikace PowerPoint</vt:lpstr>
      <vt:lpstr>Analýza hodnototvorného řetězce</vt:lpstr>
      <vt:lpstr>Analýza „7S</vt:lpstr>
      <vt:lpstr>Analýza „7S“</vt:lpstr>
      <vt:lpstr>Bostonská matice (BCG)</vt:lpstr>
      <vt:lpstr>Bostonská matice</vt:lpstr>
      <vt:lpstr>Otazníky</vt:lpstr>
      <vt:lpstr>Hvězdy</vt:lpstr>
      <vt:lpstr>Peněžní (dojné) krávy</vt:lpstr>
      <vt:lpstr>Bídní psi</vt:lpstr>
      <vt:lpstr>SWOT analýza</vt:lpstr>
      <vt:lpstr>Výsledky SWOT analýzy</vt:lpstr>
      <vt:lpstr>SWOT analýza </vt:lpstr>
      <vt:lpstr>Jak pracovat s výsledky SWOT analýzy?</vt:lpstr>
      <vt:lpstr>5. Business modely</vt:lpstr>
      <vt:lpstr>Business model</vt:lpstr>
      <vt:lpstr>Business model CANVAS</vt:lpstr>
      <vt:lpstr>Prvky Business modelu CANVAS</vt:lpstr>
      <vt:lpstr>Prvky Business modelu CANVAS</vt:lpstr>
      <vt:lpstr>Prvky Business modelu CANVAS</vt:lpstr>
      <vt:lpstr>Prvky Business modelu CANVAS</vt:lpstr>
      <vt:lpstr>LEAN CANVAS</vt:lpstr>
      <vt:lpstr>LEAN CANVAS</vt:lpstr>
      <vt:lpstr>Otázky LEAN CANVAS</vt:lpstr>
      <vt:lpstr>Příklad z praxe</vt:lpstr>
      <vt:lpstr>6. Formulace konkurenční výhody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 (ISC Eng)</cp:lastModifiedBy>
  <cp:revision>112</cp:revision>
  <cp:lastPrinted>2018-09-11T09:44:43Z</cp:lastPrinted>
  <dcterms:created xsi:type="dcterms:W3CDTF">2012-02-25T13:45:29Z</dcterms:created>
  <dcterms:modified xsi:type="dcterms:W3CDTF">2022-09-30T11:33:00Z</dcterms:modified>
</cp:coreProperties>
</file>