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9" r:id="rId3"/>
    <p:sldId id="309" r:id="rId4"/>
    <p:sldId id="310" r:id="rId5"/>
    <p:sldId id="311" r:id="rId6"/>
    <p:sldId id="312" r:id="rId7"/>
    <p:sldId id="313" r:id="rId8"/>
    <p:sldId id="314" r:id="rId9"/>
    <p:sldId id="298" r:id="rId10"/>
    <p:sldId id="301" r:id="rId11"/>
    <p:sldId id="299" r:id="rId12"/>
    <p:sldId id="300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267" r:id="rId21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21" autoAdjust="0"/>
    <p:restoredTop sz="94629" autoAdjust="0"/>
  </p:normalViewPr>
  <p:slideViewPr>
    <p:cSldViewPr snapToGrid="0" snapToObjects="1">
      <p:cViewPr varScale="1">
        <p:scale>
          <a:sx n="96" d="100"/>
          <a:sy n="96" d="100"/>
        </p:scale>
        <p:origin x="1315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E301B-7E00-4EE8-8742-86E0C94A55E3}" type="datetimeFigureOut">
              <a:rPr lang="cs-CZ" smtClean="0"/>
              <a:t>15. 11. 2015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EC539-BAF4-45CB-B013-A1EE04C7704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20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483E1-44ED-47D5-98B1-C1266D69D78E}" type="datetimeFigureOut">
              <a:rPr lang="cs-CZ" smtClean="0"/>
              <a:t>15. 11. 2015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C0F04-106D-439F-AD47-F865AF3F4A9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41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721078"/>
            <a:ext cx="8126360" cy="1814052"/>
          </a:xfrm>
        </p:spPr>
        <p:txBody>
          <a:bodyPr lIns="0" tIns="0" rIns="0" bIns="0" anchor="t" anchorCtr="0">
            <a:normAutofit/>
          </a:bodyPr>
          <a:lstStyle/>
          <a:p>
            <a:r>
              <a:rPr lang="cs-CZ" sz="5400" b="1" cap="small" dirty="0" smtClean="0">
                <a:solidFill>
                  <a:srgbClr val="D10202"/>
                </a:solidFill>
                <a:latin typeface="+mn-lt"/>
                <a:cs typeface="Arial"/>
              </a:rPr>
              <a:t>Zastoupení</a:t>
            </a:r>
            <a:r>
              <a:rPr lang="cs-CZ" sz="3000" b="1" dirty="0" smtClean="0">
                <a:solidFill>
                  <a:srgbClr val="D10202"/>
                </a:solidFill>
                <a:latin typeface="+mn-lt"/>
                <a:cs typeface="Arial"/>
              </a:rPr>
              <a:t/>
            </a:r>
            <a:br>
              <a:rPr lang="cs-CZ" sz="3000" b="1" dirty="0" smtClean="0">
                <a:solidFill>
                  <a:srgbClr val="D10202"/>
                </a:solidFill>
                <a:latin typeface="+mn-lt"/>
                <a:cs typeface="Arial"/>
              </a:rPr>
            </a:br>
            <a:endParaRPr lang="en-US" sz="3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21584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9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Zákonné zastoupení a opatrovnictví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dirty="0" smtClean="0">
                <a:cs typeface="Arial"/>
              </a:rPr>
              <a:t>rozdíl mezi ZZ a opatrovnictvím spočívá v rozdílném právním důvodu vzniku zastoupení</a:t>
            </a:r>
          </a:p>
          <a:p>
            <a:pPr marL="0" indent="0">
              <a:buNone/>
            </a:pPr>
            <a:endParaRPr lang="cs-CZ" dirty="0">
              <a:cs typeface="Arial"/>
            </a:endParaRPr>
          </a:p>
          <a:p>
            <a:pPr marL="0" indent="0">
              <a:buNone/>
            </a:pPr>
            <a:r>
              <a:rPr lang="cs-CZ" dirty="0" smtClean="0">
                <a:cs typeface="Arial"/>
              </a:rPr>
              <a:t>-&gt; ZZ vzniká </a:t>
            </a:r>
            <a:r>
              <a:rPr lang="cs-CZ" i="1" dirty="0" smtClean="0">
                <a:cs typeface="Arial"/>
              </a:rPr>
              <a:t>ex lege</a:t>
            </a:r>
            <a:r>
              <a:rPr lang="cs-CZ" dirty="0" smtClean="0">
                <a:cs typeface="Arial"/>
              </a:rPr>
              <a:t> x opatrovnictví na základě rozhodnutí soudu</a:t>
            </a:r>
          </a:p>
          <a:p>
            <a:r>
              <a:rPr lang="cs-CZ" dirty="0" smtClean="0">
                <a:cs typeface="Arial"/>
              </a:rPr>
              <a:t>společný znak: nesvéprávná osoba</a:t>
            </a:r>
            <a:endParaRPr lang="cs-CZ" dirty="0">
              <a:cs typeface="Arial"/>
            </a:endParaRPr>
          </a:p>
          <a:p>
            <a:pPr marL="0" indent="0" algn="just">
              <a:buNone/>
            </a:pPr>
            <a:endParaRPr lang="cs-CZ" dirty="0">
              <a:ea typeface="+mj-ea"/>
              <a:cs typeface="Arial"/>
            </a:endParaRPr>
          </a:p>
          <a:p>
            <a:endParaRPr lang="cs-CZ" b="1" dirty="0" smtClean="0">
              <a:ea typeface="+mj-ea"/>
              <a:cs typeface="Arial"/>
            </a:endParaRPr>
          </a:p>
          <a:p>
            <a:endParaRPr lang="cs-CZ" dirty="0" smtClean="0">
              <a:ea typeface="+mj-ea"/>
              <a:cs typeface="Arial"/>
            </a:endParaRPr>
          </a:p>
          <a:p>
            <a:pPr marL="0" indent="0">
              <a:buNone/>
            </a:pPr>
            <a:endParaRPr lang="cs-CZ" i="1" dirty="0" smtClean="0">
              <a:ea typeface="+mj-ea"/>
              <a:cs typeface="Arial"/>
            </a:endParaRPr>
          </a:p>
          <a:p>
            <a:pPr marL="0" indent="0">
              <a:buNone/>
            </a:pPr>
            <a:endParaRPr lang="cs-CZ" i="1" dirty="0" smtClean="0">
              <a:ea typeface="+mj-ea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720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Zákonné zastoupení a opatrovnictví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dirty="0" smtClean="0">
                <a:cs typeface="Arial"/>
              </a:rPr>
              <a:t>sleduje ochranu zájmu zastoupeného</a:t>
            </a:r>
          </a:p>
          <a:p>
            <a:r>
              <a:rPr lang="cs-CZ" dirty="0" smtClean="0">
                <a:cs typeface="Arial"/>
              </a:rPr>
              <a:t>omezení rozsahu zastoupení zákonného zástupce a opatrovníka -&gt; § 458, § 459</a:t>
            </a:r>
          </a:p>
          <a:p>
            <a:r>
              <a:rPr lang="cs-CZ" dirty="0" smtClean="0">
                <a:cs typeface="Arial"/>
              </a:rPr>
              <a:t>střet zájmů -&gt; kolizní opatrovník (§ 460)</a:t>
            </a:r>
          </a:p>
          <a:p>
            <a:r>
              <a:rPr lang="cs-CZ" dirty="0" smtClean="0">
                <a:cs typeface="Arial"/>
              </a:rPr>
              <a:t>správa jmění -&gt; běžná správa, jinak schválení soudu (§ 461)</a:t>
            </a:r>
          </a:p>
          <a:p>
            <a:r>
              <a:rPr lang="cs-CZ" dirty="0" smtClean="0">
                <a:cs typeface="Arial"/>
              </a:rPr>
              <a:t>odměna -&gt; pouze u správy jmění, rozhodne-li tak soud (§ 462)</a:t>
            </a:r>
            <a:endParaRPr lang="cs-CZ" dirty="0">
              <a:cs typeface="Arial"/>
            </a:endParaRPr>
          </a:p>
          <a:p>
            <a:pPr marL="0" indent="0" algn="just">
              <a:buNone/>
            </a:pPr>
            <a:endParaRPr lang="cs-CZ" dirty="0">
              <a:ea typeface="+mj-ea"/>
              <a:cs typeface="Arial"/>
            </a:endParaRPr>
          </a:p>
          <a:p>
            <a:endParaRPr lang="cs-CZ" b="1" dirty="0" smtClean="0">
              <a:ea typeface="+mj-ea"/>
              <a:cs typeface="Arial"/>
            </a:endParaRPr>
          </a:p>
          <a:p>
            <a:endParaRPr lang="cs-CZ" dirty="0" smtClean="0">
              <a:ea typeface="+mj-ea"/>
              <a:cs typeface="Arial"/>
            </a:endParaRPr>
          </a:p>
          <a:p>
            <a:pPr marL="0" indent="0">
              <a:buNone/>
            </a:pPr>
            <a:endParaRPr lang="cs-CZ" i="1" dirty="0" smtClean="0">
              <a:ea typeface="+mj-ea"/>
              <a:cs typeface="Arial"/>
            </a:endParaRPr>
          </a:p>
          <a:p>
            <a:pPr marL="0" indent="0">
              <a:buNone/>
            </a:pPr>
            <a:endParaRPr lang="cs-CZ" i="1" dirty="0" smtClean="0">
              <a:ea typeface="+mj-ea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5036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Zákonné zastoupení a opatrovnictví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dirty="0" smtClean="0">
                <a:cs typeface="Arial"/>
              </a:rPr>
              <a:t>opatrovník x </a:t>
            </a:r>
            <a:r>
              <a:rPr lang="cs-CZ" dirty="0" err="1" smtClean="0">
                <a:cs typeface="Arial"/>
              </a:rPr>
              <a:t>opatrovanec</a:t>
            </a:r>
            <a:endParaRPr lang="cs-CZ" dirty="0" smtClean="0">
              <a:cs typeface="Arial"/>
            </a:endParaRPr>
          </a:p>
          <a:p>
            <a:r>
              <a:rPr lang="cs-CZ" dirty="0" smtClean="0">
                <a:cs typeface="Arial"/>
              </a:rPr>
              <a:t>opatrovníka jmenuje soud + určí rozsah opatrovníkových práv a povinností (§ 463)</a:t>
            </a:r>
          </a:p>
          <a:p>
            <a:r>
              <a:rPr lang="cs-CZ" dirty="0" smtClean="0">
                <a:cs typeface="Arial"/>
              </a:rPr>
              <a:t>odvolání opatrovníka -&gt; </a:t>
            </a:r>
          </a:p>
          <a:p>
            <a:pPr marL="0" indent="0">
              <a:buNone/>
            </a:pPr>
            <a:r>
              <a:rPr lang="cs-CZ" dirty="0">
                <a:cs typeface="Arial"/>
              </a:rPr>
              <a:t>	</a:t>
            </a:r>
            <a:r>
              <a:rPr lang="cs-CZ" dirty="0" smtClean="0">
                <a:cs typeface="Arial"/>
              </a:rPr>
              <a:t>	</a:t>
            </a:r>
            <a:r>
              <a:rPr lang="cs-CZ" sz="2800" dirty="0" smtClean="0">
                <a:cs typeface="Arial"/>
              </a:rPr>
              <a:t>a) na jeho žádost</a:t>
            </a:r>
          </a:p>
          <a:p>
            <a:pPr marL="0" indent="0">
              <a:buNone/>
            </a:pPr>
            <a:r>
              <a:rPr lang="cs-CZ" sz="2800" dirty="0" smtClean="0">
                <a:cs typeface="Arial"/>
              </a:rPr>
              <a:t>		b) opatrovník neplní řádně svoje povinnosti</a:t>
            </a:r>
          </a:p>
          <a:p>
            <a:r>
              <a:rPr lang="cs-CZ" sz="3500" dirty="0" smtClean="0">
                <a:cs typeface="Arial"/>
              </a:rPr>
              <a:t>nejedná-li se o správu jmění, lze jmenovat pouze 1 opatrovníka</a:t>
            </a:r>
          </a:p>
          <a:p>
            <a:r>
              <a:rPr lang="cs-CZ" sz="3500" dirty="0" smtClean="0">
                <a:cs typeface="Arial"/>
              </a:rPr>
              <a:t>více opatrovníku -&gt; jednají společně, pokud soud nerozhodne jinak</a:t>
            </a:r>
            <a:endParaRPr lang="cs-CZ" sz="3500" dirty="0">
              <a:cs typeface="Arial"/>
            </a:endParaRPr>
          </a:p>
          <a:p>
            <a:pPr marL="0" indent="0" algn="just">
              <a:buNone/>
            </a:pPr>
            <a:endParaRPr lang="cs-CZ" dirty="0">
              <a:ea typeface="+mj-ea"/>
              <a:cs typeface="Arial"/>
            </a:endParaRPr>
          </a:p>
          <a:p>
            <a:endParaRPr lang="cs-CZ" b="1" dirty="0" smtClean="0">
              <a:ea typeface="+mj-ea"/>
              <a:cs typeface="Arial"/>
            </a:endParaRPr>
          </a:p>
          <a:p>
            <a:endParaRPr lang="cs-CZ" dirty="0" smtClean="0">
              <a:ea typeface="+mj-ea"/>
              <a:cs typeface="Arial"/>
            </a:endParaRPr>
          </a:p>
          <a:p>
            <a:pPr marL="0" indent="0">
              <a:buNone/>
            </a:pPr>
            <a:endParaRPr lang="cs-CZ" i="1" dirty="0" smtClean="0">
              <a:ea typeface="+mj-ea"/>
              <a:cs typeface="Arial"/>
            </a:endParaRPr>
          </a:p>
          <a:p>
            <a:pPr marL="0" indent="0">
              <a:buNone/>
            </a:pPr>
            <a:endParaRPr lang="cs-CZ" i="1" dirty="0" smtClean="0">
              <a:ea typeface="+mj-ea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3209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Opatrovnictví člověka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182880" indent="-182880">
              <a:buFont typeface="Arial" pitchFamily="34" charset="0"/>
              <a:buChar char="•"/>
              <a:defRPr/>
            </a:pPr>
            <a:r>
              <a:rPr lang="cs-CZ" sz="4200" dirty="0"/>
              <a:t>Soud jmenuje </a:t>
            </a:r>
            <a:r>
              <a:rPr lang="cs-CZ" sz="4200" dirty="0" smtClean="0"/>
              <a:t>opatrovníka:</a:t>
            </a:r>
          </a:p>
          <a:p>
            <a:pPr marL="0" indent="0">
              <a:buNone/>
              <a:defRPr/>
            </a:pPr>
            <a:r>
              <a:rPr lang="cs-CZ" sz="4200" dirty="0" smtClean="0"/>
              <a:t>a) je-li to potřeba k ochraně jeho zájmů</a:t>
            </a:r>
          </a:p>
          <a:p>
            <a:pPr marL="0" indent="0">
              <a:buNone/>
              <a:defRPr/>
            </a:pPr>
            <a:r>
              <a:rPr lang="cs-CZ" sz="4200" dirty="0" smtClean="0"/>
              <a:t>b) vyžaduje-li </a:t>
            </a:r>
            <a:r>
              <a:rPr lang="cs-CZ" sz="4200" dirty="0"/>
              <a:t>to veřejný </a:t>
            </a:r>
            <a:r>
              <a:rPr lang="cs-CZ" sz="4200" dirty="0" smtClean="0"/>
              <a:t>zájem</a:t>
            </a:r>
            <a:endParaRPr lang="cs-CZ" sz="4200" dirty="0"/>
          </a:p>
          <a:p>
            <a:pPr marL="0" indent="0">
              <a:buNone/>
              <a:defRPr/>
            </a:pPr>
            <a:endParaRPr lang="cs-CZ" sz="4200" dirty="0"/>
          </a:p>
          <a:p>
            <a:pPr marL="182880" indent="-182880">
              <a:buFont typeface="Arial" pitchFamily="34" charset="0"/>
              <a:buChar char="•"/>
              <a:defRPr/>
            </a:pPr>
            <a:r>
              <a:rPr lang="cs-CZ" sz="4200" dirty="0" smtClean="0"/>
              <a:t>Zejména:</a:t>
            </a:r>
          </a:p>
          <a:p>
            <a:pPr>
              <a:buFontTx/>
              <a:buChar char="-"/>
              <a:defRPr/>
            </a:pPr>
            <a:r>
              <a:rPr lang="cs-CZ" sz="4200" dirty="0" smtClean="0"/>
              <a:t>tomu</a:t>
            </a:r>
            <a:r>
              <a:rPr lang="cs-CZ" sz="4200" dirty="0"/>
              <a:t>, koho ve svéprávnosti </a:t>
            </a:r>
            <a:r>
              <a:rPr lang="cs-CZ" sz="4200" dirty="0" smtClean="0"/>
              <a:t>omezil,</a:t>
            </a:r>
          </a:p>
          <a:p>
            <a:pPr>
              <a:buFontTx/>
              <a:buChar char="-"/>
              <a:defRPr/>
            </a:pPr>
            <a:r>
              <a:rPr lang="cs-CZ" sz="4200" dirty="0" smtClean="0"/>
              <a:t>tomu</a:t>
            </a:r>
            <a:r>
              <a:rPr lang="cs-CZ" sz="4200" dirty="0"/>
              <a:t>, o kom není známo, kde pobývá</a:t>
            </a:r>
            <a:r>
              <a:rPr lang="cs-CZ" sz="4200" dirty="0" smtClean="0"/>
              <a:t>,</a:t>
            </a:r>
          </a:p>
          <a:p>
            <a:pPr>
              <a:buFontTx/>
              <a:buChar char="-"/>
              <a:defRPr/>
            </a:pPr>
            <a:r>
              <a:rPr lang="cs-CZ" sz="4200" dirty="0" smtClean="0"/>
              <a:t>neznámému </a:t>
            </a:r>
            <a:r>
              <a:rPr lang="cs-CZ" sz="4200" dirty="0"/>
              <a:t>člověku zúčastněnému při určitém právním </a:t>
            </a:r>
            <a:r>
              <a:rPr lang="cs-CZ" sz="4200" dirty="0" smtClean="0"/>
              <a:t>jednání,</a:t>
            </a:r>
          </a:p>
          <a:p>
            <a:pPr>
              <a:buFontTx/>
              <a:buChar char="-"/>
              <a:defRPr/>
            </a:pPr>
            <a:r>
              <a:rPr lang="cs-CZ" sz="4200" dirty="0" smtClean="0"/>
              <a:t>tomu</a:t>
            </a:r>
            <a:r>
              <a:rPr lang="cs-CZ" sz="4200" dirty="0"/>
              <a:t>, jehož zdravotní stav mu působí obtíže při správě jmění nebo hájení práv</a:t>
            </a:r>
            <a:r>
              <a:rPr lang="cs-CZ" sz="4200" dirty="0" smtClean="0"/>
              <a:t>.</a:t>
            </a:r>
          </a:p>
          <a:p>
            <a:pPr marL="0" indent="0">
              <a:buNone/>
              <a:defRPr/>
            </a:pPr>
            <a:endParaRPr lang="cs-CZ" sz="4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370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Opatrovnictví člověka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182880" indent="-182880">
              <a:buFont typeface="Arial" pitchFamily="34" charset="0"/>
              <a:buChar char="•"/>
              <a:defRPr/>
            </a:pPr>
            <a:r>
              <a:rPr lang="cs-CZ" sz="4200" dirty="0" smtClean="0"/>
              <a:t>Povinnosti opatrovníka:</a:t>
            </a:r>
          </a:p>
          <a:p>
            <a:pPr>
              <a:buFontTx/>
              <a:buChar char="-"/>
              <a:defRPr/>
            </a:pPr>
            <a:r>
              <a:rPr lang="cs-CZ" sz="4200" dirty="0" smtClean="0"/>
              <a:t>udržovat </a:t>
            </a:r>
            <a:r>
              <a:rPr lang="cs-CZ" sz="4200" dirty="0"/>
              <a:t>s </a:t>
            </a:r>
            <a:r>
              <a:rPr lang="cs-CZ" sz="4200" dirty="0" err="1"/>
              <a:t>opatrovancem</a:t>
            </a:r>
            <a:r>
              <a:rPr lang="cs-CZ" sz="4200" dirty="0"/>
              <a:t> vhodným způsobem a v potřebném rozsahu pravidelné spojení</a:t>
            </a:r>
            <a:r>
              <a:rPr lang="cs-CZ" sz="4200" dirty="0" smtClean="0"/>
              <a:t>,</a:t>
            </a:r>
          </a:p>
          <a:p>
            <a:pPr>
              <a:buFontTx/>
              <a:buChar char="-"/>
              <a:defRPr/>
            </a:pPr>
            <a:r>
              <a:rPr lang="cs-CZ" sz="4200" dirty="0" smtClean="0"/>
              <a:t>projevovat </a:t>
            </a:r>
            <a:r>
              <a:rPr lang="cs-CZ" sz="4200" dirty="0"/>
              <a:t>o opatrovance skutečný zájem</a:t>
            </a:r>
            <a:r>
              <a:rPr lang="cs-CZ" sz="4200" dirty="0" smtClean="0"/>
              <a:t>,</a:t>
            </a:r>
          </a:p>
          <a:p>
            <a:pPr>
              <a:buFontTx/>
              <a:buChar char="-"/>
              <a:defRPr/>
            </a:pPr>
            <a:r>
              <a:rPr lang="cs-CZ" sz="4200" dirty="0" smtClean="0"/>
              <a:t>dbát </a:t>
            </a:r>
            <a:r>
              <a:rPr lang="cs-CZ" sz="4200" dirty="0"/>
              <a:t>o jeho zdravotní </a:t>
            </a:r>
            <a:r>
              <a:rPr lang="cs-CZ" sz="4200" dirty="0" smtClean="0"/>
              <a:t>stav,</a:t>
            </a:r>
          </a:p>
          <a:p>
            <a:pPr>
              <a:buFontTx/>
              <a:buChar char="-"/>
              <a:defRPr/>
            </a:pPr>
            <a:r>
              <a:rPr lang="cs-CZ" sz="4200" dirty="0" smtClean="0"/>
              <a:t>starat </a:t>
            </a:r>
            <a:r>
              <a:rPr lang="cs-CZ" sz="4200" dirty="0"/>
              <a:t>se o naplnění </a:t>
            </a:r>
            <a:r>
              <a:rPr lang="cs-CZ" sz="4200" dirty="0" err="1"/>
              <a:t>opatrovancových</a:t>
            </a:r>
            <a:r>
              <a:rPr lang="cs-CZ" sz="4200" dirty="0"/>
              <a:t> práv a chránit jeho zájmy.</a:t>
            </a:r>
          </a:p>
          <a:p>
            <a:pPr marL="182880" indent="-182880">
              <a:buFont typeface="Arial" pitchFamily="34" charset="0"/>
              <a:buChar char="•"/>
              <a:defRPr/>
            </a:pPr>
            <a:r>
              <a:rPr lang="cs-CZ" sz="4200" dirty="0"/>
              <a:t>Opatrovník při plnění svých povinností naplňuje </a:t>
            </a:r>
            <a:r>
              <a:rPr lang="cs-CZ" sz="4200" dirty="0" err="1"/>
              <a:t>opatrovancova</a:t>
            </a:r>
            <a:r>
              <a:rPr lang="cs-CZ" sz="4200" dirty="0"/>
              <a:t> právní prohlášení a dbá jeho názorů, i když je </a:t>
            </a:r>
            <a:r>
              <a:rPr lang="cs-CZ" sz="4200" dirty="0" err="1"/>
              <a:t>opatrovanec</a:t>
            </a:r>
            <a:r>
              <a:rPr lang="cs-CZ" sz="4200" dirty="0"/>
              <a:t> projevil dříve, včetně přesvědčení nebo vyznání, soustavně k nim přihlíží a zařizuje </a:t>
            </a:r>
            <a:r>
              <a:rPr lang="cs-CZ" sz="4200" dirty="0" err="1"/>
              <a:t>opatrovancovy</a:t>
            </a:r>
            <a:r>
              <a:rPr lang="cs-CZ" sz="4200" dirty="0"/>
              <a:t> záležitosti v souladu s nimi.</a:t>
            </a:r>
            <a:endParaRPr lang="cs-CZ" sz="4200" b="1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4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192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Opatrovnická rada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182880" indent="-182880">
              <a:buFont typeface="Arial" pitchFamily="34" charset="0"/>
              <a:buChar char="•"/>
              <a:defRPr/>
            </a:pPr>
            <a:r>
              <a:rPr lang="cs-CZ" sz="4200" dirty="0"/>
              <a:t> </a:t>
            </a:r>
            <a:r>
              <a:rPr lang="cs-CZ" sz="4200" dirty="0" smtClean="0"/>
              <a:t>fakultativní ustanovení (na žádost opatrovance či osoby mu blízké)</a:t>
            </a:r>
          </a:p>
          <a:p>
            <a:pPr marL="182880" indent="-182880">
              <a:buFont typeface="Arial" pitchFamily="34" charset="0"/>
              <a:buChar char="•"/>
              <a:defRPr/>
            </a:pPr>
            <a:r>
              <a:rPr lang="cs-CZ" sz="4200" dirty="0" smtClean="0"/>
              <a:t> schůze osob blízkých a přátel opatrovance do 30 dnů po obdržení žádosti – svolá opatrovník (popř. soud)</a:t>
            </a:r>
          </a:p>
          <a:p>
            <a:pPr marL="182880" indent="-182880">
              <a:buFont typeface="Arial" pitchFamily="34" charset="0"/>
              <a:buChar char="•"/>
              <a:defRPr/>
            </a:pPr>
            <a:r>
              <a:rPr lang="cs-CZ" sz="4200" dirty="0"/>
              <a:t> </a:t>
            </a:r>
            <a:r>
              <a:rPr lang="cs-CZ" sz="4200" dirty="0" smtClean="0"/>
              <a:t>OR může být zvolena, pokud se schůze účastní alespoň 5 osob</a:t>
            </a:r>
          </a:p>
          <a:p>
            <a:pPr marL="182880" indent="-182880">
              <a:buFont typeface="Arial" pitchFamily="34" charset="0"/>
              <a:buChar char="•"/>
              <a:defRPr/>
            </a:pPr>
            <a:r>
              <a:rPr lang="cs-CZ" sz="4200" dirty="0"/>
              <a:t> </a:t>
            </a:r>
            <a:r>
              <a:rPr lang="cs-CZ" sz="4200" dirty="0" smtClean="0"/>
              <a:t>přítomné osoby volí členy OR většinou hlasů</a:t>
            </a:r>
          </a:p>
          <a:p>
            <a:pPr marL="182880" indent="-182880">
              <a:buFont typeface="Arial" pitchFamily="34" charset="0"/>
              <a:buChar char="•"/>
              <a:defRPr/>
            </a:pPr>
            <a:r>
              <a:rPr lang="cs-CZ" sz="4200" dirty="0"/>
              <a:t> </a:t>
            </a:r>
            <a:r>
              <a:rPr lang="cs-CZ" sz="4200" dirty="0" smtClean="0"/>
              <a:t>členem OR:</a:t>
            </a:r>
          </a:p>
          <a:p>
            <a:pPr>
              <a:buFontTx/>
              <a:buChar char="-"/>
              <a:defRPr/>
            </a:pPr>
            <a:r>
              <a:rPr lang="cs-CZ" sz="4200" dirty="0" smtClean="0"/>
              <a:t>osoba, </a:t>
            </a:r>
            <a:r>
              <a:rPr lang="cs-CZ" sz="4200" dirty="0" err="1" smtClean="0"/>
              <a:t>kt</a:t>
            </a:r>
            <a:r>
              <a:rPr lang="cs-CZ" sz="4200" dirty="0" smtClean="0"/>
              <a:t>. o opatrovance trvale osvědčuje dlouhodobý a vážný zájem a schopnost projevovat jej i do budoucna</a:t>
            </a:r>
          </a:p>
          <a:p>
            <a:pPr>
              <a:buFontTx/>
              <a:buChar char="-"/>
              <a:defRPr/>
            </a:pPr>
            <a:r>
              <a:rPr lang="cs-CZ" sz="4200" b="1" dirty="0" smtClean="0"/>
              <a:t>opatrovník nemůže být členem OR</a:t>
            </a:r>
          </a:p>
          <a:p>
            <a:pPr marL="182880" indent="-182880">
              <a:buFont typeface="Arial" pitchFamily="34" charset="0"/>
              <a:buChar char="•"/>
              <a:defRPr/>
            </a:pPr>
            <a:endParaRPr lang="cs-CZ" sz="4200" dirty="0" smtClean="0"/>
          </a:p>
          <a:p>
            <a:pPr marL="182880" indent="-182880">
              <a:buFont typeface="Arial" pitchFamily="34" charset="0"/>
              <a:buChar char="•"/>
              <a:defRPr/>
            </a:pPr>
            <a:endParaRPr lang="cs-CZ" sz="4200" dirty="0" smtClean="0"/>
          </a:p>
          <a:p>
            <a:pPr marL="182880" indent="-182880">
              <a:buFont typeface="Arial" pitchFamily="34" charset="0"/>
              <a:buChar char="•"/>
              <a:defRPr/>
            </a:pPr>
            <a:endParaRPr lang="cs-CZ" sz="4200" b="1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4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038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Opatrovnická rada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182880" indent="-182880">
              <a:buFont typeface="Arial" pitchFamily="34" charset="0"/>
              <a:buChar char="•"/>
              <a:defRPr/>
            </a:pPr>
            <a:r>
              <a:rPr lang="cs-CZ" sz="4200" dirty="0"/>
              <a:t> </a:t>
            </a:r>
            <a:r>
              <a:rPr lang="cs-CZ" sz="4200" dirty="0" smtClean="0"/>
              <a:t>má alespoň </a:t>
            </a:r>
            <a:r>
              <a:rPr lang="cs-CZ" sz="4200" b="1" dirty="0" smtClean="0"/>
              <a:t>3 členy</a:t>
            </a:r>
          </a:p>
          <a:p>
            <a:pPr marL="182880" indent="-182880">
              <a:buFont typeface="Arial" pitchFamily="34" charset="0"/>
              <a:buChar char="•"/>
              <a:defRPr/>
            </a:pPr>
            <a:r>
              <a:rPr lang="cs-CZ" sz="4200" dirty="0"/>
              <a:t> </a:t>
            </a:r>
            <a:r>
              <a:rPr lang="cs-CZ" sz="4200" dirty="0" smtClean="0"/>
              <a:t>voleni na dobu neurčitou</a:t>
            </a:r>
          </a:p>
          <a:p>
            <a:pPr marL="182880" indent="-182880">
              <a:buFont typeface="Arial" pitchFamily="34" charset="0"/>
              <a:buChar char="•"/>
              <a:defRPr/>
            </a:pPr>
            <a:r>
              <a:rPr lang="cs-CZ" sz="4200" dirty="0"/>
              <a:t> </a:t>
            </a:r>
            <a:r>
              <a:rPr lang="cs-CZ" sz="4200" dirty="0" smtClean="0"/>
              <a:t>zasedá nejméně 1x ročně</a:t>
            </a:r>
          </a:p>
          <a:p>
            <a:pPr marL="0" indent="0">
              <a:buNone/>
              <a:defRPr/>
            </a:pPr>
            <a:endParaRPr lang="cs-CZ" sz="4200" dirty="0" smtClean="0"/>
          </a:p>
          <a:p>
            <a:pPr marL="182880" indent="-182880">
              <a:buFont typeface="Arial" pitchFamily="34" charset="0"/>
              <a:buChar char="•"/>
              <a:defRPr/>
            </a:pPr>
            <a:endParaRPr lang="cs-CZ" sz="4200" dirty="0" smtClean="0"/>
          </a:p>
          <a:p>
            <a:pPr marL="182880" indent="-182880">
              <a:buFont typeface="Arial" pitchFamily="34" charset="0"/>
              <a:buChar char="•"/>
              <a:defRPr/>
            </a:pPr>
            <a:endParaRPr lang="cs-CZ" sz="4200" dirty="0" smtClean="0"/>
          </a:p>
          <a:p>
            <a:pPr marL="182880" indent="-182880">
              <a:buFont typeface="Arial" pitchFamily="34" charset="0"/>
              <a:buChar char="•"/>
              <a:defRPr/>
            </a:pPr>
            <a:endParaRPr lang="cs-CZ" sz="4200" b="1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4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6569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Opatrovnická rada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r>
              <a:rPr lang="cs-CZ" sz="4200" dirty="0"/>
              <a:t> OR:</a:t>
            </a:r>
          </a:p>
          <a:p>
            <a:pPr>
              <a:buFontTx/>
              <a:buChar char="-"/>
              <a:defRPr/>
            </a:pPr>
            <a:r>
              <a:rPr lang="cs-CZ" sz="4200" dirty="0"/>
              <a:t>projedná zprávu opatrovníka o jeho činnosti v záležitostech opatrovance</a:t>
            </a:r>
            <a:r>
              <a:rPr lang="cs-CZ" sz="4200" dirty="0" smtClean="0"/>
              <a:t>,</a:t>
            </a:r>
          </a:p>
          <a:p>
            <a:pPr>
              <a:buFontTx/>
              <a:buChar char="-"/>
              <a:defRPr/>
            </a:pPr>
            <a:r>
              <a:rPr lang="cs-CZ" sz="4200" dirty="0" smtClean="0"/>
              <a:t>vyjadřuje se k soupisu jmění opatrovníka,</a:t>
            </a:r>
          </a:p>
          <a:p>
            <a:pPr>
              <a:buFontTx/>
              <a:buChar char="-"/>
              <a:defRPr/>
            </a:pPr>
            <a:r>
              <a:rPr lang="cs-CZ" sz="4200" dirty="0" smtClean="0"/>
              <a:t>vyjadřuje se k vyúčtování správy a případné odměně opatrovníka</a:t>
            </a:r>
          </a:p>
          <a:p>
            <a:pPr marL="0" indent="0">
              <a:buNone/>
              <a:defRPr/>
            </a:pPr>
            <a:endParaRPr lang="cs-CZ" sz="4200" dirty="0"/>
          </a:p>
          <a:p>
            <a:pPr marL="0" indent="0">
              <a:buNone/>
              <a:defRPr/>
            </a:pPr>
            <a:endParaRPr lang="cs-CZ" sz="4200" dirty="0" smtClean="0"/>
          </a:p>
          <a:p>
            <a:pPr marL="182880" indent="-182880">
              <a:buFont typeface="Arial" pitchFamily="34" charset="0"/>
              <a:buChar char="•"/>
              <a:defRPr/>
            </a:pPr>
            <a:endParaRPr lang="cs-CZ" sz="4200" dirty="0" smtClean="0"/>
          </a:p>
          <a:p>
            <a:pPr marL="182880" indent="-182880">
              <a:buFont typeface="Arial" pitchFamily="34" charset="0"/>
              <a:buChar char="•"/>
              <a:defRPr/>
            </a:pPr>
            <a:endParaRPr lang="cs-CZ" sz="4200" dirty="0" smtClean="0"/>
          </a:p>
          <a:p>
            <a:pPr marL="182880" indent="-182880">
              <a:buFont typeface="Arial" pitchFamily="34" charset="0"/>
              <a:buChar char="•"/>
              <a:defRPr/>
            </a:pPr>
            <a:endParaRPr lang="cs-CZ" sz="4200" b="1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4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6987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Opatrovnická rada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dirty="0" smtClean="0"/>
              <a:t>bez souhlasu OR opatrovník např. nesmí:</a:t>
            </a:r>
          </a:p>
          <a:p>
            <a:pPr marL="514350" indent="-514350">
              <a:buAutoNum type="alphaLcParenR"/>
              <a:defRPr/>
            </a:pPr>
            <a:r>
              <a:rPr lang="cs-CZ" dirty="0" smtClean="0"/>
              <a:t>rozhodnout o změně bydliště,</a:t>
            </a:r>
          </a:p>
          <a:p>
            <a:pPr marL="514350" indent="-514350">
              <a:buAutoNum type="alphaLcParenR"/>
              <a:defRPr/>
            </a:pPr>
            <a:r>
              <a:rPr lang="cs-CZ" dirty="0" smtClean="0"/>
              <a:t>rozhodnout o umístění opatrovance do uzavřeného ústavu,</a:t>
            </a:r>
          </a:p>
          <a:p>
            <a:pPr marL="514350" indent="-514350">
              <a:buAutoNum type="alphaLcParenR"/>
              <a:defRPr/>
            </a:pPr>
            <a:r>
              <a:rPr lang="cs-CZ" dirty="0" smtClean="0"/>
              <a:t>činit určité majetkové úkony (§ 480/2)</a:t>
            </a:r>
          </a:p>
          <a:p>
            <a:pPr marL="0" indent="0">
              <a:buNone/>
              <a:defRPr/>
            </a:pPr>
            <a:endParaRPr lang="cs-CZ" sz="4200" dirty="0"/>
          </a:p>
          <a:p>
            <a:pPr marL="0" indent="0">
              <a:buNone/>
              <a:defRPr/>
            </a:pPr>
            <a:endParaRPr lang="cs-CZ" sz="4200" dirty="0" smtClean="0"/>
          </a:p>
          <a:p>
            <a:pPr marL="182880" indent="-182880">
              <a:buFont typeface="Arial" pitchFamily="34" charset="0"/>
              <a:buChar char="•"/>
              <a:defRPr/>
            </a:pPr>
            <a:endParaRPr lang="cs-CZ" sz="4200" dirty="0" smtClean="0"/>
          </a:p>
          <a:p>
            <a:pPr marL="182880" indent="-182880">
              <a:buFont typeface="Arial" pitchFamily="34" charset="0"/>
              <a:buChar char="•"/>
              <a:defRPr/>
            </a:pPr>
            <a:endParaRPr lang="cs-CZ" sz="4200" dirty="0" smtClean="0"/>
          </a:p>
          <a:p>
            <a:pPr marL="182880" indent="-182880">
              <a:buFont typeface="Arial" pitchFamily="34" charset="0"/>
              <a:buChar char="•"/>
              <a:defRPr/>
            </a:pPr>
            <a:endParaRPr lang="cs-CZ" sz="4200" b="1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4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644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Opatrovnictví PO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dirty="0" smtClean="0"/>
              <a:t>soud jmenuje PO, která to potřebuje, aby mohly být spravovány její záležitosti a aby mohla být hájena její práva</a:t>
            </a:r>
          </a:p>
          <a:p>
            <a:pPr>
              <a:defRPr/>
            </a:pPr>
            <a:r>
              <a:rPr lang="cs-CZ" dirty="0" smtClean="0"/>
              <a:t>opatrovníkem může být pouze osoba, která splňuje podmínky stanovené pro způsobilost být členem statutárního orgánu</a:t>
            </a:r>
            <a:endParaRPr lang="cs-CZ" sz="4200" dirty="0" smtClean="0"/>
          </a:p>
          <a:p>
            <a:pPr marL="182880" indent="-182880">
              <a:buFont typeface="Arial" pitchFamily="34" charset="0"/>
              <a:buChar char="•"/>
              <a:defRPr/>
            </a:pPr>
            <a:endParaRPr lang="cs-CZ" sz="4200" b="1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4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246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Osnova přednášky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altLang="cs-CZ" sz="3600" b="1" dirty="0" smtClean="0"/>
              <a:t>Smluvní zastoupení, prokura</a:t>
            </a:r>
            <a:endParaRPr lang="cs-CZ" altLang="cs-CZ" sz="3600" b="1" dirty="0"/>
          </a:p>
          <a:p>
            <a:pPr>
              <a:defRPr/>
            </a:pPr>
            <a:r>
              <a:rPr lang="cs-CZ" altLang="cs-CZ" sz="3600" b="1" dirty="0" smtClean="0"/>
              <a:t>Zákonné zastoupení</a:t>
            </a:r>
          </a:p>
          <a:p>
            <a:pPr>
              <a:defRPr/>
            </a:pPr>
            <a:r>
              <a:rPr lang="cs-CZ" altLang="cs-CZ" sz="3600" b="1" dirty="0" smtClean="0"/>
              <a:t>Opatrovnictví, opatrovnická rada</a:t>
            </a:r>
            <a:endParaRPr lang="cs-CZ" altLang="cs-CZ" sz="3600" b="1" dirty="0"/>
          </a:p>
          <a:p>
            <a:pPr>
              <a:defRPr/>
            </a:pPr>
            <a:endParaRPr lang="cs-CZ" altLang="cs-CZ" sz="3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258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cs-CZ" sz="6000" b="1" dirty="0" smtClean="0">
              <a:solidFill>
                <a:srgbClr val="D10202"/>
              </a:solidFill>
              <a:ea typeface="+mj-ea"/>
              <a:cs typeface="Arial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6000" b="1" dirty="0" smtClean="0">
                <a:solidFill>
                  <a:srgbClr val="D10202"/>
                </a:solidFill>
                <a:ea typeface="+mj-ea"/>
                <a:cs typeface="Arial"/>
              </a:rPr>
              <a:t>Děkuji </a:t>
            </a:r>
            <a:r>
              <a:rPr lang="cs-CZ" sz="6000" b="1" dirty="0">
                <a:solidFill>
                  <a:srgbClr val="D10202"/>
                </a:solidFill>
                <a:ea typeface="+mj-ea"/>
                <a:cs typeface="Arial"/>
              </a:rPr>
              <a:t>za pozornost!</a:t>
            </a:r>
          </a:p>
          <a:p>
            <a:endParaRPr lang="cs-CZ" sz="2800" b="1" dirty="0" smtClean="0"/>
          </a:p>
          <a:p>
            <a:endParaRPr lang="cs-CZ" sz="28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683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Zastoupení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lvl="0"/>
            <a:r>
              <a:rPr lang="cs-CZ" sz="1800" b="1" dirty="0"/>
              <a:t>Jednání na účet jiného</a:t>
            </a:r>
          </a:p>
          <a:p>
            <a:pPr lvl="1"/>
            <a:r>
              <a:rPr lang="cs-CZ" sz="1800" dirty="0"/>
              <a:t>Dělení: </a:t>
            </a:r>
          </a:p>
          <a:p>
            <a:pPr lvl="2"/>
            <a:r>
              <a:rPr lang="cs-CZ" sz="1800" b="1" dirty="0">
                <a:solidFill>
                  <a:srgbClr val="FF0000"/>
                </a:solidFill>
              </a:rPr>
              <a:t>Přímé</a:t>
            </a:r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dirty="0"/>
              <a:t>zastoupení = </a:t>
            </a:r>
            <a:r>
              <a:rPr lang="cs-CZ" sz="1800" b="1" dirty="0"/>
              <a:t>jménem a na účet zastoupeného</a:t>
            </a:r>
            <a:r>
              <a:rPr lang="cs-CZ" sz="1800" dirty="0"/>
              <a:t>, práva a povinnosti vznikají přímo zastoupenému</a:t>
            </a:r>
          </a:p>
          <a:p>
            <a:pPr lvl="3"/>
            <a:r>
              <a:rPr lang="cs-CZ" sz="1800" dirty="0"/>
              <a:t>§ 2445 – zprostředkování – sám se neúčastní – přímé zastoupení – jedná jménem zájemce na účet zájemce (realitní kancelář) → smlouva o zprostředkování – je jasné, že prodejcem je paní Eva → následky přímo Evě</a:t>
            </a:r>
          </a:p>
          <a:p>
            <a:pPr lvl="2"/>
            <a:r>
              <a:rPr lang="cs-CZ" sz="1800" b="1" dirty="0">
                <a:solidFill>
                  <a:srgbClr val="FF0000"/>
                </a:solidFill>
              </a:rPr>
              <a:t>Nepřímé</a:t>
            </a:r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dirty="0"/>
              <a:t>zastoupení = </a:t>
            </a:r>
            <a:r>
              <a:rPr lang="cs-CZ" sz="1800" b="1" dirty="0"/>
              <a:t>jednám svým jménem na účet zastoupeného, jsem zavázán práva předat osobě, kterou zastupuji</a:t>
            </a:r>
          </a:p>
          <a:p>
            <a:pPr lvl="3"/>
            <a:r>
              <a:rPr lang="cs-CZ" sz="1800" dirty="0"/>
              <a:t>pračku prodává bazar – nepřímé zastoupení – jménem bazaru (vlastním) a následně je povinen převést výsledky na účet pana Milana → smlouva příkazní - § 2430 – obstarání záležitosti pro někoho </a:t>
            </a:r>
            <a:r>
              <a:rPr lang="cs-CZ" sz="1800" dirty="0" smtClean="0"/>
              <a:t>jiného</a:t>
            </a:r>
          </a:p>
          <a:p>
            <a:pPr marL="1371600" lvl="3" indent="0">
              <a:buNone/>
            </a:pPr>
            <a:endParaRPr lang="cs-CZ" sz="1800" dirty="0"/>
          </a:p>
          <a:p>
            <a:pPr>
              <a:defRPr/>
            </a:pPr>
            <a:endParaRPr lang="cs-CZ" altLang="cs-CZ" sz="3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54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Zastoupení - dělení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r>
              <a:rPr lang="cs-CZ" sz="2800" b="1" dirty="0" smtClean="0"/>
              <a:t>1) zákonné</a:t>
            </a:r>
            <a:r>
              <a:rPr lang="cs-CZ" sz="2800" dirty="0" smtClean="0"/>
              <a:t> </a:t>
            </a:r>
            <a:r>
              <a:rPr lang="cs-CZ" sz="2800" dirty="0"/>
              <a:t>- rodiče</a:t>
            </a:r>
          </a:p>
          <a:p>
            <a:pPr marL="914400" lvl="2" indent="0">
              <a:buNone/>
            </a:pPr>
            <a:r>
              <a:rPr lang="cs-CZ" sz="2800" b="1" dirty="0" smtClean="0"/>
              <a:t>2) smluvní </a:t>
            </a:r>
            <a:r>
              <a:rPr lang="cs-CZ" sz="2800" dirty="0"/>
              <a:t>- § 441 a násl.</a:t>
            </a:r>
          </a:p>
          <a:p>
            <a:pPr marL="914400" lvl="2" indent="0">
              <a:buNone/>
            </a:pPr>
            <a:r>
              <a:rPr lang="cs-CZ" sz="2800" b="1" dirty="0" smtClean="0"/>
              <a:t>3) soudní </a:t>
            </a:r>
            <a:r>
              <a:rPr lang="cs-CZ" sz="2800" b="1" dirty="0"/>
              <a:t>- </a:t>
            </a:r>
            <a:r>
              <a:rPr lang="cs-CZ" sz="2800" dirty="0"/>
              <a:t>opatrovnictví, zastoupení před soudem</a:t>
            </a:r>
          </a:p>
          <a:p>
            <a:pPr>
              <a:defRPr/>
            </a:pPr>
            <a:endParaRPr lang="cs-CZ" altLang="cs-CZ" sz="3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1308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Smluvní zastoupení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lvl="0"/>
            <a:r>
              <a:rPr lang="cs-CZ" b="1" dirty="0"/>
              <a:t>Dohoda o plné moci –</a:t>
            </a:r>
            <a:r>
              <a:rPr lang="cs-CZ" dirty="0"/>
              <a:t> vzniká mezi </a:t>
            </a:r>
            <a:r>
              <a:rPr lang="cs-CZ" b="1" dirty="0">
                <a:solidFill>
                  <a:srgbClr val="FF0000"/>
                </a:solidFill>
              </a:rPr>
              <a:t>zmocnitelem a zmocněncem </a:t>
            </a:r>
            <a:r>
              <a:rPr lang="cs-CZ" dirty="0"/>
              <a:t>(zastoupený a zástupce) o zastoupení v určité záležitosti</a:t>
            </a:r>
          </a:p>
          <a:p>
            <a:pPr lvl="0"/>
            <a:r>
              <a:rPr lang="cs-CZ" dirty="0"/>
              <a:t>vzniká </a:t>
            </a:r>
            <a:r>
              <a:rPr lang="cs-CZ" b="1" dirty="0" err="1"/>
              <a:t>zástupčí</a:t>
            </a:r>
            <a:r>
              <a:rPr lang="cs-CZ" b="1" dirty="0"/>
              <a:t> oprávnění </a:t>
            </a:r>
            <a:r>
              <a:rPr lang="cs-CZ" dirty="0"/>
              <a:t>– oprávnění zástupce jednat za zastoupeného → § 441 odst. 1 – nemá žádné formální náležitosti; prokazuje se plnou </a:t>
            </a:r>
            <a:r>
              <a:rPr lang="cs-CZ" dirty="0" smtClean="0"/>
              <a:t>mocí</a:t>
            </a:r>
          </a:p>
          <a:p>
            <a:r>
              <a:rPr lang="cs-CZ" dirty="0"/>
              <a:t>Není-li zřejmé, že někdo jedná za jiného, platí, že jedná vlastním </a:t>
            </a:r>
            <a:r>
              <a:rPr lang="cs-CZ" dirty="0" smtClean="0"/>
              <a:t>jménem.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8730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Smluvní zastoupení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lvl="0"/>
            <a:r>
              <a:rPr lang="cs-CZ" b="1" dirty="0"/>
              <a:t>Plná moc –</a:t>
            </a:r>
            <a:r>
              <a:rPr lang="cs-CZ" dirty="0"/>
              <a:t> doklad, že vznikla dohoda o plné moci; </a:t>
            </a:r>
          </a:p>
          <a:p>
            <a:pPr lvl="0"/>
            <a:r>
              <a:rPr lang="cs-CZ" b="1" dirty="0"/>
              <a:t>jednostranný </a:t>
            </a:r>
            <a:r>
              <a:rPr lang="cs-CZ" dirty="0"/>
              <a:t>právní úkon; </a:t>
            </a:r>
          </a:p>
          <a:p>
            <a:pPr lvl="0"/>
            <a:r>
              <a:rPr lang="cs-CZ" dirty="0"/>
              <a:t>doklad o existenci a rozsahu </a:t>
            </a:r>
            <a:r>
              <a:rPr lang="cs-CZ" dirty="0" err="1"/>
              <a:t>zástupčího</a:t>
            </a:r>
            <a:r>
              <a:rPr lang="cs-CZ" dirty="0"/>
              <a:t> oprávnění → § 441 NOZ</a:t>
            </a:r>
          </a:p>
          <a:p>
            <a:pPr lvl="1"/>
            <a:r>
              <a:rPr lang="cs-CZ" u="sng" dirty="0"/>
              <a:t>Forma</a:t>
            </a:r>
            <a:r>
              <a:rPr lang="cs-CZ" b="1" dirty="0"/>
              <a:t>:</a:t>
            </a:r>
            <a:r>
              <a:rPr lang="cs-CZ" dirty="0"/>
              <a:t> musí být </a:t>
            </a:r>
            <a:r>
              <a:rPr lang="cs-CZ" b="1" dirty="0"/>
              <a:t>písemná</a:t>
            </a:r>
            <a:r>
              <a:rPr lang="cs-CZ" dirty="0"/>
              <a:t>, pokud zmocňují </a:t>
            </a:r>
            <a:r>
              <a:rPr lang="cs-CZ" b="1" dirty="0"/>
              <a:t>k písemnému úkonu</a:t>
            </a:r>
            <a:r>
              <a:rPr lang="cs-CZ" dirty="0"/>
              <a:t> a v případě že uděluji </a:t>
            </a:r>
            <a:r>
              <a:rPr lang="cs-CZ" b="1" dirty="0"/>
              <a:t>generální plnou moc</a:t>
            </a:r>
            <a:r>
              <a:rPr lang="cs-CZ" dirty="0"/>
              <a:t> (ke všem úkonům spojeným s …)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8632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Plná moc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lvl="0"/>
            <a:r>
              <a:rPr lang="cs-CZ" dirty="0"/>
              <a:t>Plná moc: </a:t>
            </a:r>
          </a:p>
          <a:p>
            <a:pPr lvl="1"/>
            <a:r>
              <a:rPr lang="cs-CZ" dirty="0"/>
              <a:t>kdo koho, </a:t>
            </a:r>
          </a:p>
          <a:p>
            <a:pPr lvl="1"/>
            <a:r>
              <a:rPr lang="cs-CZ" dirty="0"/>
              <a:t>na jakou dobu, </a:t>
            </a:r>
          </a:p>
          <a:p>
            <a:pPr lvl="1"/>
            <a:r>
              <a:rPr lang="cs-CZ" dirty="0"/>
              <a:t>k čemu, </a:t>
            </a:r>
          </a:p>
          <a:p>
            <a:pPr lvl="1"/>
            <a:r>
              <a:rPr lang="cs-CZ" dirty="0"/>
              <a:t>datum narození nebo rodné číslo u obou, </a:t>
            </a:r>
          </a:p>
          <a:p>
            <a:pPr lvl="1"/>
            <a:r>
              <a:rPr lang="cs-CZ" dirty="0"/>
              <a:t>místo, </a:t>
            </a:r>
          </a:p>
          <a:p>
            <a:pPr lvl="1"/>
            <a:r>
              <a:rPr lang="cs-CZ" dirty="0"/>
              <a:t>datum, podpis (zmocnitele); </a:t>
            </a:r>
          </a:p>
          <a:p>
            <a:pPr lvl="1"/>
            <a:r>
              <a:rPr lang="cs-CZ" dirty="0"/>
              <a:t>soudy chtějí i podpis zmocněnce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2168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Exces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lvl="0"/>
            <a:r>
              <a:rPr lang="cs-CZ" b="1" dirty="0"/>
              <a:t>Překročení </a:t>
            </a:r>
            <a:r>
              <a:rPr lang="cs-CZ" b="1" dirty="0" err="1"/>
              <a:t>zástupčího</a:t>
            </a:r>
            <a:r>
              <a:rPr lang="cs-CZ" b="1" dirty="0"/>
              <a:t> oprávnění</a:t>
            </a:r>
            <a:r>
              <a:rPr lang="cs-CZ" dirty="0"/>
              <a:t> § 446 -&gt;</a:t>
            </a:r>
          </a:p>
          <a:p>
            <a:pPr marL="0" lvl="0" indent="0">
              <a:buNone/>
            </a:pPr>
            <a:r>
              <a:rPr lang="cs-CZ" dirty="0"/>
              <a:t>Překročil-li zmocněnec </a:t>
            </a:r>
            <a:r>
              <a:rPr lang="cs-CZ" dirty="0" err="1"/>
              <a:t>zástupčí</a:t>
            </a:r>
            <a:r>
              <a:rPr lang="cs-CZ" dirty="0"/>
              <a:t> oprávnění a nesouhlasí-li s tím zmocnitel, </a:t>
            </a:r>
            <a:r>
              <a:rPr lang="cs-CZ" u="sng" dirty="0"/>
              <a:t>oznámí to osobě</a:t>
            </a:r>
            <a:r>
              <a:rPr lang="cs-CZ" dirty="0"/>
              <a:t>, se kterou zmocněnec právně jednal, </a:t>
            </a:r>
            <a:r>
              <a:rPr lang="cs-CZ" u="sng" dirty="0"/>
              <a:t>bez zbytečného odkladu poté, co se o právním jednání dozvěděl</a:t>
            </a:r>
            <a:r>
              <a:rPr lang="cs-CZ" dirty="0"/>
              <a:t>. Neučiní-li tak, platí, že překročení schválil; to neplatí pokud osoba, s níž zástupce právně jednal, měla a mohla z okolností bez pochybností poznat, že zmocněnec </a:t>
            </a:r>
            <a:r>
              <a:rPr lang="cs-CZ" dirty="0" err="1"/>
              <a:t>zástupčí</a:t>
            </a:r>
            <a:r>
              <a:rPr lang="cs-CZ" dirty="0"/>
              <a:t> oprávnění zjevně překračuje.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740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Prokura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dirty="0">
                <a:cs typeface="Arial"/>
              </a:rPr>
              <a:t>lze udělit </a:t>
            </a:r>
            <a:r>
              <a:rPr lang="cs-CZ" b="1" dirty="0">
                <a:cs typeface="Arial"/>
              </a:rPr>
              <a:t>pouze FO</a:t>
            </a:r>
            <a:r>
              <a:rPr lang="cs-CZ" dirty="0">
                <a:cs typeface="Arial"/>
              </a:rPr>
              <a:t>, nikoliv PO</a:t>
            </a:r>
          </a:p>
          <a:p>
            <a:r>
              <a:rPr lang="cs-CZ" dirty="0">
                <a:cs typeface="Arial"/>
              </a:rPr>
              <a:t>prokurista je povinen vykonávat funkci </a:t>
            </a:r>
            <a:r>
              <a:rPr lang="cs-CZ" b="1" dirty="0">
                <a:cs typeface="Arial"/>
              </a:rPr>
              <a:t>osobně</a:t>
            </a:r>
            <a:r>
              <a:rPr lang="cs-CZ" dirty="0">
                <a:cs typeface="Arial"/>
              </a:rPr>
              <a:t> =&gt; prokurista není oprávněn přenést prokuru na někoho jiného ani udělit další prokuru</a:t>
            </a:r>
          </a:p>
          <a:p>
            <a:r>
              <a:rPr lang="cs-CZ" dirty="0">
                <a:cs typeface="Arial"/>
              </a:rPr>
              <a:t>prokura udělená více osobám</a:t>
            </a:r>
          </a:p>
          <a:p>
            <a:r>
              <a:rPr lang="cs-CZ" dirty="0">
                <a:cs typeface="Arial"/>
              </a:rPr>
              <a:t>omezení prokury vnitřními pokyny</a:t>
            </a:r>
          </a:p>
          <a:p>
            <a:r>
              <a:rPr lang="cs-CZ" b="1" dirty="0">
                <a:cs typeface="Arial"/>
              </a:rPr>
              <a:t>zánik prokury</a:t>
            </a:r>
            <a:r>
              <a:rPr lang="cs-CZ" dirty="0">
                <a:cs typeface="Arial"/>
              </a:rPr>
              <a:t> -&gt; obecné důvody jako pro zánik smluvního zastoupení + další specifické důvody -&gt; prokura zaniká převodem nebo pachtem obchodního závodu nebo pobočky, pro které byla udělena</a:t>
            </a:r>
          </a:p>
          <a:p>
            <a:r>
              <a:rPr lang="cs-CZ" dirty="0">
                <a:cs typeface="Arial"/>
              </a:rPr>
              <a:t>smrtí podnikatele prokura nezaniká, ledaže bylo ujednáno jinak   </a:t>
            </a:r>
          </a:p>
          <a:p>
            <a:pPr marL="0" indent="0" algn="just">
              <a:buNone/>
            </a:pPr>
            <a:endParaRPr lang="cs-CZ" dirty="0">
              <a:ea typeface="+mj-ea"/>
              <a:cs typeface="Arial"/>
            </a:endParaRPr>
          </a:p>
          <a:p>
            <a:endParaRPr lang="cs-CZ" b="1" dirty="0" smtClean="0">
              <a:ea typeface="+mj-ea"/>
              <a:cs typeface="Arial"/>
            </a:endParaRPr>
          </a:p>
          <a:p>
            <a:endParaRPr lang="cs-CZ" dirty="0" smtClean="0">
              <a:ea typeface="+mj-ea"/>
              <a:cs typeface="Arial"/>
            </a:endParaRPr>
          </a:p>
          <a:p>
            <a:pPr marL="0" indent="0">
              <a:buNone/>
            </a:pPr>
            <a:endParaRPr lang="cs-CZ" i="1" dirty="0" smtClean="0">
              <a:ea typeface="+mj-ea"/>
              <a:cs typeface="Arial"/>
            </a:endParaRPr>
          </a:p>
          <a:p>
            <a:pPr marL="0" indent="0">
              <a:buNone/>
            </a:pPr>
            <a:endParaRPr lang="cs-CZ" i="1" dirty="0" smtClean="0">
              <a:ea typeface="+mj-ea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273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pedeutický seminář 2013_f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Propedeutický seminář 2013_fin</Template>
  <TotalTime>1415</TotalTime>
  <Words>827</Words>
  <Application>Microsoft Office PowerPoint</Application>
  <PresentationFormat>Předvádění na obrazovce (4:3)</PresentationFormat>
  <Paragraphs>172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Calibri</vt:lpstr>
      <vt:lpstr>Propedeutický seminář 2013_fin</vt:lpstr>
      <vt:lpstr>Zastoupení </vt:lpstr>
      <vt:lpstr>Osnova přednášky</vt:lpstr>
      <vt:lpstr>Zastoupení</vt:lpstr>
      <vt:lpstr>Zastoupení - dělení</vt:lpstr>
      <vt:lpstr>Smluvní zastoupení</vt:lpstr>
      <vt:lpstr>Smluvní zastoupení</vt:lpstr>
      <vt:lpstr>Plná moc</vt:lpstr>
      <vt:lpstr>Exces</vt:lpstr>
      <vt:lpstr>Prokura</vt:lpstr>
      <vt:lpstr>Zákonné zastoupení a opatrovnictví</vt:lpstr>
      <vt:lpstr>Zákonné zastoupení a opatrovnictví</vt:lpstr>
      <vt:lpstr>Zákonné zastoupení a opatrovnictví</vt:lpstr>
      <vt:lpstr>Opatrovnictví člověka</vt:lpstr>
      <vt:lpstr>Opatrovnictví člověka</vt:lpstr>
      <vt:lpstr>Opatrovnická rada</vt:lpstr>
      <vt:lpstr>Opatrovnická rada</vt:lpstr>
      <vt:lpstr>Opatrovnická rada</vt:lpstr>
      <vt:lpstr>Opatrovnická rada</vt:lpstr>
      <vt:lpstr>Opatrovnictví PO</vt:lpstr>
      <vt:lpstr>Prezentace aplikace PowerPoint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PROPEDEUTICKÝ SEMINÁŘ  Odborná praxe 1: Kabinet profesní přípravy</dc:title>
  <dc:creator>martin fink</dc:creator>
  <cp:lastModifiedBy>Blanka Vítová</cp:lastModifiedBy>
  <cp:revision>103</cp:revision>
  <cp:lastPrinted>2013-09-13T08:26:54Z</cp:lastPrinted>
  <dcterms:created xsi:type="dcterms:W3CDTF">2013-09-15T17:50:48Z</dcterms:created>
  <dcterms:modified xsi:type="dcterms:W3CDTF">2015-11-15T18:09:24Z</dcterms:modified>
</cp:coreProperties>
</file>