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31"/>
  </p:notesMasterIdLst>
  <p:handoutMasterIdLst>
    <p:handoutMasterId r:id="rId32"/>
  </p:handoutMasterIdLst>
  <p:sldIdLst>
    <p:sldId id="259" r:id="rId2"/>
    <p:sldId id="332" r:id="rId3"/>
    <p:sldId id="367" r:id="rId4"/>
    <p:sldId id="338" r:id="rId5"/>
    <p:sldId id="340" r:id="rId6"/>
    <p:sldId id="368" r:id="rId7"/>
    <p:sldId id="337" r:id="rId8"/>
    <p:sldId id="343" r:id="rId9"/>
    <p:sldId id="341" r:id="rId10"/>
    <p:sldId id="344" r:id="rId11"/>
    <p:sldId id="348" r:id="rId12"/>
    <p:sldId id="345" r:id="rId13"/>
    <p:sldId id="350" r:id="rId14"/>
    <p:sldId id="369" r:id="rId15"/>
    <p:sldId id="351" r:id="rId16"/>
    <p:sldId id="352" r:id="rId17"/>
    <p:sldId id="353" r:id="rId18"/>
    <p:sldId id="370" r:id="rId19"/>
    <p:sldId id="355" r:id="rId20"/>
    <p:sldId id="356" r:id="rId21"/>
    <p:sldId id="354" r:id="rId22"/>
    <p:sldId id="371" r:id="rId23"/>
    <p:sldId id="339" r:id="rId24"/>
    <p:sldId id="357" r:id="rId25"/>
    <p:sldId id="372" r:id="rId26"/>
    <p:sldId id="373" r:id="rId27"/>
    <p:sldId id="358" r:id="rId28"/>
    <p:sldId id="359" r:id="rId29"/>
    <p:sldId id="366" r:id="rId30"/>
  </p:sldIdLst>
  <p:sldSz cx="9144000" cy="6858000" type="screen4x3"/>
  <p:notesSz cx="6794500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3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139" autoAdjust="0"/>
  </p:normalViewPr>
  <p:slideViewPr>
    <p:cSldViewPr>
      <p:cViewPr varScale="1">
        <p:scale>
          <a:sx n="69" d="100"/>
          <a:sy n="69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700653-0C5B-4311-B319-10375E4625B4}" type="datetimeFigureOut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09113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3E394D-F2D4-41F8-9D50-A36DD414B9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03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AF9A97B-82FB-4B1E-B3B2-43A53C7A400B}" type="datetimeFigureOut">
              <a:rPr lang="cs-CZ"/>
              <a:pPr>
                <a:defRPr/>
              </a:pPr>
              <a:t>05.10.2022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09113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60DA08A-3482-4CB3-8F5C-5E0EFC2C9C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104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BF63A-7ECF-4DE5-8604-C4FECE358EF6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DA08A-3482-4CB3-8F5C-5E0EFC2C9CE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53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28688"/>
            <a:ext cx="9144000" cy="285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cxnSp>
        <p:nvCxnSpPr>
          <p:cNvPr id="5" name="Přímá spojovací čára 12"/>
          <p:cNvCxnSpPr/>
          <p:nvPr/>
        </p:nvCxnSpPr>
        <p:spPr>
          <a:xfrm>
            <a:off x="0" y="6143625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13"/>
          <p:cNvCxnSpPr/>
          <p:nvPr/>
        </p:nvCxnSpPr>
        <p:spPr>
          <a:xfrm>
            <a:off x="0" y="6072188"/>
            <a:ext cx="91440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BolfovaP\Local Settings\Temporary Internet Files\Content.Outlook\TLWJ36D9\MVSO_Logo_pruhled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49275"/>
            <a:ext cx="18573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441450"/>
          </a:xfrm>
          <a:ln>
            <a:solidFill>
              <a:srgbClr val="A6A6A6"/>
            </a:solidFill>
          </a:ln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437063"/>
            <a:ext cx="6400800" cy="12715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23E5D9-6CF4-4AFE-B5C3-B3919938EAB2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894AC0A2-A940-4DB2-B49D-E7400F8B82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06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49F5-2CBC-4ABF-9897-358737C18C54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6CAA-5DD8-44D3-93A0-49F58FE0E6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2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B8A0-87F4-4C7C-880F-AE34534E89C3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2F1B-1A5E-4390-A51B-A3FFB5B55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2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6107-29E9-459A-ADA7-906F955FB26E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88F0-C3D6-4CE0-B804-B8A2096368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9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0873-D944-49D4-8D1B-D590185F0C07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31FC-0423-442F-98F5-271071D4A7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41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5594-3159-414A-B242-8E6AF4575CF1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D673-089B-4B17-A9EF-40890DF99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55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14EE-9EED-41CC-B06F-7CDB70B9059A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3801-BED1-40BD-BCFE-B1A0945B50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2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B3C-EEEE-4AEF-BC75-2C9496687DF5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1A1D-8B1B-46DD-B447-94E7165D8C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5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3D7A-49D7-42BD-9C7D-9D955D1ED0E8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5CD7-74C4-4690-A32F-29DC9686CD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0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24FE-1070-467E-9182-35B2E70A74DA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0931-BB58-4229-995C-63AA3DD8FB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0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88F8-B92B-4CAD-81A4-47F6B0E9B570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14C9-4CBC-41D8-BA1A-27AE0A5759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54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BEE4933F-2DC3-4175-B638-E0F5B7F18683}" type="datetime1">
              <a:rPr lang="cs-CZ"/>
              <a:pPr>
                <a:defRPr/>
              </a:pPr>
              <a:t>05.10.2022</a:t>
            </a:fld>
            <a:endParaRPr lang="cs-CZ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5F4F73F-FD8F-4292-B7D1-D85C6A8E9B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42875"/>
            <a:ext cx="9144000" cy="6002338"/>
            <a:chOff x="0" y="90"/>
            <a:chExt cx="5760" cy="3781"/>
          </a:xfrm>
        </p:grpSpPr>
        <p:sp>
          <p:nvSpPr>
            <p:cNvPr id="4" name="Obdélník 3"/>
            <p:cNvSpPr/>
            <p:nvPr/>
          </p:nvSpPr>
          <p:spPr>
            <a:xfrm>
              <a:off x="0" y="720"/>
              <a:ext cx="5760" cy="1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cxnSp>
          <p:nvCxnSpPr>
            <p:cNvPr id="8" name="Přímá spojovací čára 7"/>
            <p:cNvCxnSpPr/>
            <p:nvPr/>
          </p:nvCxnSpPr>
          <p:spPr>
            <a:xfrm>
              <a:off x="0" y="3870"/>
              <a:ext cx="5760" cy="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>
              <a:off x="0" y="3825"/>
              <a:ext cx="5760" cy="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7" name="Picture 2" descr="C:\Documents and Settings\BolfovaP\Local Settings\Temporary Internet Files\Content.Outlook\TLWJ36D9\MVSO_Logo_pruhledne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" y="90"/>
              <a:ext cx="7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6A6A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6A6A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A6A6A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A6A6A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 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600200"/>
            <a:ext cx="8497887" cy="4349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600" b="1" dirty="0" smtClean="0">
                <a:solidFill>
                  <a:srgbClr val="898989"/>
                </a:solidFill>
              </a:rPr>
              <a:t>              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600" b="1" dirty="0" smtClean="0">
                <a:solidFill>
                  <a:schemeClr val="accent4"/>
                </a:solidFill>
              </a:rPr>
              <a:t>                                       	</a:t>
            </a:r>
            <a:endParaRPr lang="cs-CZ" sz="3200" b="1" dirty="0">
              <a:solidFill>
                <a:schemeClr val="bg2">
                  <a:lumMod val="50000"/>
                </a:schemeClr>
              </a:solidFill>
            </a:endParaRP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</a:rPr>
              <a:t>            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Moravská vysoká škola </a:t>
            </a: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           Olomouc, o.p.s.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6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chemeClr val="accent4"/>
                </a:solidFill>
              </a:rPr>
              <a:t>			</a:t>
            </a:r>
            <a:r>
              <a:rPr lang="cs-CZ" sz="2000" b="1" dirty="0" smtClean="0">
                <a:solidFill>
                  <a:schemeClr val="accent4"/>
                </a:solidFill>
              </a:rPr>
              <a:t>	</a:t>
            </a:r>
            <a:endParaRPr lang="cs-CZ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8280400" cy="47625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Moravská vysoká škola Olomouc, o.p.s., Jeremenkova 1142/42, 772 00 Olomouc, www.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mvso.cz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9301"/>
            <a:ext cx="4286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PRÁVNÍ OSOBNOT FO - ZÁNIK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B) </a:t>
            </a:r>
            <a:r>
              <a:rPr lang="cs-CZ" sz="2400" b="1" dirty="0" smtClean="0"/>
              <a:t>DOMNĚNKA SMRTI</a:t>
            </a:r>
            <a:r>
              <a:rPr lang="cs-CZ" sz="2400" dirty="0" smtClean="0"/>
              <a:t> (prohlášení za mrtvého), § 71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-&gt; na návrh osoby, která má na tom právní zájem, prohlásí soud za mrtvého člověka, o němž lze mít důvodně za to, že zemřel + určí den, který se pokládá za den smrti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=&gt; na člověka, který byl prohlášen za mrtvého se hledí, jako by zemřel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2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2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PRÁVNÍ OSOBNOT FO - ZÁNIK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V případě svéprávného člověka, který opustil své bydliště, nepodal o sobě zprávu a není o něm </a:t>
            </a:r>
            <a:r>
              <a:rPr lang="cs-CZ" sz="2000" dirty="0" smtClean="0"/>
              <a:t>známo</a:t>
            </a:r>
            <a:r>
              <a:rPr lang="cs-CZ" sz="2000" dirty="0"/>
              <a:t>, kde se zdržuje, může soud prohlásit </a:t>
            </a:r>
            <a:r>
              <a:rPr lang="cs-CZ" sz="2000" dirty="0" smtClean="0"/>
              <a:t>takového svéprávného </a:t>
            </a:r>
            <a:r>
              <a:rPr lang="cs-CZ" sz="2000" dirty="0"/>
              <a:t>člověka za </a:t>
            </a:r>
            <a:r>
              <a:rPr lang="cs-CZ" sz="2000" b="1" u="sng" dirty="0">
                <a:solidFill>
                  <a:schemeClr val="tx1"/>
                </a:solidFill>
              </a:rPr>
              <a:t>nezvěstného. </a:t>
            </a:r>
            <a:endParaRPr lang="cs-CZ" sz="2000" b="1" u="sng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Soud v </a:t>
            </a:r>
            <a:r>
              <a:rPr lang="cs-CZ" sz="2000" dirty="0"/>
              <a:t>takovém případě uvede v rozhodnutí den, kdy nastaly účinky prohlášení nezvěstnosti. Prohlášení </a:t>
            </a:r>
            <a:r>
              <a:rPr lang="cs-CZ" sz="2000" dirty="0" smtClean="0"/>
              <a:t>za </a:t>
            </a:r>
            <a:r>
              <a:rPr lang="cs-CZ" sz="2000" dirty="0"/>
              <a:t>nezvěstného se může stát rovněž na návrh osoby, která na tom má právní zájem (manžel nebo </a:t>
            </a:r>
            <a:r>
              <a:rPr lang="cs-CZ" sz="2000" dirty="0" smtClean="0"/>
              <a:t>jiná </a:t>
            </a:r>
            <a:r>
              <a:rPr lang="cs-CZ" sz="2000" dirty="0"/>
              <a:t>blízká osoba, spoluvlastník, zaměstnavatel nebo korporace, na níž má tento člověk účast). Pokud </a:t>
            </a:r>
            <a:r>
              <a:rPr lang="cs-CZ" sz="2000" dirty="0" smtClean="0"/>
              <a:t>se člověk prohlášený za nezvěstného následně navrátí, pozbývá prohlášení za nezvěstného účinků;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navíc </a:t>
            </a:r>
            <a:r>
              <a:rPr lang="cs-CZ" sz="2000" dirty="0"/>
              <a:t>kdo byl ale prohlášen za nezvěstného, nemůže namítat neplatnost nebo neúčinnost právního </a:t>
            </a:r>
            <a:r>
              <a:rPr lang="cs-CZ" sz="2000" dirty="0" smtClean="0"/>
              <a:t>jednání </a:t>
            </a:r>
            <a:r>
              <a:rPr lang="cs-CZ" sz="2000" dirty="0"/>
              <a:t>učiněného za jeho nepřítomnosti.</a:t>
            </a:r>
            <a:endParaRPr lang="cs-CZ" sz="20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endParaRPr lang="cs-CZ" sz="20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endParaRPr lang="cs-CZ" sz="24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endParaRPr lang="cs-CZ" sz="24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endParaRPr lang="cs-CZ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5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PRÁVNÍ OSOBNOT FO - ZÁNIK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B) </a:t>
            </a:r>
            <a:r>
              <a:rPr lang="cs-CZ" sz="2400" b="1" dirty="0" smtClean="0"/>
              <a:t>DOMNĚNKA SMRTI</a:t>
            </a:r>
            <a:r>
              <a:rPr lang="cs-CZ" sz="2400" dirty="0" smtClean="0"/>
              <a:t> (prohlášení za mrtvého)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-&gt; byl-li člověk prohlášen za mrtvého, nevylučuje to důkaz, že zemřel dříve nebo později, nebo že je ještě naživu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-&gt; zjistí-li se, že je člověk naživu, k prohlášení za mrtvého se nepřihlíží („obživnutí mrtvoly“)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x manželství nebo registr. partnerství se však neobnovuje</a:t>
            </a: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1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FO - SVÉPRÁVNOST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</a:rPr>
              <a:t>Každý člověk odpovídá za své jednání, je-li s to posoudit je a ovládnout (svéprávnost). Kdo se vlastní </a:t>
            </a:r>
            <a:r>
              <a:rPr lang="cs-CZ" sz="2400" dirty="0" smtClean="0">
                <a:solidFill>
                  <a:schemeClr val="tx1"/>
                </a:solidFill>
              </a:rPr>
              <a:t>vinou </a:t>
            </a:r>
            <a:r>
              <a:rPr lang="cs-CZ" sz="2400" dirty="0">
                <a:solidFill>
                  <a:schemeClr val="tx1"/>
                </a:solidFill>
              </a:rPr>
              <a:t>přivede do stavu, v němž by jinak za své jednání odpovědný nebyl, odpovídá za jednání </a:t>
            </a:r>
            <a:r>
              <a:rPr lang="cs-CZ" sz="2400" dirty="0" smtClean="0">
                <a:solidFill>
                  <a:schemeClr val="tx1"/>
                </a:solidFill>
              </a:rPr>
              <a:t>v </a:t>
            </a:r>
            <a:r>
              <a:rPr lang="cs-CZ" sz="2400" dirty="0">
                <a:solidFill>
                  <a:schemeClr val="tx1"/>
                </a:solidFill>
              </a:rPr>
              <a:t>tomto stavu učiněná. </a:t>
            </a: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postupné nabývání svéprávnosti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plná svéprávnost</a:t>
            </a:r>
            <a:r>
              <a:rPr lang="cs-CZ" sz="2400" dirty="0" smtClean="0">
                <a:solidFill>
                  <a:schemeClr val="tx1"/>
                </a:solidFill>
              </a:rPr>
              <a:t> – zletilostí (dovršením 18. roku věku)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před nabytím zletilosti lze nabýt plné svéprávnosti </a:t>
            </a:r>
            <a:r>
              <a:rPr lang="cs-CZ" sz="2400" b="1" dirty="0" smtClean="0">
                <a:solidFill>
                  <a:schemeClr val="tx1"/>
                </a:solidFill>
              </a:rPr>
              <a:t>přiznáním svéprávnosti</a:t>
            </a:r>
            <a:r>
              <a:rPr lang="cs-CZ" sz="2400" dirty="0" smtClean="0">
                <a:solidFill>
                  <a:schemeClr val="tx1"/>
                </a:solidFill>
              </a:rPr>
              <a:t> (tzv. emancipace) nebo </a:t>
            </a:r>
            <a:r>
              <a:rPr lang="cs-CZ" sz="2400" b="1" dirty="0" smtClean="0">
                <a:solidFill>
                  <a:schemeClr val="tx1"/>
                </a:solidFill>
              </a:rPr>
              <a:t>uzavřením manželství</a:t>
            </a: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zanikne-li manželství – svéprávnost zůstává zachována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6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Svéprávnost - nezletilí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Svéprávnost nezletilých je koncipována jako vyvratitelná právní domněnka – má se za to, že každý </a:t>
            </a:r>
            <a:r>
              <a:rPr lang="cs-CZ" sz="2000" dirty="0" smtClean="0">
                <a:solidFill>
                  <a:schemeClr val="tx1"/>
                </a:solidFill>
              </a:rPr>
              <a:t>nezletilý</a:t>
            </a:r>
            <a:r>
              <a:rPr lang="cs-CZ" sz="2000" dirty="0">
                <a:solidFill>
                  <a:schemeClr val="tx1"/>
                </a:solidFill>
              </a:rPr>
              <a:t>, který nenabyl plné svéprávnosti, je způsobilý k právním jednáním co do povahy </a:t>
            </a:r>
            <a:r>
              <a:rPr lang="cs-CZ" sz="2000" dirty="0" smtClean="0">
                <a:solidFill>
                  <a:schemeClr val="tx1"/>
                </a:solidFill>
              </a:rPr>
              <a:t>přiměřeným </a:t>
            </a:r>
            <a:r>
              <a:rPr lang="cs-CZ" sz="2000" dirty="0">
                <a:solidFill>
                  <a:schemeClr val="tx1"/>
                </a:solidFill>
              </a:rPr>
              <a:t>rozumové a volní vyspělosti nezletilých jeho věku. 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V </a:t>
            </a:r>
            <a:r>
              <a:rPr lang="cs-CZ" sz="2000" dirty="0">
                <a:solidFill>
                  <a:schemeClr val="tx1"/>
                </a:solidFill>
              </a:rPr>
              <a:t>první fázi posuzování svéprávnosti </a:t>
            </a:r>
            <a:r>
              <a:rPr lang="cs-CZ" sz="2000" dirty="0" smtClean="0">
                <a:solidFill>
                  <a:schemeClr val="tx1"/>
                </a:solidFill>
              </a:rPr>
              <a:t>nezletilých </a:t>
            </a:r>
            <a:r>
              <a:rPr lang="cs-CZ" sz="2000" dirty="0">
                <a:solidFill>
                  <a:schemeClr val="tx1"/>
                </a:solidFill>
              </a:rPr>
              <a:t>se tedy posuzuje právní jednání objektivně, z pohledu nezletilých určité věkové skupiny, </a:t>
            </a:r>
            <a:r>
              <a:rPr lang="cs-CZ" sz="2000" dirty="0" smtClean="0">
                <a:solidFill>
                  <a:schemeClr val="tx1"/>
                </a:solidFill>
              </a:rPr>
              <a:t>následně </a:t>
            </a:r>
            <a:r>
              <a:rPr lang="cs-CZ" sz="2000" dirty="0">
                <a:solidFill>
                  <a:schemeClr val="tx1"/>
                </a:solidFill>
              </a:rPr>
              <a:t>je však možné odchýlit se od této kvalifikace za pomocí subjektivních kritérií s ohledem na </a:t>
            </a:r>
            <a:r>
              <a:rPr lang="cs-CZ" sz="2000" dirty="0" smtClean="0">
                <a:solidFill>
                  <a:schemeClr val="tx1"/>
                </a:solidFill>
              </a:rPr>
              <a:t>konkrétního </a:t>
            </a:r>
            <a:r>
              <a:rPr lang="cs-CZ" sz="2000" dirty="0">
                <a:solidFill>
                  <a:schemeClr val="tx1"/>
                </a:solidFill>
              </a:rPr>
              <a:t>jednajícího jedince (např. specifické znalosti nebo dovednosti nezletilého v dané oblasti </a:t>
            </a:r>
            <a:r>
              <a:rPr lang="cs-CZ" sz="2000" dirty="0" smtClean="0">
                <a:solidFill>
                  <a:schemeClr val="tx1"/>
                </a:solidFill>
              </a:rPr>
              <a:t>právního </a:t>
            </a:r>
            <a:r>
              <a:rPr lang="cs-CZ" sz="2000" dirty="0">
                <a:solidFill>
                  <a:schemeClr val="tx1"/>
                </a:solidFill>
              </a:rPr>
              <a:t>jednání).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30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SVÉPRÁVNOST – NEZLETILCI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b="1" dirty="0">
                <a:solidFill>
                  <a:schemeClr val="tx1"/>
                </a:solidFill>
              </a:rPr>
              <a:t>nezletilý</a:t>
            </a:r>
            <a:r>
              <a:rPr lang="cs-CZ" sz="2800" dirty="0">
                <a:solidFill>
                  <a:schemeClr val="tx1"/>
                </a:solidFill>
              </a:rPr>
              <a:t> – </a:t>
            </a:r>
            <a:r>
              <a:rPr lang="cs-CZ" sz="2800" dirty="0" smtClean="0">
                <a:solidFill>
                  <a:schemeClr val="tx1"/>
                </a:solidFill>
              </a:rPr>
              <a:t>je způsobilý </a:t>
            </a:r>
            <a:r>
              <a:rPr lang="cs-CZ" sz="2800" dirty="0">
                <a:solidFill>
                  <a:schemeClr val="tx1"/>
                </a:solidFill>
              </a:rPr>
              <a:t>pouze k takovým právním jednáním, která jsou co do povahy přiměřená rozumové a volní vyspělosti nezletilého odpovídající jeho </a:t>
            </a:r>
            <a:r>
              <a:rPr lang="cs-CZ" sz="2800" dirty="0" smtClean="0">
                <a:solidFill>
                  <a:schemeClr val="tx1"/>
                </a:solidFill>
              </a:rPr>
              <a:t>věku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=&gt; postupné a podmíněné nabývání svéprávnosti, které je vázáno na individuální vyspělost nezletilce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0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SVÉPRÁVNOST – NEZLETILCI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2 výjimky: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a) udělení souhlasu zákonného zástupce dle § </a:t>
            </a:r>
            <a:r>
              <a:rPr lang="cs-CZ" sz="2000" dirty="0">
                <a:solidFill>
                  <a:schemeClr val="tx1"/>
                </a:solidFill>
              </a:rPr>
              <a:t>32/1 (Nezletilému může k určitému právnímu jednání nebo k dosažení určitého účelu udělit souhlas </a:t>
            </a:r>
            <a:r>
              <a:rPr lang="cs-CZ" sz="2000" dirty="0" smtClean="0">
                <a:solidFill>
                  <a:schemeClr val="tx1"/>
                </a:solidFill>
              </a:rPr>
              <a:t>rovněž </a:t>
            </a:r>
            <a:r>
              <a:rPr lang="cs-CZ" sz="2000" dirty="0">
                <a:solidFill>
                  <a:schemeClr val="tx1"/>
                </a:solidFill>
              </a:rPr>
              <a:t>jeho zákonný zástupce, v takovém případě je nezletilý schopen v mezích souhlasu sám právně </a:t>
            </a:r>
            <a:r>
              <a:rPr lang="cs-CZ" sz="2000" dirty="0" smtClean="0">
                <a:solidFill>
                  <a:schemeClr val="tx1"/>
                </a:solidFill>
              </a:rPr>
              <a:t>jednat</a:t>
            </a:r>
            <a:r>
              <a:rPr lang="cs-CZ" sz="2000" dirty="0">
                <a:solidFill>
                  <a:schemeClr val="tx1"/>
                </a:solidFill>
              </a:rPr>
              <a:t>, pokud to není zákonem zvlášť </a:t>
            </a:r>
            <a:r>
              <a:rPr lang="cs-CZ" sz="2000" dirty="0" smtClean="0">
                <a:solidFill>
                  <a:schemeClr val="tx1"/>
                </a:solidFill>
              </a:rPr>
              <a:t>zakázáno)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b) souhlas zákonného zástupce k samostatnému provozování obchodního závodu nebo k jiné obdobné výdělečné činnosti (§ 33) -&gt; nutné přivolení soudu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0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SVÉPRÁVNOST – NEZLETILCI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>
                <a:solidFill>
                  <a:schemeClr val="tx1"/>
                </a:solidFill>
              </a:rPr>
              <a:t>V některých případech může soud přiznat svéprávnost i </a:t>
            </a:r>
            <a:r>
              <a:rPr lang="cs-CZ" sz="2400" dirty="0" smtClean="0">
                <a:solidFill>
                  <a:schemeClr val="tx1"/>
                </a:solidFill>
              </a:rPr>
              <a:t>nezletilému - přiznání svéprávnosti (</a:t>
            </a:r>
            <a:r>
              <a:rPr lang="cs-CZ" sz="2400" b="1" dirty="0" smtClean="0">
                <a:solidFill>
                  <a:schemeClr val="tx1"/>
                </a:solidFill>
              </a:rPr>
              <a:t>emancipace</a:t>
            </a:r>
            <a:r>
              <a:rPr lang="cs-CZ" sz="2400" dirty="0" smtClean="0">
                <a:solidFill>
                  <a:schemeClr val="tx1"/>
                </a:solidFill>
              </a:rPr>
              <a:t>), § 37 -&gt;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PODMÍNKY: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a) návrh nezletilce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b) 16 let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c) osvědčení schopnosti sám se živit a obstarat si vlastní záležitosti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d) souhlas zákonného zástupce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v ostatních případech soud přizná, jsou-li pro to vážné důvody v zájmu nezletilce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lze i na návrh ZZ, pokud s tím nezletilý souhlasí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8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svéprávnosti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</a:rPr>
              <a:t>Občanský zákoník z roku 2012 rovněž zavedl některá podpůrná opatření pro osoby, které nejsou </a:t>
            </a:r>
            <a:r>
              <a:rPr lang="cs-CZ" sz="2400" dirty="0" smtClean="0">
                <a:solidFill>
                  <a:schemeClr val="tx1"/>
                </a:solidFill>
              </a:rPr>
              <a:t>schopny </a:t>
            </a:r>
            <a:r>
              <a:rPr lang="cs-CZ" sz="2400" dirty="0">
                <a:solidFill>
                  <a:schemeClr val="tx1"/>
                </a:solidFill>
              </a:rPr>
              <a:t>zcela samostatně právně jednat, na druhou stranu se ale snaží působit na tyto osoby </a:t>
            </a:r>
            <a:r>
              <a:rPr lang="cs-CZ" sz="2400" dirty="0" smtClean="0">
                <a:solidFill>
                  <a:schemeClr val="tx1"/>
                </a:solidFill>
              </a:rPr>
              <a:t>aktivně</a:t>
            </a:r>
            <a:r>
              <a:rPr lang="cs-CZ" sz="2400" dirty="0">
                <a:solidFill>
                  <a:schemeClr val="tx1"/>
                </a:solidFill>
              </a:rPr>
              <a:t>, podporovat jejich samostatnost, motivovat je k takovým činnostem, které nevedou k </a:t>
            </a:r>
            <a:r>
              <a:rPr lang="cs-CZ" sz="2400" dirty="0" smtClean="0">
                <a:solidFill>
                  <a:schemeClr val="tx1"/>
                </a:solidFill>
              </a:rPr>
              <a:t>dlouhodobému </a:t>
            </a:r>
            <a:r>
              <a:rPr lang="cs-CZ" sz="2400" dirty="0">
                <a:solidFill>
                  <a:schemeClr val="tx1"/>
                </a:solidFill>
              </a:rPr>
              <a:t>setrvávání nebo prohlubování nepříznivé situace a posilovat jejich sociální začleňován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01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Podpůrná opatření při narušení schopnosti</a:t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zletilého právně jednat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sz="2200" b="1" dirty="0" smtClean="0"/>
              <a:t>Předběžné </a:t>
            </a:r>
            <a:r>
              <a:rPr lang="cs-CZ" sz="2200" b="1" dirty="0"/>
              <a:t>prohlášení</a:t>
            </a:r>
            <a:r>
              <a:rPr lang="cs-CZ" sz="2200" dirty="0"/>
              <a:t> §38 NOZ: V očekávání vlastní nezpůsobilosti právně jednat může člověk projevit vůli, aby byly jeho záležitosti </a:t>
            </a:r>
            <a:r>
              <a:rPr lang="cs-CZ" sz="2200" dirty="0" smtClean="0"/>
              <a:t>spravovány </a:t>
            </a:r>
            <a:r>
              <a:rPr lang="cs-CZ" sz="2200" dirty="0"/>
              <a:t>určitým způsobem, nebo aby je spravovala určitá osoba, nebo aby se určitá osoba stala </a:t>
            </a:r>
          </a:p>
          <a:p>
            <a:pPr marL="0" indent="0">
              <a:buNone/>
            </a:pPr>
            <a:r>
              <a:rPr lang="cs-CZ" sz="2200" dirty="0"/>
              <a:t>jeho opatrovníkem.</a:t>
            </a:r>
          </a:p>
          <a:p>
            <a:r>
              <a:rPr lang="cs-CZ" sz="2200" dirty="0"/>
              <a:t>písemně, 2 svědci, nebo veřejná listina</a:t>
            </a:r>
          </a:p>
          <a:p>
            <a:pPr marL="0" indent="0">
              <a:buNone/>
            </a:pPr>
            <a:r>
              <a:rPr lang="cs-CZ" sz="2200" b="1" dirty="0"/>
              <a:t>Nápomoc při rozhodování</a:t>
            </a:r>
            <a:r>
              <a:rPr lang="cs-CZ" sz="2200" dirty="0"/>
              <a:t> §45 </a:t>
            </a:r>
            <a:r>
              <a:rPr lang="cs-CZ" sz="2200" dirty="0" smtClean="0"/>
              <a:t>NOZ -&gt; </a:t>
            </a:r>
            <a:r>
              <a:rPr lang="cs-CZ" sz="2200" dirty="0"/>
              <a:t>smlouva o nápomoci mezi podpůrcem a podporovaným, musí být </a:t>
            </a:r>
            <a:r>
              <a:rPr lang="cs-CZ" sz="2200" u="sng" dirty="0"/>
              <a:t>schválena soudem</a:t>
            </a:r>
            <a:r>
              <a:rPr lang="cs-CZ" sz="2200" dirty="0"/>
              <a:t>. </a:t>
            </a:r>
          </a:p>
          <a:p>
            <a:r>
              <a:rPr lang="cs-CZ" sz="2200" dirty="0"/>
              <a:t>Předpoklady: duševní porucha, působí obtíže (může omezovat ve schopnosti právně jednat, ale nemusí). </a:t>
            </a:r>
          </a:p>
          <a:p>
            <a:r>
              <a:rPr lang="cs-CZ" sz="2200" dirty="0"/>
              <a:t>Obsah: závazek k přítomnosti a pomoci u právního jednání (§47 NOZ), podpůrce není zástupce! Předpokládá se tedy schopnost právně jednat.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4000" b="1" dirty="0" smtClean="0">
                <a:solidFill>
                  <a:schemeClr val="tx2"/>
                </a:solidFill>
              </a:rPr>
              <a:t>Osoby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6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Podpůrná opatření při narušení schopnosti</a:t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zletilého právně jednat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sz="2200" b="1" dirty="0"/>
              <a:t>Zastoupení členem domácnosti</a:t>
            </a:r>
            <a:r>
              <a:rPr lang="cs-CZ" sz="2200" dirty="0"/>
              <a:t> § 49 NOZ</a:t>
            </a:r>
            <a:r>
              <a:rPr lang="cs-CZ" sz="2200" dirty="0" smtClean="0"/>
              <a:t>: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předpoklady: duševní porucha, která brání v samostatném právním jednání, </a:t>
            </a:r>
          </a:p>
          <a:p>
            <a:pPr marL="0" indent="0">
              <a:buNone/>
            </a:pPr>
            <a:r>
              <a:rPr lang="cs-CZ" sz="2200" dirty="0"/>
              <a:t>vymezené osoby, které mohou být zástupcem (potomek, předek, sourozenec, manžel nebo partner, 3 roky spolužití ve společné domácnosti), zastoupený neodmítl</a:t>
            </a:r>
          </a:p>
          <a:p>
            <a:pPr marL="0" indent="0">
              <a:buNone/>
            </a:pPr>
            <a:r>
              <a:rPr lang="cs-CZ" sz="2200" dirty="0"/>
              <a:t>schválení soudu: názor zastoupeného, možnost odmítnutí (schopnost projevit přání)</a:t>
            </a:r>
          </a:p>
          <a:p>
            <a:pPr marL="0" indent="0">
              <a:buNone/>
            </a:pPr>
            <a:r>
              <a:rPr lang="cs-CZ" sz="2200" dirty="0"/>
              <a:t>rozsah: obvyklé záležitosti – subjektivní hledisko</a:t>
            </a:r>
          </a:p>
          <a:p>
            <a:pPr marL="0" indent="0">
              <a:buNone/>
            </a:pPr>
            <a:r>
              <a:rPr lang="cs-CZ" sz="2200" dirty="0"/>
              <a:t>povinnost zástupce: ochrana zájmů zastoupeného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9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OMEZENÍ SVÉPRÁVNOSTI (§ 55 a násl.)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sz="2200" dirty="0" smtClean="0"/>
              <a:t>- Omezení </a:t>
            </a:r>
            <a:r>
              <a:rPr lang="cs-CZ" sz="2200" dirty="0"/>
              <a:t>svéprávnosti je až posledním z možných způsobů opatření při neschopnosti právně jednat. </a:t>
            </a:r>
          </a:p>
          <a:p>
            <a:pPr marL="0" indent="0">
              <a:buNone/>
            </a:pPr>
            <a:r>
              <a:rPr lang="cs-CZ" sz="2200" dirty="0" smtClean="0"/>
              <a:t>- K </a:t>
            </a:r>
            <a:r>
              <a:rPr lang="cs-CZ" sz="2200" dirty="0"/>
              <a:t>omezení svéprávnosti může soud přistoupit jen v zájmu člověka, jehož se to týká, po jeho zhlédnutí </a:t>
            </a:r>
            <a:r>
              <a:rPr lang="cs-CZ" sz="2200" dirty="0" smtClean="0"/>
              <a:t>a </a:t>
            </a:r>
            <a:r>
              <a:rPr lang="cs-CZ" sz="2200" dirty="0"/>
              <a:t>s plným uznáváním jeho práv a jeho osobní jedinečnosti. Přitom musí být důkladně vzaty v úvahu </a:t>
            </a:r>
            <a:r>
              <a:rPr lang="cs-CZ" sz="2200" dirty="0" smtClean="0"/>
              <a:t>rozsah </a:t>
            </a:r>
            <a:r>
              <a:rPr lang="cs-CZ" sz="2200" dirty="0"/>
              <a:t>i stupeň neschopnosti člověka postarat se o vlastní </a:t>
            </a:r>
            <a:r>
              <a:rPr lang="cs-CZ" sz="2200" dirty="0" smtClean="0"/>
              <a:t>záležitosti</a:t>
            </a:r>
            <a:endParaRPr lang="cs-CZ" sz="2200" dirty="0"/>
          </a:p>
          <a:p>
            <a:pPr marL="0" indent="0">
              <a:buNone/>
            </a:pPr>
            <a:r>
              <a:rPr lang="cs-CZ" sz="2200" b="1" dirty="0" smtClean="0"/>
              <a:t>- v </a:t>
            </a:r>
            <a:r>
              <a:rPr lang="cs-CZ" sz="2200" b="1" dirty="0"/>
              <a:t>rozsahu v jakém člověk není pro duševní poruchu, která není jen přechodná, schopen právně </a:t>
            </a:r>
            <a:r>
              <a:rPr lang="cs-CZ" sz="2200" b="1" dirty="0" smtClean="0"/>
              <a:t>jednat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anose="05000000000000000000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6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svéprávnosti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V rozhodnutí o omezení svéprávnosti jmenuje soud člověku opatrovníka, přičemž přihlédne k </a:t>
            </a:r>
            <a:r>
              <a:rPr lang="cs-CZ" sz="2400" dirty="0" err="1">
                <a:solidFill>
                  <a:schemeClr val="tx2"/>
                </a:solidFill>
              </a:rPr>
              <a:t>přáním</a:t>
            </a:r>
            <a:r>
              <a:rPr lang="cs-CZ" sz="2400" dirty="0">
                <a:solidFill>
                  <a:schemeClr val="tx2"/>
                </a:solidFill>
              </a:rPr>
              <a:t> opatrovance, k jeho potřebě i k podnětům osob </a:t>
            </a:r>
            <a:r>
              <a:rPr lang="cs-CZ" sz="2400" dirty="0" err="1">
                <a:solidFill>
                  <a:schemeClr val="tx2"/>
                </a:solidFill>
              </a:rPr>
              <a:t>opatrovanci</a:t>
            </a:r>
            <a:r>
              <a:rPr lang="cs-CZ" sz="2400" dirty="0">
                <a:solidFill>
                  <a:schemeClr val="tx2"/>
                </a:solidFill>
              </a:rPr>
              <a:t> blízkých, sledují-li jeho prospěch, </a:t>
            </a:r>
          </a:p>
          <a:p>
            <a:r>
              <a:rPr lang="cs-CZ" sz="2400" dirty="0">
                <a:solidFill>
                  <a:schemeClr val="tx2"/>
                </a:solidFill>
              </a:rPr>
              <a:t>a dbá, aby výběrem opatrovníka nezaložil nedůvěru opatrovance k opatrovníkovi. Rozhodnutí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o omezení svéprávnosti nezbavuje člověka práva samostatně právně jednat v běžných záležitostech </a:t>
            </a:r>
          </a:p>
          <a:p>
            <a:r>
              <a:rPr lang="cs-CZ" sz="2400" dirty="0">
                <a:solidFill>
                  <a:schemeClr val="tx2"/>
                </a:solidFill>
              </a:rPr>
              <a:t>každodenního života (např. běžný nákup potravin v obchodě).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29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Osoba blízká (§ 22)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2"/>
                </a:solidFill>
              </a:rPr>
              <a:t>příbuzný v řadě přímé, sourozenec a manžel nebo partner podle zákona upravujícího registrované partnerství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2"/>
                </a:solidFill>
              </a:rPr>
              <a:t>jiné osoby v poměru rodinném nebo obdobném se pokládají za osoby sobě navzájem blízké, pokud by újmu, kterou utrpěla jedna z nich, druhá důvodně pociťovala jako újmu vlastní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2"/>
                </a:solidFill>
              </a:rPr>
              <a:t>má se za to, že osobami blízkými jsou i osoby </a:t>
            </a:r>
            <a:r>
              <a:rPr lang="cs-CZ" sz="1800" dirty="0" err="1" smtClean="0">
                <a:solidFill>
                  <a:schemeClr val="tx2"/>
                </a:solidFill>
              </a:rPr>
              <a:t>sešvagřené</a:t>
            </a:r>
            <a:r>
              <a:rPr lang="cs-CZ" sz="1800" dirty="0" smtClean="0">
                <a:solidFill>
                  <a:schemeClr val="tx2"/>
                </a:solidFill>
              </a:rPr>
              <a:t> nebo osoby, které spolu trvale žijí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solidFill>
                  <a:schemeClr val="tx2"/>
                </a:solidFill>
              </a:rPr>
              <a:t>stanoví-li zákon k ochraně třetích osob zvláštní podmínky nebo omezení pro převody majetku, pro jeho zatížení nebo přenechání k užití jinému mezi osobami blízkými, platí tyto podmínky a omezení i pro obdobná právní jednání mezi právnickou osobou a členem jejího statutárního orgánu nebo tím, kdo právnickou osobu podstatně ovlivňuje jako její člen nebo na základě dohody či jiné skutečnosti</a:t>
            </a: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5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PRÁVNICKÉ OSOBY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000" dirty="0"/>
              <a:t>Právnické osoby jsou odvozeny od fyzických osob; subjektem práva může být jen organizovaný </a:t>
            </a:r>
            <a:r>
              <a:rPr lang="cs-CZ" sz="2000" dirty="0" smtClean="0"/>
              <a:t>útvar</a:t>
            </a:r>
            <a:r>
              <a:rPr lang="cs-CZ" sz="2000" dirty="0"/>
              <a:t>, který za právnickou osobu prohlásí zákon. U právnických osob existuje systém jejich </a:t>
            </a:r>
            <a:r>
              <a:rPr lang="cs-CZ" sz="2000" dirty="0" smtClean="0"/>
              <a:t>stupňo</a:t>
            </a:r>
            <a:r>
              <a:rPr lang="cs-CZ" sz="2000" dirty="0"/>
              <a:t>v</a:t>
            </a:r>
            <a:r>
              <a:rPr lang="cs-CZ" sz="2000" dirty="0" smtClean="0"/>
              <a:t>itého </a:t>
            </a:r>
            <a:r>
              <a:rPr lang="cs-CZ" sz="2000" dirty="0"/>
              <a:t>vznikání i zanikání, které je vymezené na jedné straně založením a vznikem, na straně druhé </a:t>
            </a:r>
            <a:r>
              <a:rPr lang="cs-CZ" sz="2000" dirty="0" smtClean="0"/>
              <a:t>zrušením </a:t>
            </a:r>
            <a:r>
              <a:rPr lang="cs-CZ" sz="2000" dirty="0"/>
              <a:t>a zánikem (právní osobnost má tedy právnická osoba od svého vzniku až do svého zániku).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4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chemeClr val="tx2"/>
                </a:solidFill>
              </a:rPr>
              <a:t>1. Korporace - společenství osob (osobní složka)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-Obchodní společnosti,  </a:t>
            </a:r>
            <a:r>
              <a:rPr lang="cs-CZ" sz="1800" dirty="0">
                <a:solidFill>
                  <a:schemeClr val="tx2"/>
                </a:solidFill>
              </a:rPr>
              <a:t>Spolek (dříve občanské sdružení)</a:t>
            </a:r>
          </a:p>
          <a:p>
            <a:r>
              <a:rPr lang="cs-CZ" sz="1800" dirty="0">
                <a:solidFill>
                  <a:schemeClr val="tx2"/>
                </a:solidFill>
              </a:rPr>
              <a:t>Alespoň tři osoby vedené společným zájmem mohou založit k jeho naplňování spolek jako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2</a:t>
            </a:r>
            <a:r>
              <a:rPr lang="cs-CZ" sz="1800" dirty="0">
                <a:solidFill>
                  <a:schemeClr val="tx2"/>
                </a:solidFill>
              </a:rPr>
              <a:t>. Fundace (majetková složka)</a:t>
            </a:r>
          </a:p>
          <a:p>
            <a:r>
              <a:rPr lang="cs-CZ" sz="1800" dirty="0" smtClean="0">
                <a:solidFill>
                  <a:schemeClr val="tx2"/>
                </a:solidFill>
              </a:rPr>
              <a:t>Fundace </a:t>
            </a:r>
            <a:r>
              <a:rPr lang="cs-CZ" sz="1800" dirty="0">
                <a:solidFill>
                  <a:schemeClr val="tx2"/>
                </a:solidFill>
              </a:rPr>
              <a:t>je právnická osoba vytvořená majetkem vyčleněným k určitému účelu</a:t>
            </a:r>
            <a:r>
              <a:rPr lang="cs-CZ" sz="1800" dirty="0" smtClean="0">
                <a:solidFill>
                  <a:schemeClr val="tx2"/>
                </a:solidFill>
              </a:rPr>
              <a:t>..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- Nadace</a:t>
            </a:r>
            <a:endParaRPr lang="cs-CZ" sz="1800" dirty="0">
              <a:solidFill>
                <a:schemeClr val="tx2"/>
              </a:solidFill>
            </a:endParaRPr>
          </a:p>
          <a:p>
            <a:r>
              <a:rPr lang="cs-CZ" sz="1800" dirty="0">
                <a:solidFill>
                  <a:schemeClr val="tx2"/>
                </a:solidFill>
              </a:rPr>
              <a:t>Zakladatel zakládá nadaci k trvalé službě společensky nebo hospodářsky užitečnému účelu. </a:t>
            </a:r>
          </a:p>
          <a:p>
            <a:r>
              <a:rPr lang="cs-CZ" sz="1800" dirty="0">
                <a:solidFill>
                  <a:schemeClr val="tx2"/>
                </a:solidFill>
              </a:rPr>
              <a:t>Účel nadace může být veřejně prospěšný, spočívá-li v podpoře obecného blaha, i </a:t>
            </a:r>
            <a:r>
              <a:rPr lang="cs-CZ" sz="1800" dirty="0" err="1">
                <a:solidFill>
                  <a:schemeClr val="tx2"/>
                </a:solidFill>
              </a:rPr>
              <a:t>dobročinný</a:t>
            </a:r>
            <a:r>
              <a:rPr lang="cs-CZ" sz="1800" dirty="0">
                <a:solidFill>
                  <a:schemeClr val="tx2"/>
                </a:solidFill>
              </a:rPr>
              <a:t>, spočívá-li v podpoře určitého okruhu osob určených jednotlivě či jinak.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- Nadační </a:t>
            </a:r>
            <a:r>
              <a:rPr lang="cs-CZ" sz="1800" dirty="0">
                <a:solidFill>
                  <a:schemeClr val="tx2"/>
                </a:solidFill>
              </a:rPr>
              <a:t>fond</a:t>
            </a:r>
          </a:p>
          <a:p>
            <a:r>
              <a:rPr lang="cs-CZ" sz="1800" dirty="0">
                <a:solidFill>
                  <a:schemeClr val="tx2"/>
                </a:solidFill>
              </a:rPr>
              <a:t>Zakladatel zakládá nadační fond k účelu užitečnému společensky nebo hospodářsky</a:t>
            </a:r>
            <a:r>
              <a:rPr lang="cs-CZ" sz="1800" dirty="0" smtClean="0">
                <a:solidFill>
                  <a:schemeClr val="tx2"/>
                </a:solidFill>
              </a:rPr>
              <a:t>.</a:t>
            </a: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372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Právnické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3. Ústav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- Ústav </a:t>
            </a:r>
            <a:r>
              <a:rPr lang="cs-CZ" dirty="0">
                <a:solidFill>
                  <a:schemeClr val="tx2"/>
                </a:solidFill>
              </a:rPr>
              <a:t>je právnická osoba ustavená za účelem provozování činnosti užitečné společensky </a:t>
            </a:r>
            <a:r>
              <a:rPr lang="cs-CZ" dirty="0" smtClean="0">
                <a:solidFill>
                  <a:schemeClr val="tx2"/>
                </a:solidFill>
              </a:rPr>
              <a:t>nebo </a:t>
            </a:r>
            <a:r>
              <a:rPr lang="cs-CZ" dirty="0">
                <a:solidFill>
                  <a:schemeClr val="tx2"/>
                </a:solidFill>
              </a:rPr>
              <a:t>hospodářsky s využitím své osobní a majetkové složky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02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PRÁVNICKÉ OSOBY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000" b="1" dirty="0">
                <a:solidFill>
                  <a:schemeClr val="tx1"/>
                </a:solidFill>
              </a:rPr>
              <a:t>Právní osobnost (subjektivita</a:t>
            </a:r>
            <a:r>
              <a:rPr lang="cs-CZ" sz="2000" b="1" dirty="0" smtClean="0">
                <a:solidFill>
                  <a:schemeClr val="tx1"/>
                </a:solidFill>
              </a:rPr>
              <a:t>):</a:t>
            </a:r>
            <a:endParaRPr lang="cs-CZ" sz="2000" dirty="0"/>
          </a:p>
          <a:p>
            <a:pPr>
              <a:lnSpc>
                <a:spcPct val="90000"/>
              </a:lnSpc>
              <a:buClr>
                <a:srgbClr val="FFFFCC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000" b="1" dirty="0"/>
              <a:t>vzniká</a:t>
            </a:r>
          </a:p>
          <a:p>
            <a:pPr marL="739775" lvl="1" indent="-282575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000" dirty="0"/>
              <a:t>dnem zápisu do obchodního nebo jiného zákonem určeného rejstříku nebo </a:t>
            </a:r>
            <a:r>
              <a:rPr lang="cs-CZ" sz="2000" dirty="0" smtClean="0"/>
              <a:t>ze </a:t>
            </a:r>
            <a:r>
              <a:rPr lang="cs-CZ" sz="2000" dirty="0"/>
              <a:t>zákona</a:t>
            </a:r>
          </a:p>
          <a:p>
            <a:pPr marL="339725" indent="-339725">
              <a:lnSpc>
                <a:spcPct val="90000"/>
              </a:lnSpc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000" b="1" dirty="0"/>
              <a:t>zaniká</a:t>
            </a:r>
          </a:p>
          <a:p>
            <a:pPr marL="739775" lvl="1" indent="-282575">
              <a:lnSpc>
                <a:spcPct val="90000"/>
              </a:lnSpc>
              <a:buClr>
                <a:srgbClr val="FFFFFF"/>
              </a:buClr>
              <a:buFont typeface="Tahoma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000" dirty="0"/>
              <a:t>výmazem z rejstříku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současné pojetí vychází z: subjektivity FO, omezené povahou PO (předmětem činnosti)</a:t>
            </a:r>
          </a:p>
          <a:p>
            <a:pPr lvl="1"/>
            <a:r>
              <a:rPr lang="cs-CZ" sz="2000" dirty="0"/>
              <a:t>NOZ: </a:t>
            </a:r>
            <a:r>
              <a:rPr lang="cs-CZ" sz="2000" b="1" dirty="0"/>
              <a:t>překročení předmětu činnosti nezakládá neplatnost PÚ, může být veřejnoprávním deliktem</a:t>
            </a:r>
          </a:p>
          <a:p>
            <a:pPr lvl="2"/>
            <a:r>
              <a:rPr lang="cs-CZ" sz="2000" dirty="0"/>
              <a:t>To, že někdo nedovoleně podniká neznamená zneplatnění smluv, jež byly </a:t>
            </a:r>
            <a:r>
              <a:rPr lang="cs-CZ" sz="2000" dirty="0" smtClean="0"/>
              <a:t>uzavřeny - § 5/2 </a:t>
            </a:r>
            <a:endParaRPr lang="cs-CZ" sz="20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6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PRÁVNICKÉ OSOBY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lvl="1" indent="0">
              <a:buNone/>
            </a:pPr>
            <a:endParaRPr lang="cs-CZ" sz="2400" dirty="0"/>
          </a:p>
          <a:p>
            <a:pPr marL="457200" lvl="1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jednání za právnickou osobu:</a:t>
            </a:r>
          </a:p>
          <a:p>
            <a:pPr lvl="2"/>
            <a:r>
              <a:rPr lang="cs-CZ" dirty="0"/>
              <a:t>a) </a:t>
            </a:r>
            <a:r>
              <a:rPr lang="cs-CZ" b="1" dirty="0"/>
              <a:t>statutární orgán </a:t>
            </a:r>
            <a:r>
              <a:rPr lang="cs-CZ" dirty="0"/>
              <a:t>(jedná v plném rozsahu statutu PO) </a:t>
            </a:r>
          </a:p>
          <a:p>
            <a:pPr lvl="2"/>
            <a:r>
              <a:rPr lang="cs-CZ" dirty="0"/>
              <a:t>b) </a:t>
            </a:r>
            <a:r>
              <a:rPr lang="cs-CZ" b="1" dirty="0"/>
              <a:t>jiní pracovníci nebo členové </a:t>
            </a:r>
            <a:r>
              <a:rPr lang="cs-CZ" dirty="0"/>
              <a:t>(stanoví-li tak vnitřní předpisy nebo je-li to obvyklé)</a:t>
            </a:r>
          </a:p>
          <a:p>
            <a:pPr lvl="2"/>
            <a:r>
              <a:rPr lang="cs-CZ" dirty="0"/>
              <a:t>c) </a:t>
            </a:r>
            <a:r>
              <a:rPr lang="cs-CZ" b="1" dirty="0"/>
              <a:t>zmocněnci </a:t>
            </a:r>
            <a:r>
              <a:rPr lang="cs-CZ" dirty="0"/>
              <a:t>na základě plné moci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1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cs-CZ" b="1" dirty="0"/>
          </a:p>
          <a:p>
            <a:pPr marL="0" lvl="0" indent="0" algn="ctr">
              <a:buNone/>
            </a:pPr>
            <a:r>
              <a:rPr lang="cs-CZ" sz="4000" i="1" dirty="0" smtClean="0"/>
              <a:t>Děkuji za pozornost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4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Subjekty soukromoprávních vztahů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subjekty </a:t>
            </a:r>
            <a:r>
              <a:rPr lang="cs-CZ" dirty="0" smtClean="0"/>
              <a:t>soukromoprávních vztahů </a:t>
            </a:r>
            <a:r>
              <a:rPr lang="cs-CZ" dirty="0"/>
              <a:t>vztahů zákon rozlišuje fyzickou osobu, právnickou osobu a stát, který pokud vystupuje v občanskoprávních vztazích má postavení právnické osoby. Jsou to tedy osoby, kterým občanské právo přiznává způsobilost k právům a povinnostem, tedy právní subjektivitu.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2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Osoby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v souladu s § 18 rozeznáváme </a:t>
            </a:r>
            <a:r>
              <a:rPr lang="cs-CZ" sz="2400" u="sng" dirty="0" smtClean="0">
                <a:solidFill>
                  <a:schemeClr val="tx2"/>
                </a:solidFill>
              </a:rPr>
              <a:t>osoby fyzické</a:t>
            </a:r>
            <a:r>
              <a:rPr lang="cs-CZ" sz="2400" dirty="0" smtClean="0">
                <a:solidFill>
                  <a:schemeClr val="tx2"/>
                </a:solidFill>
              </a:rPr>
              <a:t> a </a:t>
            </a:r>
            <a:r>
              <a:rPr lang="cs-CZ" sz="2400" u="sng" dirty="0" smtClean="0">
                <a:solidFill>
                  <a:schemeClr val="tx2"/>
                </a:solidFill>
              </a:rPr>
              <a:t>osoby právnické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u="sng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každá osoba je determinována -&gt;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a) </a:t>
            </a:r>
            <a:r>
              <a:rPr lang="cs-CZ" sz="2400" b="1" dirty="0" smtClean="0">
                <a:solidFill>
                  <a:schemeClr val="tx2"/>
                </a:solidFill>
              </a:rPr>
              <a:t>právní osobností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b) </a:t>
            </a:r>
            <a:r>
              <a:rPr lang="cs-CZ" sz="2400" b="1" dirty="0" smtClean="0">
                <a:solidFill>
                  <a:schemeClr val="tx2"/>
                </a:solidFill>
              </a:rPr>
              <a:t>svéprávností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 smtClean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právní </a:t>
            </a:r>
            <a:r>
              <a:rPr lang="cs-CZ" sz="2400" dirty="0">
                <a:solidFill>
                  <a:schemeClr val="tx2"/>
                </a:solidFill>
              </a:rPr>
              <a:t>osobnosti ani svéprávnosti se nemůže nikdo vzdát ani zčásti; učiní-li tak, nepřihlíží se k tomu (§ 16)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9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Fyzické osoby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000" b="1" u="sng" dirty="0" smtClean="0">
              <a:solidFill>
                <a:schemeClr val="tx2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dirty="0">
                <a:solidFill>
                  <a:schemeClr val="tx2"/>
                </a:solidFill>
              </a:rPr>
              <a:t>Občanské právo pojem fyzická osoba (člověk) nedefinuje. Má se za to, že každá svéprávná osoba má </a:t>
            </a:r>
            <a:r>
              <a:rPr lang="cs-CZ" sz="2000" dirty="0" smtClean="0">
                <a:solidFill>
                  <a:schemeClr val="tx2"/>
                </a:solidFill>
              </a:rPr>
              <a:t>rozum </a:t>
            </a:r>
            <a:r>
              <a:rPr lang="cs-CZ" sz="2000" dirty="0">
                <a:solidFill>
                  <a:schemeClr val="tx2"/>
                </a:solidFill>
              </a:rPr>
              <a:t>průměrného člověka i schopnost užívat jej s běžnou péčí a opatrností a že to každý od ní </a:t>
            </a:r>
            <a:r>
              <a:rPr lang="cs-CZ" sz="2000" dirty="0" smtClean="0">
                <a:solidFill>
                  <a:schemeClr val="tx2"/>
                </a:solidFill>
              </a:rPr>
              <a:t>může </a:t>
            </a:r>
            <a:r>
              <a:rPr lang="cs-CZ" sz="2000" dirty="0">
                <a:solidFill>
                  <a:schemeClr val="tx2"/>
                </a:solidFill>
              </a:rPr>
              <a:t>v právním styku důvodně očekávat.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b="1" u="sng" dirty="0" smtClean="0">
                <a:solidFill>
                  <a:schemeClr val="tx2"/>
                </a:solidFill>
              </a:rPr>
              <a:t>lidská </a:t>
            </a:r>
            <a:r>
              <a:rPr lang="cs-CZ" sz="2000" b="1" u="sng" dirty="0">
                <a:solidFill>
                  <a:schemeClr val="tx2"/>
                </a:solidFill>
              </a:rPr>
              <a:t>bytost</a:t>
            </a:r>
            <a:r>
              <a:rPr lang="cs-CZ" sz="2000" dirty="0">
                <a:solidFill>
                  <a:schemeClr val="tx2"/>
                </a:solidFill>
              </a:rPr>
              <a:t> od narození (respektive početí) do smrti nezávisle na pohlaví, věku, jazyce, víře a náboženství, politickém či jiném smýšlení, majetku apod</a:t>
            </a:r>
            <a:r>
              <a:rPr lang="cs-CZ" sz="2000" dirty="0" smtClean="0">
                <a:solidFill>
                  <a:schemeClr val="tx2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2"/>
                </a:solidFill>
              </a:rPr>
              <a:t>právně irelevantní má-li osoba české státní občanství či </a:t>
            </a:r>
            <a:r>
              <a:rPr lang="cs-CZ" sz="2000" dirty="0" smtClean="0">
                <a:solidFill>
                  <a:schemeClr val="tx2"/>
                </a:solidFill>
              </a:rPr>
              <a:t>nikoli</a:t>
            </a:r>
          </a:p>
          <a:p>
            <a:r>
              <a:rPr lang="cs-CZ" sz="2000" dirty="0" smtClean="0"/>
              <a:t>§ 19 -&gt; každý člověk má již samotným citem a rozumem poznatelná přirozená práva</a:t>
            </a:r>
          </a:p>
          <a:p>
            <a:r>
              <a:rPr lang="cs-CZ" sz="2000" dirty="0" smtClean="0"/>
              <a:t>zákon stanoví pouze meze uplatňování těchto práv</a:t>
            </a:r>
          </a:p>
          <a:p>
            <a:r>
              <a:rPr lang="cs-CZ" sz="2000" dirty="0" smtClean="0"/>
              <a:t>přirozených práv se nelze vzdát (§ 19/2)</a:t>
            </a:r>
          </a:p>
          <a:p>
            <a:endParaRPr lang="cs-CZ" sz="1800" i="1" dirty="0"/>
          </a:p>
          <a:p>
            <a:endParaRPr lang="cs-CZ" sz="1800" i="1" dirty="0" smtClean="0"/>
          </a:p>
          <a:p>
            <a:endParaRPr lang="cs-CZ" sz="1800" i="1" dirty="0"/>
          </a:p>
          <a:p>
            <a:endParaRPr lang="cs-CZ" sz="1800" i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 fyzické osoby rozlišujeme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tx1"/>
                </a:solidFill>
              </a:rPr>
              <a:t>právní </a:t>
            </a:r>
            <a:r>
              <a:rPr lang="cs-CZ" u="sng" dirty="0">
                <a:solidFill>
                  <a:schemeClr val="tx1"/>
                </a:solidFill>
              </a:rPr>
              <a:t>osobnost </a:t>
            </a:r>
            <a:r>
              <a:rPr lang="cs-CZ" dirty="0">
                <a:solidFill>
                  <a:schemeClr val="tx1"/>
                </a:solidFill>
              </a:rPr>
              <a:t>(způsobilost mít práva a povinnosti)</a:t>
            </a:r>
          </a:p>
          <a:p>
            <a:r>
              <a:rPr lang="cs-CZ" u="sng" dirty="0" smtClean="0">
                <a:solidFill>
                  <a:schemeClr val="tx1"/>
                </a:solidFill>
              </a:rPr>
              <a:t>svéprávnost </a:t>
            </a:r>
            <a:r>
              <a:rPr lang="cs-CZ" dirty="0">
                <a:solidFill>
                  <a:schemeClr val="tx1"/>
                </a:solidFill>
              </a:rPr>
              <a:t>(způsobilost vlastními právními jednáními nabývat práv a brát na sebe povinnosti)</a:t>
            </a:r>
          </a:p>
          <a:p>
            <a:r>
              <a:rPr lang="cs-CZ" u="sng" dirty="0" smtClean="0">
                <a:solidFill>
                  <a:schemeClr val="tx1"/>
                </a:solidFill>
              </a:rPr>
              <a:t>deliktní </a:t>
            </a:r>
            <a:r>
              <a:rPr lang="cs-CZ" u="sng" dirty="0">
                <a:solidFill>
                  <a:schemeClr val="tx1"/>
                </a:solidFill>
              </a:rPr>
              <a:t>způsobilost </a:t>
            </a:r>
            <a:r>
              <a:rPr lang="cs-CZ" dirty="0">
                <a:solidFill>
                  <a:schemeClr val="tx1"/>
                </a:solidFill>
              </a:rPr>
              <a:t>(způsobilost vlastními protiprávními jednáními brát na sebe povinnosti).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7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PRÁVNÍ OSOBNOST FO – VZNIK	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člověk má právní osobnost </a:t>
            </a:r>
            <a:r>
              <a:rPr lang="cs-CZ" sz="2400" b="1" dirty="0" smtClean="0"/>
              <a:t>od narození až do smrti</a:t>
            </a:r>
            <a:r>
              <a:rPr lang="cs-CZ" sz="2400" dirty="0" smtClean="0"/>
              <a:t> (§ </a:t>
            </a:r>
            <a:r>
              <a:rPr lang="cs-CZ" sz="2400" dirty="0"/>
              <a:t>23</a:t>
            </a:r>
            <a:r>
              <a:rPr lang="cs-CZ" sz="2400" dirty="0" smtClean="0"/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čl</a:t>
            </a:r>
            <a:r>
              <a:rPr lang="cs-CZ" sz="2400" dirty="0"/>
              <a:t>. 5 Listiny: </a:t>
            </a:r>
            <a:r>
              <a:rPr lang="cs-CZ" sz="2400" i="1" dirty="0"/>
              <a:t>Každý je způsobilý mít práva </a:t>
            </a:r>
            <a:r>
              <a:rPr lang="cs-CZ" sz="2400" dirty="0"/>
              <a:t>-&gt; každý je způsobilý mít v mezích právního řádu práva a povinnosti; tj. každý je způsobilý být subjektem práv a povinností</a:t>
            </a:r>
            <a:endParaRPr lang="cs-CZ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b="1" dirty="0"/>
              <a:t>NASCITURUS</a:t>
            </a:r>
            <a:r>
              <a:rPr lang="cs-CZ" sz="2400" dirty="0"/>
              <a:t> -&gt; na počaté dítě se hledí jako na již narozené, pokud to </a:t>
            </a:r>
            <a:r>
              <a:rPr lang="cs-CZ" sz="2400" u="sng" dirty="0"/>
              <a:t>vyhovuje jeho zájmům</a:t>
            </a:r>
            <a:r>
              <a:rPr lang="cs-CZ" sz="2400" dirty="0"/>
              <a:t>. Má se za to, že se dítě narodilo živé. Nenarodí-li se však živé, hledí se na ně, jako by nikdy nebylo</a:t>
            </a:r>
            <a:r>
              <a:rPr lang="cs-CZ" sz="24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6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PRÁVNÍ OSOBNOST FO	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Právní </a:t>
            </a:r>
            <a:r>
              <a:rPr lang="cs-CZ" sz="2400" dirty="0">
                <a:solidFill>
                  <a:schemeClr val="tx2"/>
                </a:solidFill>
              </a:rPr>
              <a:t>osobnost nelze žádným způsobem omezit nebo jí osobu </a:t>
            </a:r>
            <a:r>
              <a:rPr lang="cs-CZ" sz="2400" dirty="0" smtClean="0">
                <a:solidFill>
                  <a:schemeClr val="tx2"/>
                </a:solidFill>
              </a:rPr>
              <a:t>zbavit.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tx2"/>
                </a:solidFill>
              </a:rPr>
              <a:t>změna pohlaví</a:t>
            </a:r>
            <a:r>
              <a:rPr lang="cs-CZ" sz="2400" dirty="0" smtClean="0">
                <a:solidFill>
                  <a:schemeClr val="tx2"/>
                </a:solidFill>
              </a:rPr>
              <a:t> nemá vliv na osobní stav člověka, ani na jeho osobní a majetkové poměry</a:t>
            </a: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manželství nebo registr. partnerství však zaniká</a:t>
            </a: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změna pohlaví nastává chirurgickým zákrokem při současném znemožnění reprodukční funkce a přeměně pohlavních orgánů</a:t>
            </a: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nutný zápis do matriční knihy</a:t>
            </a: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1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PRÁVNÍ OSOBNOST FO - ZÁNIK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400" b="1" u="sng" dirty="0"/>
              <a:t>Právní osobnost zanikne </a:t>
            </a:r>
            <a:r>
              <a:rPr lang="pl-PL" sz="2400" b="1" u="sng" dirty="0" smtClean="0"/>
              <a:t>smrtí</a:t>
            </a:r>
            <a:endParaRPr lang="cs-CZ" sz="2400" b="1" u="sng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b="1" u="sng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A) </a:t>
            </a:r>
            <a:r>
              <a:rPr lang="cs-CZ" sz="2400" b="1" dirty="0" smtClean="0"/>
              <a:t>DŮKAZ SMRTI</a:t>
            </a:r>
            <a:r>
              <a:rPr lang="cs-CZ" sz="2400" dirty="0" smtClean="0"/>
              <a:t> (§ 26 a násl.) -&gt;  a) veřejná listina – vystavenou po prohlédnutí těla stanoveným způsobem (ohledáním mrtvoly)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			   		    b) účast na </a:t>
            </a:r>
            <a:r>
              <a:rPr lang="cs-CZ" sz="2400" dirty="0"/>
              <a:t>neštěstí- pokud byl člověk účasten takové události, že se jeho smrt vzhledem k okolnostem jeví jako </a:t>
            </a:r>
            <a:r>
              <a:rPr lang="cs-CZ" sz="2400" dirty="0" smtClean="0"/>
              <a:t>jistá</a:t>
            </a:r>
            <a:endParaRPr lang="cs-CZ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-&gt; závisí-li právní následek na skutečnosti, že určitý člověk přežil jiného člověka a není jisto, který z nich zemřel jako první, má se zato, že zemřeli všichni současně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b="1" dirty="0" smtClean="0"/>
              <a:t>místo úmrtí</a:t>
            </a:r>
            <a:r>
              <a:rPr lang="cs-CZ" sz="2400" dirty="0" smtClean="0"/>
              <a:t> -&gt;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r>
              <a:rPr lang="cs-CZ" sz="2400" dirty="0" smtClean="0"/>
              <a:t>místo, kde bylo nalezeno tělo člověka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r>
              <a:rPr lang="cs-CZ" sz="2400" dirty="0" smtClean="0"/>
              <a:t>místo, kde naposledy pobýval živý  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8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ŠO prezentace _šablona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Cailbri"/>
        <a:ea typeface=""/>
        <a:cs typeface=""/>
      </a:majorFont>
      <a:minorFont>
        <a:latin typeface="Cail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MVŠO prezentace _šablona</Template>
  <TotalTime>1622</TotalTime>
  <Words>2289</Words>
  <Application>Microsoft Office PowerPoint</Application>
  <PresentationFormat>Předvádění na obrazovce (4:3)</PresentationFormat>
  <Paragraphs>336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Cailbri</vt:lpstr>
      <vt:lpstr>Calibri</vt:lpstr>
      <vt:lpstr>Tahoma</vt:lpstr>
      <vt:lpstr>Wingdings</vt:lpstr>
      <vt:lpstr>MVŠO prezentace _šablona</vt:lpstr>
      <vt:lpstr>Prezentace aplikace PowerPoint</vt:lpstr>
      <vt:lpstr>OBČANSKÉ PRÁVO</vt:lpstr>
      <vt:lpstr>Subjekty soukromoprávních vztahů</vt:lpstr>
      <vt:lpstr>Osoby</vt:lpstr>
      <vt:lpstr>Fyzické osoby</vt:lpstr>
      <vt:lpstr>U fyzické osoby rozlišujeme</vt:lpstr>
      <vt:lpstr>PRÁVNÍ OSOBNOST FO – VZNIK </vt:lpstr>
      <vt:lpstr>PRÁVNÍ OSOBNOST FO </vt:lpstr>
      <vt:lpstr>PRÁVNÍ OSOBNOST FO - ZÁNIK</vt:lpstr>
      <vt:lpstr>PRÁVNÍ OSOBNOT FO - ZÁNIK</vt:lpstr>
      <vt:lpstr>PRÁVNÍ OSOBNOT FO - ZÁNIK</vt:lpstr>
      <vt:lpstr>PRÁVNÍ OSOBNOT FO - ZÁNIK</vt:lpstr>
      <vt:lpstr>FO - SVÉPRÁVNOST</vt:lpstr>
      <vt:lpstr>Svéprávnost - nezletilí</vt:lpstr>
      <vt:lpstr>SVÉPRÁVNOST – NEZLETILCI</vt:lpstr>
      <vt:lpstr>SVÉPRÁVNOST – NEZLETILCI</vt:lpstr>
      <vt:lpstr>SVÉPRÁVNOST – NEZLETILCI</vt:lpstr>
      <vt:lpstr>Omezení svéprávnosti</vt:lpstr>
      <vt:lpstr>Podpůrná opatření při narušení schopnosti zletilého právně jednat</vt:lpstr>
      <vt:lpstr>Podpůrná opatření při narušení schopnosti zletilého právně jednat</vt:lpstr>
      <vt:lpstr>OMEZENÍ SVÉPRÁVNOSTI (§ 55 a násl.)</vt:lpstr>
      <vt:lpstr>Omezení svéprávnosti</vt:lpstr>
      <vt:lpstr>Osoba blízká (§ 22)</vt:lpstr>
      <vt:lpstr>PRÁVNICKÉ OSOBY</vt:lpstr>
      <vt:lpstr>Právnické osoby</vt:lpstr>
      <vt:lpstr>Právnické osoby</vt:lpstr>
      <vt:lpstr>PRÁVNICKÉ OSOBY</vt:lpstr>
      <vt:lpstr>PRÁVNICKÉ OSOBY</vt:lpstr>
      <vt:lpstr>Prezentace aplikace PowerPoint</vt:lpstr>
    </vt:vector>
  </TitlesOfParts>
  <Company>TESCOSW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podrazilp</dc:creator>
  <cp:lastModifiedBy>Účet Microsoft</cp:lastModifiedBy>
  <cp:revision>76</cp:revision>
  <dcterms:created xsi:type="dcterms:W3CDTF">2013-09-03T12:17:48Z</dcterms:created>
  <dcterms:modified xsi:type="dcterms:W3CDTF">2022-10-05T14:22:05Z</dcterms:modified>
</cp:coreProperties>
</file>