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48"/>
  </p:notesMasterIdLst>
  <p:sldIdLst>
    <p:sldId id="256" r:id="rId2"/>
    <p:sldId id="297" r:id="rId3"/>
    <p:sldId id="298" r:id="rId4"/>
    <p:sldId id="299" r:id="rId5"/>
    <p:sldId id="300" r:id="rId6"/>
    <p:sldId id="301" r:id="rId7"/>
    <p:sldId id="302" r:id="rId8"/>
    <p:sldId id="303" r:id="rId9"/>
    <p:sldId id="304" r:id="rId10"/>
    <p:sldId id="305" r:id="rId11"/>
    <p:sldId id="306" r:id="rId12"/>
    <p:sldId id="307" r:id="rId13"/>
    <p:sldId id="308" r:id="rId14"/>
    <p:sldId id="309" r:id="rId15"/>
    <p:sldId id="310" r:id="rId16"/>
    <p:sldId id="311" r:id="rId17"/>
    <p:sldId id="312" r:id="rId18"/>
    <p:sldId id="313" r:id="rId19"/>
    <p:sldId id="314" r:id="rId20"/>
    <p:sldId id="315" r:id="rId21"/>
    <p:sldId id="316" r:id="rId22"/>
    <p:sldId id="317" r:id="rId23"/>
    <p:sldId id="318" r:id="rId24"/>
    <p:sldId id="319" r:id="rId25"/>
    <p:sldId id="320" r:id="rId26"/>
    <p:sldId id="321" r:id="rId27"/>
    <p:sldId id="322" r:id="rId28"/>
    <p:sldId id="323" r:id="rId29"/>
    <p:sldId id="324" r:id="rId30"/>
    <p:sldId id="325" r:id="rId31"/>
    <p:sldId id="326" r:id="rId32"/>
    <p:sldId id="327" r:id="rId33"/>
    <p:sldId id="328" r:id="rId34"/>
    <p:sldId id="330" r:id="rId35"/>
    <p:sldId id="331" r:id="rId36"/>
    <p:sldId id="336" r:id="rId37"/>
    <p:sldId id="335" r:id="rId38"/>
    <p:sldId id="332" r:id="rId39"/>
    <p:sldId id="333" r:id="rId40"/>
    <p:sldId id="334" r:id="rId41"/>
    <p:sldId id="337" r:id="rId42"/>
    <p:sldId id="338" r:id="rId43"/>
    <p:sldId id="339" r:id="rId44"/>
    <p:sldId id="340" r:id="rId45"/>
    <p:sldId id="341" r:id="rId46"/>
    <p:sldId id="276" r:id="rId47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23" d="100"/>
          <a:sy n="123" d="100"/>
        </p:scale>
        <p:origin x="125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471495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628356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803696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217111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696090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997838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163550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9685146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8483441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446356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0049608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7655372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1521319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0681667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9325295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4163048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3078375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6887188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0550922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3098192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203251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8801720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5890718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3364708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3422759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0323766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7716113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8151292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8920776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6007345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2757965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068415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56593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516436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710916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1785542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2754668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5405002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5210839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684662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730511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569565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321314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818767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ransition spd="slow">
    <p:fade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3"/>
          <p:cNvSpPr txBox="1">
            <a:spLocks noGrp="1"/>
          </p:cNvSpPr>
          <p:nvPr>
            <p:ph type="ctrTitle"/>
          </p:nvPr>
        </p:nvSpPr>
        <p:spPr>
          <a:xfrm>
            <a:off x="289825" y="2346399"/>
            <a:ext cx="8704800" cy="32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D10202"/>
              </a:buClr>
              <a:buSzPts val="4400"/>
              <a:buFont typeface="Calibri"/>
              <a:buNone/>
            </a:pPr>
            <a:r>
              <a:rPr lang="cs-CZ" b="1">
                <a:solidFill>
                  <a:srgbClr val="D10202"/>
                </a:solidFill>
              </a:rPr>
              <a:t>Strategická analýza</a:t>
            </a:r>
            <a:br>
              <a:rPr lang="cs-CZ" b="1">
                <a:solidFill>
                  <a:srgbClr val="D10202"/>
                </a:solidFill>
              </a:rPr>
            </a:br>
            <a:r>
              <a:rPr lang="cs-CZ" b="1">
                <a:solidFill>
                  <a:srgbClr val="D10202"/>
                </a:solidFill>
              </a:rPr>
              <a:t>XSAN</a:t>
            </a:r>
            <a:endParaRPr b="1"/>
          </a:p>
        </p:txBody>
      </p:sp>
      <p:sp>
        <p:nvSpPr>
          <p:cNvPr id="90" name="Google Shape;90;p13"/>
          <p:cNvSpPr txBox="1"/>
          <p:nvPr/>
        </p:nvSpPr>
        <p:spPr>
          <a:xfrm>
            <a:off x="464234" y="5884219"/>
            <a:ext cx="4894206" cy="534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cs-CZ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Autor: Ing. Jaroslav Škrabal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3" descr="Výsledek obrázku pro ikea logo"/>
          <p:cNvSpPr/>
          <p:nvPr/>
        </p:nvSpPr>
        <p:spPr>
          <a:xfrm>
            <a:off x="4419599" y="1703717"/>
            <a:ext cx="1877683" cy="18776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3"/>
          <p:cNvSpPr txBox="1"/>
          <p:nvPr/>
        </p:nvSpPr>
        <p:spPr>
          <a:xfrm>
            <a:off x="4800942" y="5604868"/>
            <a:ext cx="3878824" cy="7255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cs-CZ" sz="1800" b="1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06. 10. 2022</a:t>
            </a:r>
            <a:endParaRPr dirty="0"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cs-CZ" sz="1800" b="1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Olomouc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endParaRPr sz="1600" b="0" u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Strategická analýza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b="1" dirty="0"/>
              <a:t>Strategická analýza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dirty="0"/>
              <a:t>PEST analýza</a:t>
            </a:r>
          </a:p>
          <a:p>
            <a:pPr lvl="2">
              <a:spcBef>
                <a:spcPts val="640"/>
              </a:spcBef>
            </a:pPr>
            <a:r>
              <a:rPr lang="cs-CZ" dirty="0"/>
              <a:t>Modifikace:</a:t>
            </a:r>
          </a:p>
          <a:p>
            <a:pPr lvl="3">
              <a:spcBef>
                <a:spcPts val="640"/>
              </a:spcBef>
            </a:pPr>
            <a:r>
              <a:rPr lang="cs-CZ" dirty="0"/>
              <a:t>SLEPT;</a:t>
            </a:r>
          </a:p>
          <a:p>
            <a:pPr lvl="3">
              <a:spcBef>
                <a:spcPts val="640"/>
              </a:spcBef>
            </a:pPr>
            <a:r>
              <a:rPr lang="cs-CZ" dirty="0"/>
              <a:t>SLEPTE;</a:t>
            </a:r>
          </a:p>
          <a:p>
            <a:pPr lvl="3">
              <a:spcBef>
                <a:spcPts val="640"/>
              </a:spcBef>
            </a:pPr>
            <a:r>
              <a:rPr lang="cs-CZ" dirty="0"/>
              <a:t>PEST;</a:t>
            </a:r>
          </a:p>
          <a:p>
            <a:pPr lvl="3">
              <a:spcBef>
                <a:spcPts val="640"/>
              </a:spcBef>
            </a:pPr>
            <a:r>
              <a:rPr lang="cs-CZ" dirty="0"/>
              <a:t>PESTLE.</a:t>
            </a:r>
          </a:p>
          <a:p>
            <a:pPr marL="1543050" lvl="2" indent="-514350">
              <a:spcBef>
                <a:spcPts val="640"/>
              </a:spcBef>
              <a:buFont typeface="+mj-lt"/>
              <a:buAutoNum type="arabicPeriod" startAt="5"/>
            </a:pPr>
            <a:endParaRPr lang="cs-CZ" dirty="0"/>
          </a:p>
          <a:p>
            <a:pPr marL="1543050" lvl="2" indent="-514350">
              <a:spcBef>
                <a:spcPts val="640"/>
              </a:spcBef>
              <a:buFont typeface="+mj-lt"/>
              <a:buAutoNum type="arabicPeriod" startAt="5"/>
            </a:pPr>
            <a:endParaRPr lang="cs-CZ" dirty="0"/>
          </a:p>
          <a:p>
            <a:pPr lvl="1">
              <a:spcBef>
                <a:spcPts val="640"/>
              </a:spcBef>
              <a:buChar char="•"/>
            </a:pPr>
            <a:endParaRPr dirty="0"/>
          </a:p>
          <a:p>
            <a:pPr marL="45720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cs-CZ" sz="1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10/46</a:t>
            </a:r>
            <a:endParaRPr kumimoji="0" sz="1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80666325"/>
      </p:ext>
    </p:extLst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Strategická analýza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b="1" dirty="0"/>
              <a:t>Strategická analýza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dirty="0" err="1"/>
              <a:t>Porterův</a:t>
            </a:r>
            <a:r>
              <a:rPr lang="cs-CZ" dirty="0"/>
              <a:t> model pěti sil</a:t>
            </a:r>
          </a:p>
          <a:p>
            <a:pPr lvl="2">
              <a:spcBef>
                <a:spcPts val="640"/>
              </a:spcBef>
            </a:pPr>
            <a:r>
              <a:rPr lang="cs-CZ" dirty="0"/>
              <a:t>Významnou charakteristikou odvětví jsou </a:t>
            </a:r>
            <a:r>
              <a:rPr lang="cs-CZ" b="1" dirty="0"/>
              <a:t>konkurenční síly</a:t>
            </a:r>
            <a:r>
              <a:rPr lang="cs-CZ" dirty="0"/>
              <a:t>, které </a:t>
            </a:r>
            <a:r>
              <a:rPr lang="cs-CZ" b="1" dirty="0"/>
              <a:t>v daném odvětví působí</a:t>
            </a:r>
            <a:r>
              <a:rPr lang="cs-CZ" dirty="0"/>
              <a:t>.</a:t>
            </a:r>
          </a:p>
          <a:p>
            <a:pPr lvl="2">
              <a:spcBef>
                <a:spcPts val="640"/>
              </a:spcBef>
            </a:pPr>
            <a:r>
              <a:rPr lang="cs-CZ" dirty="0"/>
              <a:t>Vzhledem k této skutečnosti představuje nedílnou součástí </a:t>
            </a:r>
            <a:r>
              <a:rPr lang="cs-CZ" b="1" dirty="0"/>
              <a:t>analýzy mikrookolí analýza konkurenčních sil</a:t>
            </a:r>
            <a:r>
              <a:rPr lang="cs-CZ" dirty="0"/>
              <a:t>, která zkoumá základ </a:t>
            </a:r>
            <a:r>
              <a:rPr lang="cs-CZ" b="1" dirty="0"/>
              <a:t>konkurence v odvětví</a:t>
            </a:r>
            <a:r>
              <a:rPr lang="cs-CZ" dirty="0"/>
              <a:t>.</a:t>
            </a:r>
          </a:p>
          <a:p>
            <a:pPr lvl="2">
              <a:spcBef>
                <a:spcPts val="640"/>
              </a:spcBef>
            </a:pPr>
            <a:r>
              <a:rPr lang="cs-CZ" dirty="0"/>
              <a:t>K řešení tohoto problému přispěl významně </a:t>
            </a:r>
            <a:r>
              <a:rPr lang="cs-CZ" b="1" dirty="0"/>
              <a:t>M. Porter modelem pěti sil</a:t>
            </a:r>
            <a:r>
              <a:rPr lang="cs-CZ" dirty="0"/>
              <a:t>, který je ve své podstatě nástrojem </a:t>
            </a:r>
            <a:r>
              <a:rPr lang="cs-CZ" b="1" dirty="0"/>
              <a:t>zkoumání konkurenčního prostředí</a:t>
            </a:r>
            <a:r>
              <a:rPr lang="cs-CZ" dirty="0"/>
              <a:t>.</a:t>
            </a:r>
          </a:p>
          <a:p>
            <a:pPr marL="1543050" lvl="2" indent="-514350">
              <a:spcBef>
                <a:spcPts val="640"/>
              </a:spcBef>
              <a:buFont typeface="+mj-lt"/>
              <a:buAutoNum type="arabicPeriod" startAt="5"/>
            </a:pPr>
            <a:endParaRPr lang="cs-CZ" dirty="0"/>
          </a:p>
          <a:p>
            <a:pPr marL="1543050" lvl="2" indent="-514350">
              <a:spcBef>
                <a:spcPts val="640"/>
              </a:spcBef>
              <a:buFont typeface="+mj-lt"/>
              <a:buAutoNum type="arabicPeriod" startAt="5"/>
            </a:pPr>
            <a:endParaRPr lang="cs-CZ" dirty="0"/>
          </a:p>
          <a:p>
            <a:pPr lvl="1">
              <a:spcBef>
                <a:spcPts val="640"/>
              </a:spcBef>
              <a:buChar char="•"/>
            </a:pPr>
            <a:endParaRPr dirty="0"/>
          </a:p>
          <a:p>
            <a:pPr marL="45720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cs-CZ" sz="1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11/46</a:t>
            </a:r>
            <a:endParaRPr kumimoji="0" sz="1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01351867"/>
      </p:ext>
    </p:extLst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Strategická analýza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b="1" dirty="0"/>
              <a:t>Strategická analýza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dirty="0" err="1"/>
              <a:t>Porterův</a:t>
            </a:r>
            <a:r>
              <a:rPr lang="cs-CZ" dirty="0"/>
              <a:t> model pěti sil</a:t>
            </a:r>
          </a:p>
          <a:p>
            <a:pPr lvl="2">
              <a:spcBef>
                <a:spcPts val="640"/>
              </a:spcBef>
            </a:pPr>
            <a:r>
              <a:rPr lang="cs-CZ" b="1" dirty="0"/>
              <a:t>Cílem modelu </a:t>
            </a:r>
            <a:r>
              <a:rPr lang="cs-CZ" dirty="0"/>
              <a:t>je umožnit jasně </a:t>
            </a:r>
            <a:r>
              <a:rPr lang="cs-CZ" b="1" dirty="0"/>
              <a:t>pochopit síly</a:t>
            </a:r>
            <a:r>
              <a:rPr lang="cs-CZ" dirty="0"/>
              <a:t>, které v </a:t>
            </a:r>
            <a:r>
              <a:rPr lang="cs-CZ" b="1" dirty="0"/>
              <a:t>tomto prostředí působí</a:t>
            </a:r>
            <a:r>
              <a:rPr lang="cs-CZ" dirty="0"/>
              <a:t>, a </a:t>
            </a:r>
            <a:r>
              <a:rPr lang="cs-CZ" b="1" dirty="0"/>
              <a:t>identifikovat</a:t>
            </a:r>
            <a:r>
              <a:rPr lang="cs-CZ" dirty="0"/>
              <a:t>, které z nich </a:t>
            </a:r>
            <a:r>
              <a:rPr lang="cs-CZ" b="1" dirty="0"/>
              <a:t>mají pro firmu</a:t>
            </a:r>
            <a:r>
              <a:rPr lang="cs-CZ" dirty="0"/>
              <a:t> z hlediska jejího </a:t>
            </a:r>
            <a:r>
              <a:rPr lang="cs-CZ" b="1" dirty="0"/>
              <a:t>budoucího vývoje největší význam </a:t>
            </a:r>
            <a:r>
              <a:rPr lang="cs-CZ" dirty="0"/>
              <a:t>a které </a:t>
            </a:r>
            <a:r>
              <a:rPr lang="cs-CZ" b="1" dirty="0"/>
              <a:t>mohou být strategickými rozhodnutími</a:t>
            </a:r>
            <a:r>
              <a:rPr lang="cs-CZ" dirty="0"/>
              <a:t> </a:t>
            </a:r>
            <a:r>
              <a:rPr lang="cs-CZ" b="1" dirty="0"/>
              <a:t>managmentu</a:t>
            </a:r>
            <a:r>
              <a:rPr lang="cs-CZ" dirty="0"/>
              <a:t> </a:t>
            </a:r>
            <a:r>
              <a:rPr lang="cs-CZ" b="1" dirty="0"/>
              <a:t>ovlivněny</a:t>
            </a:r>
            <a:r>
              <a:rPr lang="cs-CZ" dirty="0"/>
              <a:t>.</a:t>
            </a:r>
          </a:p>
          <a:p>
            <a:pPr marL="1543050" lvl="2" indent="-514350">
              <a:spcBef>
                <a:spcPts val="640"/>
              </a:spcBef>
              <a:buFont typeface="+mj-lt"/>
              <a:buAutoNum type="arabicPeriod" startAt="5"/>
            </a:pPr>
            <a:endParaRPr lang="cs-CZ" dirty="0"/>
          </a:p>
          <a:p>
            <a:pPr marL="1543050" lvl="2" indent="-514350">
              <a:spcBef>
                <a:spcPts val="640"/>
              </a:spcBef>
              <a:buFont typeface="+mj-lt"/>
              <a:buAutoNum type="arabicPeriod" startAt="5"/>
            </a:pPr>
            <a:endParaRPr lang="cs-CZ" dirty="0"/>
          </a:p>
          <a:p>
            <a:pPr lvl="1">
              <a:spcBef>
                <a:spcPts val="640"/>
              </a:spcBef>
              <a:buChar char="•"/>
            </a:pPr>
            <a:endParaRPr dirty="0"/>
          </a:p>
          <a:p>
            <a:pPr marL="45720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cs-CZ" sz="1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12/46</a:t>
            </a:r>
            <a:endParaRPr kumimoji="0" sz="1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33533382"/>
      </p:ext>
    </p:extLst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Strategická analýza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b="1" dirty="0"/>
              <a:t>Strategická analýza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dirty="0" err="1"/>
              <a:t>Porterův</a:t>
            </a:r>
            <a:r>
              <a:rPr lang="cs-CZ" dirty="0"/>
              <a:t> model pěti sil</a:t>
            </a:r>
          </a:p>
          <a:p>
            <a:pPr lvl="2">
              <a:spcBef>
                <a:spcPts val="640"/>
              </a:spcBef>
            </a:pPr>
            <a:r>
              <a:rPr lang="cs-CZ" dirty="0"/>
              <a:t>Pro firmu, která chce dosáhnout úspěchu, je nezbytné </a:t>
            </a:r>
            <a:r>
              <a:rPr lang="cs-CZ" b="1" dirty="0"/>
              <a:t>rozpoznat tyto síly</a:t>
            </a:r>
            <a:r>
              <a:rPr lang="cs-CZ" dirty="0"/>
              <a:t>, </a:t>
            </a:r>
            <a:r>
              <a:rPr lang="cs-CZ" b="1" dirty="0"/>
              <a:t>vyrovnat se s nimi</a:t>
            </a:r>
            <a:r>
              <a:rPr lang="cs-CZ" dirty="0"/>
              <a:t>, </a:t>
            </a:r>
            <a:r>
              <a:rPr lang="cs-CZ" b="1" dirty="0"/>
              <a:t>reagovat na ně</a:t>
            </a:r>
            <a:r>
              <a:rPr lang="cs-CZ" dirty="0"/>
              <a:t>, a pokud je to jen trochu možné </a:t>
            </a:r>
            <a:r>
              <a:rPr lang="cs-CZ" b="1" dirty="0"/>
              <a:t>změnit jejich působení ve svůj prospěch</a:t>
            </a:r>
            <a:r>
              <a:rPr lang="cs-CZ" dirty="0"/>
              <a:t>.</a:t>
            </a:r>
          </a:p>
          <a:p>
            <a:pPr lvl="2">
              <a:spcBef>
                <a:spcPts val="640"/>
              </a:spcBef>
            </a:pPr>
            <a:endParaRPr lang="cs-CZ" dirty="0"/>
          </a:p>
          <a:p>
            <a:pPr marL="1543050" lvl="2" indent="-514350">
              <a:spcBef>
                <a:spcPts val="640"/>
              </a:spcBef>
              <a:buFont typeface="+mj-lt"/>
              <a:buAutoNum type="arabicPeriod" startAt="5"/>
            </a:pPr>
            <a:endParaRPr lang="cs-CZ" dirty="0"/>
          </a:p>
          <a:p>
            <a:pPr marL="1543050" lvl="2" indent="-514350">
              <a:spcBef>
                <a:spcPts val="640"/>
              </a:spcBef>
              <a:buFont typeface="+mj-lt"/>
              <a:buAutoNum type="arabicPeriod" startAt="5"/>
            </a:pPr>
            <a:endParaRPr lang="cs-CZ" dirty="0"/>
          </a:p>
          <a:p>
            <a:pPr lvl="1">
              <a:spcBef>
                <a:spcPts val="640"/>
              </a:spcBef>
              <a:buChar char="•"/>
            </a:pPr>
            <a:endParaRPr dirty="0"/>
          </a:p>
          <a:p>
            <a:pPr marL="45720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cs-CZ" sz="1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13/46</a:t>
            </a:r>
            <a:endParaRPr kumimoji="0" sz="1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80301908"/>
      </p:ext>
    </p:extLst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Strategická analýza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b="1" dirty="0"/>
              <a:t>Strategická analýza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dirty="0" err="1"/>
              <a:t>Porterův</a:t>
            </a:r>
            <a:r>
              <a:rPr lang="cs-CZ" dirty="0"/>
              <a:t> model pěti sil</a:t>
            </a:r>
          </a:p>
          <a:p>
            <a:pPr lvl="2">
              <a:spcBef>
                <a:spcPts val="640"/>
              </a:spcBef>
            </a:pPr>
            <a:r>
              <a:rPr lang="cs-CZ" dirty="0"/>
              <a:t>Konkurence na trhu v daném odvětví je funkcí pěti konkurenčních sil, které vyplývají:</a:t>
            </a:r>
          </a:p>
          <a:p>
            <a:pPr lvl="3">
              <a:spcBef>
                <a:spcPts val="640"/>
              </a:spcBef>
            </a:pPr>
            <a:r>
              <a:rPr lang="cs-CZ" b="1" dirty="0"/>
              <a:t>Z rivality mezi konkurenčními firmami</a:t>
            </a:r>
          </a:p>
          <a:p>
            <a:pPr lvl="4">
              <a:spcBef>
                <a:spcPts val="640"/>
              </a:spcBef>
            </a:pPr>
            <a:r>
              <a:rPr lang="cs-CZ" dirty="0"/>
              <a:t>Je ovlivněna jejich strategickými tahy a protitahy směřujícími k získání konkurenční výhody;</a:t>
            </a:r>
          </a:p>
          <a:p>
            <a:pPr lvl="2">
              <a:spcBef>
                <a:spcPts val="640"/>
              </a:spcBef>
            </a:pPr>
            <a:endParaRPr lang="cs-CZ" dirty="0"/>
          </a:p>
          <a:p>
            <a:pPr marL="1543050" lvl="2" indent="-514350">
              <a:spcBef>
                <a:spcPts val="640"/>
              </a:spcBef>
              <a:buFont typeface="+mj-lt"/>
              <a:buAutoNum type="arabicPeriod" startAt="5"/>
            </a:pPr>
            <a:endParaRPr lang="cs-CZ" dirty="0"/>
          </a:p>
          <a:p>
            <a:pPr marL="1543050" lvl="2" indent="-514350">
              <a:spcBef>
                <a:spcPts val="640"/>
              </a:spcBef>
              <a:buFont typeface="+mj-lt"/>
              <a:buAutoNum type="arabicPeriod" startAt="5"/>
            </a:pPr>
            <a:endParaRPr lang="cs-CZ" dirty="0"/>
          </a:p>
          <a:p>
            <a:pPr lvl="1">
              <a:spcBef>
                <a:spcPts val="640"/>
              </a:spcBef>
              <a:buChar char="•"/>
            </a:pPr>
            <a:endParaRPr dirty="0"/>
          </a:p>
          <a:p>
            <a:pPr marL="45720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cs-CZ" sz="1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14/46</a:t>
            </a:r>
            <a:endParaRPr kumimoji="0" sz="1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93576745"/>
      </p:ext>
    </p:extLst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Strategická analýza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b="1" dirty="0"/>
              <a:t>Strategická analýza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dirty="0" err="1"/>
              <a:t>Porterův</a:t>
            </a:r>
            <a:r>
              <a:rPr lang="cs-CZ" dirty="0"/>
              <a:t> model pěti sil</a:t>
            </a:r>
          </a:p>
          <a:p>
            <a:pPr lvl="2">
              <a:spcBef>
                <a:spcPts val="640"/>
              </a:spcBef>
            </a:pPr>
            <a:r>
              <a:rPr lang="cs-CZ" dirty="0"/>
              <a:t>Konkurence na trhu v daném odvětví je funkcí pěti konkurenčních sil, které vyplývají:</a:t>
            </a:r>
          </a:p>
          <a:p>
            <a:pPr lvl="3">
              <a:spcBef>
                <a:spcPts val="640"/>
              </a:spcBef>
            </a:pPr>
            <a:r>
              <a:rPr lang="cs-CZ" b="1" dirty="0"/>
              <a:t>Z hrozby substitučních výrobků </a:t>
            </a:r>
            <a:r>
              <a:rPr lang="cs-CZ" dirty="0"/>
              <a:t>firem v jiných odvětvích;</a:t>
            </a:r>
            <a:endParaRPr lang="cs-CZ" b="1" dirty="0"/>
          </a:p>
          <a:p>
            <a:pPr lvl="2">
              <a:spcBef>
                <a:spcPts val="640"/>
              </a:spcBef>
            </a:pPr>
            <a:endParaRPr lang="cs-CZ" dirty="0"/>
          </a:p>
          <a:p>
            <a:pPr marL="1543050" lvl="2" indent="-514350">
              <a:spcBef>
                <a:spcPts val="640"/>
              </a:spcBef>
              <a:buFont typeface="+mj-lt"/>
              <a:buAutoNum type="arabicPeriod" startAt="5"/>
            </a:pPr>
            <a:endParaRPr lang="cs-CZ" dirty="0"/>
          </a:p>
          <a:p>
            <a:pPr marL="1543050" lvl="2" indent="-514350">
              <a:spcBef>
                <a:spcPts val="640"/>
              </a:spcBef>
              <a:buFont typeface="+mj-lt"/>
              <a:buAutoNum type="arabicPeriod" startAt="5"/>
            </a:pPr>
            <a:endParaRPr lang="cs-CZ" dirty="0"/>
          </a:p>
          <a:p>
            <a:pPr lvl="1">
              <a:spcBef>
                <a:spcPts val="640"/>
              </a:spcBef>
              <a:buChar char="•"/>
            </a:pPr>
            <a:endParaRPr dirty="0"/>
          </a:p>
          <a:p>
            <a:pPr marL="45720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cs-CZ" sz="1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15/46</a:t>
            </a:r>
            <a:endParaRPr kumimoji="0" sz="1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03701183"/>
      </p:ext>
    </p:extLst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Strategická analýza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b="1" dirty="0"/>
              <a:t>Strategická analýza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dirty="0" err="1"/>
              <a:t>Porterův</a:t>
            </a:r>
            <a:r>
              <a:rPr lang="cs-CZ" dirty="0"/>
              <a:t> model pěti sil</a:t>
            </a:r>
          </a:p>
          <a:p>
            <a:pPr lvl="2">
              <a:spcBef>
                <a:spcPts val="640"/>
              </a:spcBef>
            </a:pPr>
            <a:r>
              <a:rPr lang="cs-CZ" dirty="0"/>
              <a:t>Konkurence na trhu v daném odvětví je funkcí pěti konkurenčních sil, které vyplývají:</a:t>
            </a:r>
          </a:p>
          <a:p>
            <a:pPr lvl="3">
              <a:spcBef>
                <a:spcPts val="640"/>
              </a:spcBef>
            </a:pPr>
            <a:r>
              <a:rPr lang="cs-CZ" b="1" dirty="0"/>
              <a:t>Z hrozby substitučních výrobků </a:t>
            </a:r>
            <a:r>
              <a:rPr lang="cs-CZ" dirty="0"/>
              <a:t>firem v jiných odvětvích;</a:t>
            </a:r>
          </a:p>
          <a:p>
            <a:pPr lvl="4">
              <a:spcBef>
                <a:spcPts val="640"/>
              </a:spcBef>
            </a:pPr>
            <a:r>
              <a:rPr lang="cs-CZ" dirty="0"/>
              <a:t>např. kávovar vs. instantní káva; veřejná doprava a automobil.</a:t>
            </a:r>
          </a:p>
          <a:p>
            <a:pPr lvl="2">
              <a:spcBef>
                <a:spcPts val="640"/>
              </a:spcBef>
            </a:pPr>
            <a:endParaRPr lang="cs-CZ" dirty="0"/>
          </a:p>
          <a:p>
            <a:pPr marL="1543050" lvl="2" indent="-514350">
              <a:spcBef>
                <a:spcPts val="640"/>
              </a:spcBef>
              <a:buFont typeface="+mj-lt"/>
              <a:buAutoNum type="arabicPeriod" startAt="5"/>
            </a:pPr>
            <a:endParaRPr lang="cs-CZ" dirty="0"/>
          </a:p>
          <a:p>
            <a:pPr marL="1543050" lvl="2" indent="-514350">
              <a:spcBef>
                <a:spcPts val="640"/>
              </a:spcBef>
              <a:buFont typeface="+mj-lt"/>
              <a:buAutoNum type="arabicPeriod" startAt="5"/>
            </a:pPr>
            <a:endParaRPr lang="cs-CZ" dirty="0"/>
          </a:p>
          <a:p>
            <a:pPr lvl="1">
              <a:spcBef>
                <a:spcPts val="640"/>
              </a:spcBef>
              <a:buChar char="•"/>
            </a:pPr>
            <a:endParaRPr dirty="0"/>
          </a:p>
          <a:p>
            <a:pPr marL="45720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cs-CZ" sz="1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16/46</a:t>
            </a:r>
            <a:endParaRPr kumimoji="0" sz="1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42915950"/>
      </p:ext>
    </p:extLst>
  </p:cSld>
  <p:clrMapOvr>
    <a:masterClrMapping/>
  </p:clrMapOvr>
  <p:transition spd="slow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Strategická analýza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b="1" dirty="0"/>
              <a:t>Strategická analýza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dirty="0" err="1"/>
              <a:t>Porterův</a:t>
            </a:r>
            <a:r>
              <a:rPr lang="cs-CZ" dirty="0"/>
              <a:t> model pěti sil</a:t>
            </a:r>
          </a:p>
          <a:p>
            <a:pPr lvl="2">
              <a:spcBef>
                <a:spcPts val="640"/>
              </a:spcBef>
            </a:pPr>
            <a:r>
              <a:rPr lang="cs-CZ" dirty="0"/>
              <a:t>Konkurence na trhu v daném odvětví je funkcí pěti konkurenčních sil, které vyplývají:</a:t>
            </a:r>
          </a:p>
          <a:p>
            <a:pPr lvl="3">
              <a:spcBef>
                <a:spcPts val="640"/>
              </a:spcBef>
            </a:pPr>
            <a:r>
              <a:rPr lang="cs-CZ" b="1" dirty="0"/>
              <a:t>Z hrozby vstupu nových konkurentů </a:t>
            </a:r>
            <a:r>
              <a:rPr lang="cs-CZ" dirty="0"/>
              <a:t>do odvětví;</a:t>
            </a:r>
          </a:p>
          <a:p>
            <a:pPr lvl="2">
              <a:spcBef>
                <a:spcPts val="640"/>
              </a:spcBef>
            </a:pPr>
            <a:endParaRPr lang="cs-CZ" dirty="0"/>
          </a:p>
          <a:p>
            <a:pPr marL="1543050" lvl="2" indent="-514350">
              <a:spcBef>
                <a:spcPts val="640"/>
              </a:spcBef>
              <a:buFont typeface="+mj-lt"/>
              <a:buAutoNum type="arabicPeriod" startAt="5"/>
            </a:pPr>
            <a:endParaRPr lang="cs-CZ" dirty="0"/>
          </a:p>
          <a:p>
            <a:pPr marL="1543050" lvl="2" indent="-514350">
              <a:spcBef>
                <a:spcPts val="640"/>
              </a:spcBef>
              <a:buFont typeface="+mj-lt"/>
              <a:buAutoNum type="arabicPeriod" startAt="5"/>
            </a:pPr>
            <a:endParaRPr lang="cs-CZ" dirty="0"/>
          </a:p>
          <a:p>
            <a:pPr lvl="1">
              <a:spcBef>
                <a:spcPts val="640"/>
              </a:spcBef>
              <a:buChar char="•"/>
            </a:pPr>
            <a:endParaRPr dirty="0"/>
          </a:p>
          <a:p>
            <a:pPr marL="45720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cs-CZ" sz="1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17/46</a:t>
            </a:r>
            <a:endParaRPr kumimoji="0" sz="1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93821337"/>
      </p:ext>
    </p:extLst>
  </p:cSld>
  <p:clrMapOvr>
    <a:masterClrMapping/>
  </p:clrMapOvr>
  <p:transition spd="slow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Strategická analýza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b="1" dirty="0"/>
              <a:t>Strategická analýza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dirty="0" err="1"/>
              <a:t>Porterův</a:t>
            </a:r>
            <a:r>
              <a:rPr lang="cs-CZ" dirty="0"/>
              <a:t> model pěti sil</a:t>
            </a:r>
          </a:p>
          <a:p>
            <a:pPr lvl="2">
              <a:spcBef>
                <a:spcPts val="640"/>
              </a:spcBef>
            </a:pPr>
            <a:r>
              <a:rPr lang="cs-CZ" dirty="0"/>
              <a:t>Konkurence na trhu v daném odvětví je funkcí pěti konkurenčních sil, které vyplývají:</a:t>
            </a:r>
          </a:p>
          <a:p>
            <a:pPr lvl="3">
              <a:spcBef>
                <a:spcPts val="640"/>
              </a:spcBef>
            </a:pPr>
            <a:r>
              <a:rPr lang="cs-CZ" b="1" dirty="0"/>
              <a:t>Z vyjednávání pozice dodavatelů </a:t>
            </a:r>
            <a:r>
              <a:rPr lang="cs-CZ" dirty="0"/>
              <a:t>klíčových stupů;</a:t>
            </a:r>
          </a:p>
          <a:p>
            <a:pPr lvl="2">
              <a:spcBef>
                <a:spcPts val="640"/>
              </a:spcBef>
            </a:pPr>
            <a:endParaRPr lang="cs-CZ" dirty="0"/>
          </a:p>
          <a:p>
            <a:pPr marL="1543050" lvl="2" indent="-514350">
              <a:spcBef>
                <a:spcPts val="640"/>
              </a:spcBef>
              <a:buFont typeface="+mj-lt"/>
              <a:buAutoNum type="arabicPeriod" startAt="5"/>
            </a:pPr>
            <a:endParaRPr lang="cs-CZ" dirty="0"/>
          </a:p>
          <a:p>
            <a:pPr marL="1543050" lvl="2" indent="-514350">
              <a:spcBef>
                <a:spcPts val="640"/>
              </a:spcBef>
              <a:buFont typeface="+mj-lt"/>
              <a:buAutoNum type="arabicPeriod" startAt="5"/>
            </a:pPr>
            <a:endParaRPr lang="cs-CZ" dirty="0"/>
          </a:p>
          <a:p>
            <a:pPr lvl="1">
              <a:spcBef>
                <a:spcPts val="640"/>
              </a:spcBef>
              <a:buChar char="•"/>
            </a:pPr>
            <a:endParaRPr dirty="0"/>
          </a:p>
          <a:p>
            <a:pPr marL="45720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cs-CZ" sz="1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18/46</a:t>
            </a:r>
            <a:endParaRPr kumimoji="0" sz="1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03617691"/>
      </p:ext>
    </p:extLst>
  </p:cSld>
  <p:clrMapOvr>
    <a:masterClrMapping/>
  </p:clrMapOvr>
  <p:transition spd="slow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Strategická analýza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b="1" dirty="0"/>
              <a:t>Strategická analýza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dirty="0" err="1"/>
              <a:t>Porterův</a:t>
            </a:r>
            <a:r>
              <a:rPr lang="cs-CZ" dirty="0"/>
              <a:t> model pěti sil</a:t>
            </a:r>
          </a:p>
          <a:p>
            <a:pPr lvl="2">
              <a:spcBef>
                <a:spcPts val="640"/>
              </a:spcBef>
            </a:pPr>
            <a:r>
              <a:rPr lang="cs-CZ" dirty="0"/>
              <a:t>Konkurence na trhu v daném odvětví je funkcí pěti konkurenčních sil, které vyplývají:</a:t>
            </a:r>
          </a:p>
          <a:p>
            <a:pPr lvl="3">
              <a:spcBef>
                <a:spcPts val="640"/>
              </a:spcBef>
            </a:pPr>
            <a:r>
              <a:rPr lang="cs-CZ" b="1" dirty="0"/>
              <a:t>Z vyjednávání pozice kupujících.</a:t>
            </a:r>
            <a:endParaRPr lang="cs-CZ" dirty="0"/>
          </a:p>
          <a:p>
            <a:pPr lvl="2">
              <a:spcBef>
                <a:spcPts val="640"/>
              </a:spcBef>
            </a:pPr>
            <a:endParaRPr lang="cs-CZ" dirty="0"/>
          </a:p>
          <a:p>
            <a:pPr marL="1543050" lvl="2" indent="-514350">
              <a:spcBef>
                <a:spcPts val="640"/>
              </a:spcBef>
              <a:buFont typeface="+mj-lt"/>
              <a:buAutoNum type="arabicPeriod" startAt="5"/>
            </a:pPr>
            <a:endParaRPr lang="cs-CZ" dirty="0"/>
          </a:p>
          <a:p>
            <a:pPr marL="1543050" lvl="2" indent="-514350">
              <a:spcBef>
                <a:spcPts val="640"/>
              </a:spcBef>
              <a:buFont typeface="+mj-lt"/>
              <a:buAutoNum type="arabicPeriod" startAt="5"/>
            </a:pPr>
            <a:endParaRPr lang="cs-CZ" dirty="0"/>
          </a:p>
          <a:p>
            <a:pPr lvl="1">
              <a:spcBef>
                <a:spcPts val="640"/>
              </a:spcBef>
              <a:buChar char="•"/>
            </a:pPr>
            <a:endParaRPr dirty="0"/>
          </a:p>
          <a:p>
            <a:pPr marL="45720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19/46</a:t>
            </a:r>
            <a:endParaRPr kumimoji="0" sz="1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23788265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Strategická analýza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b="1" dirty="0"/>
              <a:t>Strategická analýza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dirty="0"/>
              <a:t>Zahrnuje analýzu makrookolí, mikrookolí a interní analýzu firmy;</a:t>
            </a:r>
          </a:p>
          <a:p>
            <a:pPr lvl="2">
              <a:spcBef>
                <a:spcPts val="640"/>
              </a:spcBef>
            </a:pPr>
            <a:r>
              <a:rPr lang="cs-CZ" dirty="0"/>
              <a:t>K analýze </a:t>
            </a:r>
            <a:r>
              <a:rPr lang="cs-CZ" b="1" dirty="0"/>
              <a:t>makrookolí</a:t>
            </a:r>
            <a:r>
              <a:rPr lang="cs-CZ" dirty="0"/>
              <a:t> můžeme využít např. </a:t>
            </a:r>
            <a:r>
              <a:rPr lang="cs-CZ" b="1" dirty="0"/>
              <a:t>PEST</a:t>
            </a:r>
            <a:r>
              <a:rPr lang="cs-CZ" dirty="0"/>
              <a:t> analýzu, k analýze </a:t>
            </a:r>
            <a:r>
              <a:rPr lang="cs-CZ" b="1" dirty="0"/>
              <a:t>mikrookolí</a:t>
            </a:r>
            <a:r>
              <a:rPr lang="cs-CZ" dirty="0"/>
              <a:t> např. </a:t>
            </a:r>
            <a:r>
              <a:rPr lang="cs-CZ" b="1" dirty="0" err="1"/>
              <a:t>Porterův</a:t>
            </a:r>
            <a:r>
              <a:rPr lang="cs-CZ" b="1" dirty="0"/>
              <a:t> model pěti sil </a:t>
            </a:r>
            <a:r>
              <a:rPr lang="cs-CZ" dirty="0"/>
              <a:t>a k </a:t>
            </a:r>
            <a:r>
              <a:rPr lang="cs-CZ" b="1" dirty="0"/>
              <a:t>interní</a:t>
            </a:r>
            <a:r>
              <a:rPr lang="cs-CZ" dirty="0"/>
              <a:t> </a:t>
            </a:r>
            <a:r>
              <a:rPr lang="cs-CZ" b="1" dirty="0"/>
              <a:t>analýze</a:t>
            </a:r>
            <a:r>
              <a:rPr lang="cs-CZ" dirty="0"/>
              <a:t> </a:t>
            </a:r>
            <a:r>
              <a:rPr lang="cs-CZ" b="1" dirty="0"/>
              <a:t>silných a slabých str</a:t>
            </a:r>
            <a:r>
              <a:rPr lang="cs-CZ" dirty="0"/>
              <a:t>ánek firmy můžeme použít například </a:t>
            </a:r>
            <a:r>
              <a:rPr lang="cs-CZ" b="1" dirty="0"/>
              <a:t>benchmarking</a:t>
            </a:r>
            <a:r>
              <a:rPr lang="cs-CZ" dirty="0"/>
              <a:t>.</a:t>
            </a:r>
          </a:p>
          <a:p>
            <a:pPr lvl="2">
              <a:spcBef>
                <a:spcPts val="640"/>
              </a:spcBef>
            </a:pPr>
            <a:r>
              <a:rPr lang="cs-CZ" dirty="0"/>
              <a:t>Mezi </a:t>
            </a:r>
            <a:r>
              <a:rPr lang="cs-CZ" b="1" dirty="0"/>
              <a:t>metody</a:t>
            </a:r>
            <a:r>
              <a:rPr lang="cs-CZ" dirty="0"/>
              <a:t>, které v sobě zahrnují jak </a:t>
            </a:r>
            <a:r>
              <a:rPr lang="cs-CZ" b="1" dirty="0"/>
              <a:t>interní</a:t>
            </a:r>
            <a:r>
              <a:rPr lang="cs-CZ" dirty="0"/>
              <a:t>, tak </a:t>
            </a:r>
            <a:r>
              <a:rPr lang="cs-CZ" b="1" dirty="0"/>
              <a:t>externí</a:t>
            </a:r>
            <a:r>
              <a:rPr lang="cs-CZ" dirty="0"/>
              <a:t> </a:t>
            </a:r>
            <a:r>
              <a:rPr lang="cs-CZ" b="1" dirty="0"/>
              <a:t>analýzu</a:t>
            </a:r>
            <a:r>
              <a:rPr lang="cs-CZ" dirty="0"/>
              <a:t> patří například </a:t>
            </a:r>
            <a:r>
              <a:rPr lang="cs-CZ" b="1" dirty="0"/>
              <a:t>SWOT analýza</a:t>
            </a:r>
            <a:r>
              <a:rPr lang="cs-CZ" dirty="0"/>
              <a:t>.</a:t>
            </a:r>
          </a:p>
          <a:p>
            <a:pPr marL="1485900" lvl="3" indent="0">
              <a:spcBef>
                <a:spcPts val="640"/>
              </a:spcBef>
              <a:buNone/>
            </a:pPr>
            <a:endParaRPr lang="cs-CZ" dirty="0"/>
          </a:p>
          <a:p>
            <a:pPr marL="1543050" lvl="2" indent="-514350">
              <a:spcBef>
                <a:spcPts val="640"/>
              </a:spcBef>
              <a:buFont typeface="+mj-lt"/>
              <a:buAutoNum type="arabicPeriod" startAt="5"/>
            </a:pPr>
            <a:endParaRPr lang="cs-CZ" dirty="0"/>
          </a:p>
          <a:p>
            <a:pPr marL="1543050" lvl="2" indent="-514350">
              <a:spcBef>
                <a:spcPts val="640"/>
              </a:spcBef>
              <a:buFont typeface="+mj-lt"/>
              <a:buAutoNum type="arabicPeriod" startAt="5"/>
            </a:pPr>
            <a:endParaRPr lang="cs-CZ" dirty="0"/>
          </a:p>
          <a:p>
            <a:pPr lvl="1">
              <a:spcBef>
                <a:spcPts val="640"/>
              </a:spcBef>
              <a:buChar char="•"/>
            </a:pPr>
            <a:endParaRPr dirty="0"/>
          </a:p>
          <a:p>
            <a:pPr marL="45720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cs-CZ" sz="1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2/46</a:t>
            </a:r>
            <a:endParaRPr kumimoji="0" sz="1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07966710"/>
      </p:ext>
    </p:extLst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Strategická analýza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b="1" dirty="0"/>
              <a:t>Strategická analýza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dirty="0" err="1"/>
              <a:t>Porterův</a:t>
            </a:r>
            <a:r>
              <a:rPr lang="cs-CZ" dirty="0"/>
              <a:t> model pěti sil</a:t>
            </a:r>
          </a:p>
          <a:p>
            <a:pPr lvl="2">
              <a:spcBef>
                <a:spcPts val="640"/>
              </a:spcBef>
            </a:pPr>
            <a:endParaRPr lang="cs-CZ" dirty="0"/>
          </a:p>
          <a:p>
            <a:pPr marL="1543050" lvl="2" indent="-514350">
              <a:spcBef>
                <a:spcPts val="640"/>
              </a:spcBef>
              <a:buFont typeface="+mj-lt"/>
              <a:buAutoNum type="arabicPeriod" startAt="5"/>
            </a:pPr>
            <a:endParaRPr lang="cs-CZ" dirty="0"/>
          </a:p>
          <a:p>
            <a:pPr marL="1543050" lvl="2" indent="-514350">
              <a:spcBef>
                <a:spcPts val="640"/>
              </a:spcBef>
              <a:buFont typeface="+mj-lt"/>
              <a:buAutoNum type="arabicPeriod" startAt="5"/>
            </a:pPr>
            <a:endParaRPr lang="cs-CZ" dirty="0"/>
          </a:p>
          <a:p>
            <a:pPr lvl="1">
              <a:spcBef>
                <a:spcPts val="640"/>
              </a:spcBef>
              <a:buChar char="•"/>
            </a:pPr>
            <a:endParaRPr dirty="0"/>
          </a:p>
          <a:p>
            <a:pPr marL="45720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cs-CZ" sz="1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20/46</a:t>
            </a:r>
            <a:endParaRPr kumimoji="0" sz="1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098" name="Picture 2" descr="Porterův model">
            <a:extLst>
              <a:ext uri="{FF2B5EF4-FFF2-40B4-BE49-F238E27FC236}">
                <a16:creationId xmlns:a16="http://schemas.microsoft.com/office/drawing/2014/main" id="{26DD7E63-E791-4A66-B45A-617C1972A1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9924" y="2442576"/>
            <a:ext cx="3764151" cy="3764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1912947"/>
      </p:ext>
    </p:extLst>
  </p:cSld>
  <p:clrMapOvr>
    <a:masterClrMapping/>
  </p:clrMapOvr>
  <p:transition spd="slow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Strategická analýza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b="1" dirty="0"/>
              <a:t>Strategická analýza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dirty="0"/>
              <a:t>Benchmarking</a:t>
            </a:r>
          </a:p>
          <a:p>
            <a:pPr lvl="2">
              <a:spcBef>
                <a:spcPts val="640"/>
              </a:spcBef>
            </a:pPr>
            <a:r>
              <a:rPr lang="cs-CZ" dirty="0"/>
              <a:t>Je proces, při němž </a:t>
            </a:r>
            <a:r>
              <a:rPr lang="cs-CZ" b="1" dirty="0"/>
              <a:t>srovnáváme své výrobky</a:t>
            </a:r>
            <a:r>
              <a:rPr lang="cs-CZ" dirty="0"/>
              <a:t>, </a:t>
            </a:r>
            <a:r>
              <a:rPr lang="cs-CZ" b="1" dirty="0"/>
              <a:t>služby</a:t>
            </a:r>
            <a:r>
              <a:rPr lang="cs-CZ" dirty="0"/>
              <a:t> a </a:t>
            </a:r>
            <a:r>
              <a:rPr lang="cs-CZ" b="1" dirty="0"/>
              <a:t>postupy se svými největšími konkurenty </a:t>
            </a:r>
            <a:r>
              <a:rPr lang="cs-CZ" dirty="0"/>
              <a:t>s těmi </a:t>
            </a:r>
            <a:r>
              <a:rPr lang="cs-CZ" b="1" dirty="0"/>
              <a:t>firmami</a:t>
            </a:r>
            <a:r>
              <a:rPr lang="cs-CZ" dirty="0"/>
              <a:t>, které </a:t>
            </a:r>
            <a:r>
              <a:rPr lang="cs-CZ" b="1" dirty="0"/>
              <a:t>jsou považovány ze nejlepší</a:t>
            </a:r>
            <a:r>
              <a:rPr lang="cs-CZ" dirty="0"/>
              <a:t>.</a:t>
            </a:r>
          </a:p>
          <a:p>
            <a:pPr lvl="2">
              <a:spcBef>
                <a:spcPts val="640"/>
              </a:spcBef>
            </a:pPr>
            <a:r>
              <a:rPr lang="cs-CZ" dirty="0"/>
              <a:t>Postup vyvinula firma </a:t>
            </a:r>
            <a:r>
              <a:rPr lang="cs-CZ" b="1" dirty="0"/>
              <a:t>Xerox</a:t>
            </a:r>
            <a:r>
              <a:rPr lang="cs-CZ" dirty="0"/>
              <a:t> počátkem osmdesátých let 20. století.</a:t>
            </a:r>
          </a:p>
          <a:p>
            <a:pPr lvl="2">
              <a:spcBef>
                <a:spcPts val="640"/>
              </a:spcBef>
            </a:pPr>
            <a:endParaRPr lang="cs-CZ" dirty="0"/>
          </a:p>
          <a:p>
            <a:pPr marL="1543050" lvl="2" indent="-514350">
              <a:spcBef>
                <a:spcPts val="640"/>
              </a:spcBef>
              <a:buFont typeface="+mj-lt"/>
              <a:buAutoNum type="arabicPeriod" startAt="5"/>
            </a:pPr>
            <a:endParaRPr lang="cs-CZ" dirty="0"/>
          </a:p>
          <a:p>
            <a:pPr marL="1543050" lvl="2" indent="-514350">
              <a:spcBef>
                <a:spcPts val="640"/>
              </a:spcBef>
              <a:buFont typeface="+mj-lt"/>
              <a:buAutoNum type="arabicPeriod" startAt="5"/>
            </a:pPr>
            <a:endParaRPr lang="cs-CZ" dirty="0"/>
          </a:p>
          <a:p>
            <a:pPr lvl="1">
              <a:spcBef>
                <a:spcPts val="640"/>
              </a:spcBef>
              <a:buChar char="•"/>
            </a:pPr>
            <a:endParaRPr dirty="0"/>
          </a:p>
          <a:p>
            <a:pPr marL="45720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cs-CZ" sz="1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21/46</a:t>
            </a:r>
            <a:endParaRPr kumimoji="0" sz="1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68728509"/>
      </p:ext>
    </p:extLst>
  </p:cSld>
  <p:clrMapOvr>
    <a:masterClrMapping/>
  </p:clrMapOvr>
  <p:transition spd="slow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Strategická analýza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b="1" dirty="0"/>
              <a:t>Strategická analýza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dirty="0"/>
              <a:t>Benchmarking</a:t>
            </a:r>
          </a:p>
          <a:p>
            <a:pPr lvl="2">
              <a:spcBef>
                <a:spcPts val="640"/>
              </a:spcBef>
            </a:pPr>
            <a:r>
              <a:rPr lang="cs-CZ" dirty="0"/>
              <a:t>Základní kroky </a:t>
            </a:r>
            <a:r>
              <a:rPr lang="cs-CZ" b="1" dirty="0"/>
              <a:t>benchmarkingu</a:t>
            </a:r>
            <a:r>
              <a:rPr lang="cs-CZ" dirty="0"/>
              <a:t> jsou:</a:t>
            </a:r>
          </a:p>
          <a:p>
            <a:pPr lvl="3">
              <a:spcBef>
                <a:spcPts val="640"/>
              </a:spcBef>
            </a:pPr>
            <a:r>
              <a:rPr lang="cs-CZ" dirty="0"/>
              <a:t>Poznejte důkladně vlastní činnost;</a:t>
            </a:r>
          </a:p>
          <a:p>
            <a:pPr lvl="3">
              <a:spcBef>
                <a:spcPts val="640"/>
              </a:spcBef>
            </a:pPr>
            <a:r>
              <a:rPr lang="cs-CZ" dirty="0"/>
              <a:t>Poznejte jak to dělají jiní;</a:t>
            </a:r>
          </a:p>
          <a:p>
            <a:pPr lvl="3">
              <a:spcBef>
                <a:spcPts val="640"/>
              </a:spcBef>
            </a:pPr>
            <a:r>
              <a:rPr lang="cs-CZ" dirty="0"/>
              <a:t>Definujte faktory úspěchu;</a:t>
            </a:r>
          </a:p>
          <a:p>
            <a:pPr lvl="3">
              <a:spcBef>
                <a:spcPts val="640"/>
              </a:spcBef>
            </a:pPr>
            <a:r>
              <a:rPr lang="cs-CZ" dirty="0"/>
              <a:t>Získejte převahu.</a:t>
            </a:r>
          </a:p>
          <a:p>
            <a:pPr marL="1543050" lvl="2" indent="-514350">
              <a:spcBef>
                <a:spcPts val="640"/>
              </a:spcBef>
              <a:buFont typeface="+mj-lt"/>
              <a:buAutoNum type="arabicPeriod" startAt="5"/>
            </a:pPr>
            <a:endParaRPr lang="cs-CZ" dirty="0"/>
          </a:p>
          <a:p>
            <a:pPr marL="1543050" lvl="2" indent="-514350">
              <a:spcBef>
                <a:spcPts val="640"/>
              </a:spcBef>
              <a:buFont typeface="+mj-lt"/>
              <a:buAutoNum type="arabicPeriod" startAt="5"/>
            </a:pPr>
            <a:endParaRPr lang="cs-CZ" dirty="0"/>
          </a:p>
          <a:p>
            <a:pPr lvl="1">
              <a:spcBef>
                <a:spcPts val="640"/>
              </a:spcBef>
              <a:buChar char="•"/>
            </a:pPr>
            <a:endParaRPr dirty="0"/>
          </a:p>
          <a:p>
            <a:pPr marL="45720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cs-CZ" sz="1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22/46</a:t>
            </a:r>
            <a:endParaRPr kumimoji="0" sz="1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02607550"/>
      </p:ext>
    </p:extLst>
  </p:cSld>
  <p:clrMapOvr>
    <a:masterClrMapping/>
  </p:clrMapOvr>
  <p:transition spd="slow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Strategická analýza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b="1" dirty="0"/>
              <a:t>Strategická analýza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dirty="0"/>
              <a:t>Benchmarking</a:t>
            </a:r>
          </a:p>
          <a:p>
            <a:pPr lvl="2">
              <a:spcBef>
                <a:spcPts val="640"/>
              </a:spcBef>
            </a:pPr>
            <a:r>
              <a:rPr lang="cs-CZ" dirty="0"/>
              <a:t>Základní kroky </a:t>
            </a:r>
            <a:r>
              <a:rPr lang="cs-CZ" b="1" dirty="0"/>
              <a:t>benchmarkingu</a:t>
            </a:r>
            <a:r>
              <a:rPr lang="cs-CZ" dirty="0"/>
              <a:t> jsou:</a:t>
            </a:r>
          </a:p>
          <a:p>
            <a:pPr lvl="3">
              <a:spcBef>
                <a:spcPts val="640"/>
              </a:spcBef>
            </a:pPr>
            <a:r>
              <a:rPr lang="cs-CZ" dirty="0"/>
              <a:t>Poznejte důkladně </a:t>
            </a:r>
            <a:r>
              <a:rPr lang="cs-CZ" b="1" dirty="0"/>
              <a:t>vlastní činnost</a:t>
            </a:r>
            <a:r>
              <a:rPr lang="cs-CZ" dirty="0"/>
              <a:t>;</a:t>
            </a:r>
          </a:p>
          <a:p>
            <a:pPr lvl="4">
              <a:spcBef>
                <a:spcPts val="640"/>
              </a:spcBef>
            </a:pPr>
            <a:r>
              <a:rPr lang="cs-CZ" dirty="0"/>
              <a:t>Zjistěte své postavení, odhalte své přednosti slabiny.</a:t>
            </a:r>
          </a:p>
          <a:p>
            <a:pPr lvl="4">
              <a:spcBef>
                <a:spcPts val="640"/>
              </a:spcBef>
            </a:pPr>
            <a:r>
              <a:rPr lang="cs-CZ" dirty="0"/>
              <a:t>Neznáte-li, nemůžete se bránit.</a:t>
            </a:r>
          </a:p>
          <a:p>
            <a:pPr lvl="4">
              <a:spcBef>
                <a:spcPts val="640"/>
              </a:spcBef>
            </a:pPr>
            <a:r>
              <a:rPr lang="cs-CZ" dirty="0"/>
              <a:t>Vždy se snažte o kvantifikaci: kolik, kde.</a:t>
            </a:r>
          </a:p>
          <a:p>
            <a:pPr marL="1543050" lvl="2" indent="-514350">
              <a:spcBef>
                <a:spcPts val="640"/>
              </a:spcBef>
              <a:buFont typeface="+mj-lt"/>
              <a:buAutoNum type="arabicPeriod" startAt="5"/>
            </a:pPr>
            <a:endParaRPr lang="cs-CZ" dirty="0"/>
          </a:p>
          <a:p>
            <a:pPr marL="1543050" lvl="2" indent="-514350">
              <a:spcBef>
                <a:spcPts val="640"/>
              </a:spcBef>
              <a:buFont typeface="+mj-lt"/>
              <a:buAutoNum type="arabicPeriod" startAt="5"/>
            </a:pPr>
            <a:endParaRPr lang="cs-CZ" dirty="0"/>
          </a:p>
          <a:p>
            <a:pPr lvl="1">
              <a:spcBef>
                <a:spcPts val="640"/>
              </a:spcBef>
              <a:buChar char="•"/>
            </a:pPr>
            <a:endParaRPr dirty="0"/>
          </a:p>
          <a:p>
            <a:pPr marL="45720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cs-CZ" sz="1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23/46</a:t>
            </a:r>
            <a:endParaRPr kumimoji="0" sz="1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24192580"/>
      </p:ext>
    </p:extLst>
  </p:cSld>
  <p:clrMapOvr>
    <a:masterClrMapping/>
  </p:clrMapOvr>
  <p:transition spd="slow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Strategická analýza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b="1" dirty="0"/>
              <a:t>Strategická analýza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dirty="0"/>
              <a:t>Benchmarking</a:t>
            </a:r>
          </a:p>
          <a:p>
            <a:pPr lvl="2">
              <a:spcBef>
                <a:spcPts val="640"/>
              </a:spcBef>
            </a:pPr>
            <a:r>
              <a:rPr lang="cs-CZ" dirty="0"/>
              <a:t>Základní kroky </a:t>
            </a:r>
            <a:r>
              <a:rPr lang="cs-CZ" b="1" dirty="0"/>
              <a:t>benchmarkingu</a:t>
            </a:r>
            <a:r>
              <a:rPr lang="cs-CZ" dirty="0"/>
              <a:t> jsou:</a:t>
            </a:r>
          </a:p>
          <a:p>
            <a:pPr lvl="3">
              <a:spcBef>
                <a:spcPts val="640"/>
              </a:spcBef>
            </a:pPr>
            <a:r>
              <a:rPr lang="cs-CZ" dirty="0"/>
              <a:t>Poznejte, </a:t>
            </a:r>
            <a:r>
              <a:rPr lang="cs-CZ" b="1" dirty="0"/>
              <a:t>jak to dělají jiní</a:t>
            </a:r>
            <a:r>
              <a:rPr lang="cs-CZ" dirty="0"/>
              <a:t>;</a:t>
            </a:r>
          </a:p>
          <a:p>
            <a:pPr lvl="4">
              <a:spcBef>
                <a:spcPts val="640"/>
              </a:spcBef>
            </a:pPr>
            <a:r>
              <a:rPr lang="cs-CZ" dirty="0"/>
              <a:t>Poznejte, jak to dělají přední firmy, konkurence.</a:t>
            </a:r>
          </a:p>
          <a:p>
            <a:pPr lvl="4">
              <a:spcBef>
                <a:spcPts val="640"/>
              </a:spcBef>
            </a:pPr>
            <a:r>
              <a:rPr lang="cs-CZ" dirty="0"/>
              <a:t>Určete jejich slabiny, přednosti.</a:t>
            </a:r>
          </a:p>
          <a:p>
            <a:pPr lvl="4">
              <a:spcBef>
                <a:spcPts val="640"/>
              </a:spcBef>
            </a:pPr>
            <a:r>
              <a:rPr lang="cs-CZ" dirty="0"/>
              <a:t>Srovnejte se jen s těmi nejlepšími.</a:t>
            </a:r>
          </a:p>
          <a:p>
            <a:pPr marL="1543050" lvl="2" indent="-514350">
              <a:spcBef>
                <a:spcPts val="640"/>
              </a:spcBef>
              <a:buFont typeface="+mj-lt"/>
              <a:buAutoNum type="arabicPeriod" startAt="5"/>
            </a:pPr>
            <a:endParaRPr lang="cs-CZ" dirty="0"/>
          </a:p>
          <a:p>
            <a:pPr marL="1543050" lvl="2" indent="-514350">
              <a:spcBef>
                <a:spcPts val="640"/>
              </a:spcBef>
              <a:buFont typeface="+mj-lt"/>
              <a:buAutoNum type="arabicPeriod" startAt="5"/>
            </a:pPr>
            <a:endParaRPr lang="cs-CZ" dirty="0"/>
          </a:p>
          <a:p>
            <a:pPr lvl="1">
              <a:spcBef>
                <a:spcPts val="640"/>
              </a:spcBef>
              <a:buChar char="•"/>
            </a:pPr>
            <a:endParaRPr dirty="0"/>
          </a:p>
          <a:p>
            <a:pPr marL="45720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cs-CZ" sz="1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24/46</a:t>
            </a:r>
            <a:endParaRPr kumimoji="0" sz="1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1141695"/>
      </p:ext>
    </p:extLst>
  </p:cSld>
  <p:clrMapOvr>
    <a:masterClrMapping/>
  </p:clrMapOvr>
  <p:transition spd="slow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Strategická analýza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b="1" dirty="0"/>
              <a:t>Strategická analýza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dirty="0"/>
              <a:t>Benchmarking</a:t>
            </a:r>
          </a:p>
          <a:p>
            <a:pPr lvl="2">
              <a:spcBef>
                <a:spcPts val="640"/>
              </a:spcBef>
            </a:pPr>
            <a:r>
              <a:rPr lang="cs-CZ" dirty="0"/>
              <a:t>Základní kroky </a:t>
            </a:r>
            <a:r>
              <a:rPr lang="cs-CZ" b="1" dirty="0"/>
              <a:t>benchmarkingu</a:t>
            </a:r>
            <a:r>
              <a:rPr lang="cs-CZ" dirty="0"/>
              <a:t> jsou:</a:t>
            </a:r>
          </a:p>
          <a:p>
            <a:pPr lvl="3">
              <a:spcBef>
                <a:spcPts val="640"/>
              </a:spcBef>
            </a:pPr>
            <a:r>
              <a:rPr lang="cs-CZ" dirty="0"/>
              <a:t>Definujte </a:t>
            </a:r>
            <a:r>
              <a:rPr lang="cs-CZ" b="1" dirty="0"/>
              <a:t>faktory úspěchu</a:t>
            </a:r>
            <a:r>
              <a:rPr lang="cs-CZ" dirty="0"/>
              <a:t>;</a:t>
            </a:r>
          </a:p>
          <a:p>
            <a:pPr lvl="4">
              <a:spcBef>
                <a:spcPts val="640"/>
              </a:spcBef>
            </a:pPr>
            <a:r>
              <a:rPr lang="cs-CZ" dirty="0"/>
              <a:t>Převezměte to nejlepší.</a:t>
            </a:r>
          </a:p>
          <a:p>
            <a:pPr lvl="4">
              <a:spcBef>
                <a:spcPts val="640"/>
              </a:spcBef>
            </a:pPr>
            <a:r>
              <a:rPr lang="cs-CZ" dirty="0"/>
              <a:t>Jsou-li konkurenti v něčem lepší, zjistěte, proč jsou lepší.</a:t>
            </a:r>
          </a:p>
          <a:p>
            <a:pPr lvl="4">
              <a:spcBef>
                <a:spcPts val="640"/>
              </a:spcBef>
            </a:pPr>
            <a:r>
              <a:rPr lang="cs-CZ" dirty="0"/>
              <a:t>Přičemž formy převzetí mohou výt různé:</a:t>
            </a:r>
          </a:p>
          <a:p>
            <a:pPr lvl="5">
              <a:spcBef>
                <a:spcPts val="640"/>
              </a:spcBef>
            </a:pPr>
            <a:r>
              <a:rPr lang="cs-CZ" dirty="0"/>
              <a:t>Napodobení,</a:t>
            </a:r>
          </a:p>
          <a:p>
            <a:pPr lvl="5">
              <a:spcBef>
                <a:spcPts val="640"/>
              </a:spcBef>
            </a:pPr>
            <a:r>
              <a:rPr lang="cs-CZ" dirty="0"/>
              <a:t>Modifikace,</a:t>
            </a:r>
          </a:p>
          <a:p>
            <a:pPr lvl="5">
              <a:spcBef>
                <a:spcPts val="640"/>
              </a:spcBef>
            </a:pPr>
            <a:r>
              <a:rPr lang="cs-CZ" dirty="0"/>
              <a:t>Akceptace.</a:t>
            </a:r>
          </a:p>
          <a:p>
            <a:pPr marL="1543050" lvl="2" indent="-514350">
              <a:spcBef>
                <a:spcPts val="640"/>
              </a:spcBef>
              <a:buFont typeface="+mj-lt"/>
              <a:buAutoNum type="arabicPeriod" startAt="5"/>
            </a:pPr>
            <a:endParaRPr lang="cs-CZ" dirty="0"/>
          </a:p>
          <a:p>
            <a:pPr marL="1543050" lvl="2" indent="-514350">
              <a:spcBef>
                <a:spcPts val="640"/>
              </a:spcBef>
              <a:buFont typeface="+mj-lt"/>
              <a:buAutoNum type="arabicPeriod" startAt="5"/>
            </a:pPr>
            <a:endParaRPr lang="cs-CZ" dirty="0"/>
          </a:p>
          <a:p>
            <a:pPr lvl="1">
              <a:spcBef>
                <a:spcPts val="640"/>
              </a:spcBef>
              <a:buChar char="•"/>
            </a:pPr>
            <a:endParaRPr dirty="0"/>
          </a:p>
          <a:p>
            <a:pPr marL="45720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cs-CZ" sz="1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25/46</a:t>
            </a:r>
            <a:endParaRPr kumimoji="0" sz="1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46237084"/>
      </p:ext>
    </p:extLst>
  </p:cSld>
  <p:clrMapOvr>
    <a:masterClrMapping/>
  </p:clrMapOvr>
  <p:transition spd="slow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Strategická analýza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b="1" dirty="0"/>
              <a:t>Strategická analýza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dirty="0"/>
              <a:t>Benchmarking</a:t>
            </a:r>
          </a:p>
          <a:p>
            <a:pPr lvl="2">
              <a:spcBef>
                <a:spcPts val="640"/>
              </a:spcBef>
            </a:pPr>
            <a:r>
              <a:rPr lang="cs-CZ" dirty="0"/>
              <a:t>Základní kroky </a:t>
            </a:r>
            <a:r>
              <a:rPr lang="cs-CZ" b="1" dirty="0"/>
              <a:t>benchmarkingu</a:t>
            </a:r>
            <a:r>
              <a:rPr lang="cs-CZ" dirty="0"/>
              <a:t> jsou:</a:t>
            </a:r>
          </a:p>
          <a:p>
            <a:pPr lvl="3">
              <a:spcBef>
                <a:spcPts val="640"/>
              </a:spcBef>
            </a:pPr>
            <a:r>
              <a:rPr lang="cs-CZ" b="1" dirty="0"/>
              <a:t>Získejte převahu</a:t>
            </a:r>
            <a:r>
              <a:rPr lang="cs-CZ" dirty="0"/>
              <a:t>;</a:t>
            </a:r>
          </a:p>
          <a:p>
            <a:pPr lvl="4">
              <a:spcBef>
                <a:spcPts val="640"/>
              </a:spcBef>
            </a:pPr>
            <a:r>
              <a:rPr lang="cs-CZ" dirty="0"/>
              <a:t>K získání převahy máte předpoklady, neboť využíváte svých předností a slabiny jste napravili.</a:t>
            </a:r>
          </a:p>
          <a:p>
            <a:pPr marL="1543050" lvl="2" indent="-514350">
              <a:spcBef>
                <a:spcPts val="640"/>
              </a:spcBef>
              <a:buFont typeface="+mj-lt"/>
              <a:buAutoNum type="arabicPeriod" startAt="5"/>
            </a:pPr>
            <a:endParaRPr lang="cs-CZ" dirty="0"/>
          </a:p>
          <a:p>
            <a:pPr marL="1543050" lvl="2" indent="-514350">
              <a:spcBef>
                <a:spcPts val="640"/>
              </a:spcBef>
              <a:buFont typeface="+mj-lt"/>
              <a:buAutoNum type="arabicPeriod" startAt="5"/>
            </a:pPr>
            <a:endParaRPr lang="cs-CZ" dirty="0"/>
          </a:p>
          <a:p>
            <a:pPr lvl="1">
              <a:spcBef>
                <a:spcPts val="640"/>
              </a:spcBef>
              <a:buChar char="•"/>
            </a:pPr>
            <a:endParaRPr dirty="0"/>
          </a:p>
          <a:p>
            <a:pPr marL="45720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cs-CZ" sz="1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26/46</a:t>
            </a:r>
            <a:endParaRPr kumimoji="0" sz="1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2838882"/>
      </p:ext>
    </p:extLst>
  </p:cSld>
  <p:clrMapOvr>
    <a:masterClrMapping/>
  </p:clrMapOvr>
  <p:transition spd="slow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Strategická analýza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b="1" dirty="0"/>
              <a:t>Strategická analýza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dirty="0"/>
              <a:t>SWOT analýza</a:t>
            </a:r>
          </a:p>
          <a:p>
            <a:pPr lvl="2">
              <a:spcBef>
                <a:spcPts val="640"/>
              </a:spcBef>
            </a:pPr>
            <a:r>
              <a:rPr lang="cs-CZ" dirty="0"/>
              <a:t>Je </a:t>
            </a:r>
            <a:r>
              <a:rPr lang="cs-CZ" b="1" dirty="0"/>
              <a:t>jednoduchým nástrojem zaměřeným </a:t>
            </a:r>
            <a:r>
              <a:rPr lang="cs-CZ" dirty="0"/>
              <a:t>na </a:t>
            </a:r>
            <a:r>
              <a:rPr lang="cs-CZ" b="1" dirty="0"/>
              <a:t>charakteristiku</a:t>
            </a:r>
            <a:r>
              <a:rPr lang="cs-CZ" dirty="0"/>
              <a:t> klíčových </a:t>
            </a:r>
            <a:r>
              <a:rPr lang="cs-CZ" b="1" dirty="0"/>
              <a:t>faktorů</a:t>
            </a:r>
            <a:r>
              <a:rPr lang="cs-CZ" dirty="0"/>
              <a:t> ovlivňujících </a:t>
            </a:r>
            <a:r>
              <a:rPr lang="cs-CZ" b="1" dirty="0"/>
              <a:t>strategické postavení firmy</a:t>
            </a:r>
            <a:r>
              <a:rPr lang="cs-CZ" dirty="0"/>
              <a:t>.</a:t>
            </a:r>
          </a:p>
          <a:p>
            <a:pPr lvl="2">
              <a:spcBef>
                <a:spcPts val="640"/>
              </a:spcBef>
            </a:pPr>
            <a:r>
              <a:rPr lang="cs-CZ" dirty="0"/>
              <a:t>Je přístupem, který </a:t>
            </a:r>
            <a:r>
              <a:rPr lang="cs-CZ" b="1" dirty="0"/>
              <a:t>umožňuje konfrontaci vnitřních zdrojů </a:t>
            </a:r>
            <a:r>
              <a:rPr lang="cs-CZ" dirty="0"/>
              <a:t>a </a:t>
            </a:r>
            <a:r>
              <a:rPr lang="cs-CZ" b="1" dirty="0"/>
              <a:t>schopnosti firmy se změnami v okolí</a:t>
            </a:r>
            <a:r>
              <a:rPr lang="cs-CZ" dirty="0"/>
              <a:t>.</a:t>
            </a:r>
          </a:p>
          <a:p>
            <a:pPr marL="1543050" lvl="2" indent="-514350">
              <a:spcBef>
                <a:spcPts val="640"/>
              </a:spcBef>
              <a:buFont typeface="+mj-lt"/>
              <a:buAutoNum type="arabicPeriod" startAt="5"/>
            </a:pPr>
            <a:endParaRPr lang="cs-CZ" dirty="0"/>
          </a:p>
          <a:p>
            <a:pPr marL="1543050" lvl="2" indent="-514350">
              <a:spcBef>
                <a:spcPts val="640"/>
              </a:spcBef>
              <a:buFont typeface="+mj-lt"/>
              <a:buAutoNum type="arabicPeriod" startAt="5"/>
            </a:pPr>
            <a:endParaRPr lang="cs-CZ" dirty="0"/>
          </a:p>
          <a:p>
            <a:pPr lvl="1">
              <a:spcBef>
                <a:spcPts val="640"/>
              </a:spcBef>
              <a:buChar char="•"/>
            </a:pPr>
            <a:endParaRPr dirty="0"/>
          </a:p>
          <a:p>
            <a:pPr marL="45720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cs-CZ" sz="1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27/46</a:t>
            </a:r>
            <a:endParaRPr kumimoji="0" sz="1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78442788"/>
      </p:ext>
    </p:extLst>
  </p:cSld>
  <p:clrMapOvr>
    <a:masterClrMapping/>
  </p:clrMapOvr>
  <p:transition spd="slow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Strategická analýza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b="1" dirty="0"/>
              <a:t>Strategická analýza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dirty="0"/>
              <a:t>SWOT analýza</a:t>
            </a:r>
          </a:p>
          <a:p>
            <a:pPr lvl="2">
              <a:spcBef>
                <a:spcPts val="640"/>
              </a:spcBef>
            </a:pPr>
            <a:r>
              <a:rPr lang="cs-CZ" dirty="0"/>
              <a:t>Jedná se o analýzu:</a:t>
            </a:r>
          </a:p>
          <a:p>
            <a:pPr lvl="3">
              <a:spcBef>
                <a:spcPts val="640"/>
              </a:spcBef>
            </a:pPr>
            <a:r>
              <a:rPr lang="cs-CZ" b="1" dirty="0" err="1"/>
              <a:t>Strengths</a:t>
            </a:r>
            <a:r>
              <a:rPr lang="cs-CZ" dirty="0"/>
              <a:t> – silných stránek firmy;</a:t>
            </a:r>
          </a:p>
          <a:p>
            <a:pPr lvl="3">
              <a:spcBef>
                <a:spcPts val="640"/>
              </a:spcBef>
            </a:pPr>
            <a:r>
              <a:rPr lang="cs-CZ" b="1" dirty="0" err="1"/>
              <a:t>Weaknesses</a:t>
            </a:r>
            <a:r>
              <a:rPr lang="cs-CZ" dirty="0"/>
              <a:t> – slabých stránek firmy;</a:t>
            </a:r>
          </a:p>
          <a:p>
            <a:pPr lvl="3">
              <a:spcBef>
                <a:spcPts val="640"/>
              </a:spcBef>
            </a:pPr>
            <a:r>
              <a:rPr lang="cs-CZ" b="1" dirty="0" err="1"/>
              <a:t>Opportunities</a:t>
            </a:r>
            <a:r>
              <a:rPr lang="cs-CZ" dirty="0"/>
              <a:t> – příležitosti v okolí firmy;</a:t>
            </a:r>
          </a:p>
          <a:p>
            <a:pPr lvl="3">
              <a:spcBef>
                <a:spcPts val="640"/>
              </a:spcBef>
            </a:pPr>
            <a:r>
              <a:rPr lang="cs-CZ" b="1" dirty="0" err="1"/>
              <a:t>Threats</a:t>
            </a:r>
            <a:r>
              <a:rPr lang="cs-CZ" dirty="0"/>
              <a:t> – hrozeb v okolí firmy. </a:t>
            </a:r>
          </a:p>
          <a:p>
            <a:pPr marL="1543050" lvl="2" indent="-514350">
              <a:spcBef>
                <a:spcPts val="640"/>
              </a:spcBef>
              <a:buFont typeface="+mj-lt"/>
              <a:buAutoNum type="arabicPeriod" startAt="5"/>
            </a:pPr>
            <a:endParaRPr lang="cs-CZ" dirty="0"/>
          </a:p>
          <a:p>
            <a:pPr marL="1543050" lvl="2" indent="-514350">
              <a:spcBef>
                <a:spcPts val="640"/>
              </a:spcBef>
              <a:buFont typeface="+mj-lt"/>
              <a:buAutoNum type="arabicPeriod" startAt="5"/>
            </a:pPr>
            <a:endParaRPr lang="cs-CZ" dirty="0"/>
          </a:p>
          <a:p>
            <a:pPr lvl="1">
              <a:spcBef>
                <a:spcPts val="640"/>
              </a:spcBef>
              <a:buChar char="•"/>
            </a:pPr>
            <a:endParaRPr dirty="0"/>
          </a:p>
          <a:p>
            <a:pPr marL="45720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cs-CZ" sz="1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28/46</a:t>
            </a:r>
            <a:endParaRPr kumimoji="0" sz="1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09363619"/>
      </p:ext>
    </p:extLst>
  </p:cSld>
  <p:clrMapOvr>
    <a:masterClrMapping/>
  </p:clrMapOvr>
  <p:transition spd="slow"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Strategická analýza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b="1" dirty="0"/>
              <a:t>Strategická analýza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dirty="0"/>
              <a:t>SWOT analýza</a:t>
            </a:r>
          </a:p>
          <a:p>
            <a:pPr lvl="2">
              <a:spcBef>
                <a:spcPts val="640"/>
              </a:spcBef>
            </a:pPr>
            <a:r>
              <a:rPr lang="cs-CZ" b="1" dirty="0"/>
              <a:t>Analýza silných a slabých stránek </a:t>
            </a:r>
            <a:r>
              <a:rPr lang="cs-CZ" dirty="0"/>
              <a:t>představuje </a:t>
            </a:r>
            <a:r>
              <a:rPr lang="cs-CZ" b="1" dirty="0"/>
              <a:t>interní analýzu firmy</a:t>
            </a:r>
            <a:r>
              <a:rPr lang="cs-CZ" dirty="0"/>
              <a:t>, </a:t>
            </a:r>
            <a:r>
              <a:rPr lang="cs-CZ" b="1" dirty="0"/>
              <a:t>analýza příležitostí a hrozeb </a:t>
            </a:r>
            <a:r>
              <a:rPr lang="cs-CZ" dirty="0"/>
              <a:t>je výsledkem </a:t>
            </a:r>
            <a:r>
              <a:rPr lang="cs-CZ" b="1" dirty="0"/>
              <a:t>externí analýzy firmy</a:t>
            </a:r>
            <a:r>
              <a:rPr lang="cs-CZ" dirty="0"/>
              <a:t>.</a:t>
            </a:r>
          </a:p>
          <a:p>
            <a:pPr lvl="2">
              <a:spcBef>
                <a:spcPts val="640"/>
              </a:spcBef>
            </a:pPr>
            <a:r>
              <a:rPr lang="cs-CZ" dirty="0"/>
              <a:t>Porovnání výsledků externí a interní analýzy se </a:t>
            </a:r>
            <a:r>
              <a:rPr lang="cs-CZ" b="1" dirty="0"/>
              <a:t>provádí v tabulce</a:t>
            </a:r>
            <a:r>
              <a:rPr lang="cs-CZ" dirty="0"/>
              <a:t>, kde v </a:t>
            </a:r>
            <a:r>
              <a:rPr lang="cs-CZ" b="1" dirty="0"/>
              <a:t>řádcích jsou silné a slabé stránky</a:t>
            </a:r>
            <a:r>
              <a:rPr lang="cs-CZ" dirty="0"/>
              <a:t> a </a:t>
            </a:r>
            <a:r>
              <a:rPr lang="cs-CZ" b="1" dirty="0"/>
              <a:t>ve sloupcích příležitosti a hrozby</a:t>
            </a:r>
            <a:r>
              <a:rPr lang="cs-CZ" dirty="0"/>
              <a:t>.</a:t>
            </a:r>
          </a:p>
          <a:p>
            <a:pPr marL="1543050" lvl="2" indent="-514350">
              <a:spcBef>
                <a:spcPts val="640"/>
              </a:spcBef>
              <a:buFont typeface="+mj-lt"/>
              <a:buAutoNum type="arabicPeriod" startAt="5"/>
            </a:pPr>
            <a:endParaRPr lang="cs-CZ" dirty="0"/>
          </a:p>
          <a:p>
            <a:pPr marL="1543050" lvl="2" indent="-514350">
              <a:spcBef>
                <a:spcPts val="640"/>
              </a:spcBef>
              <a:buFont typeface="+mj-lt"/>
              <a:buAutoNum type="arabicPeriod" startAt="5"/>
            </a:pPr>
            <a:endParaRPr lang="cs-CZ" dirty="0"/>
          </a:p>
          <a:p>
            <a:pPr lvl="1">
              <a:spcBef>
                <a:spcPts val="640"/>
              </a:spcBef>
              <a:buChar char="•"/>
            </a:pPr>
            <a:endParaRPr dirty="0"/>
          </a:p>
          <a:p>
            <a:pPr marL="45720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cs-CZ" sz="1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29/46</a:t>
            </a:r>
            <a:endParaRPr kumimoji="0" sz="1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67447912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Strategická analýza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b="1" dirty="0"/>
              <a:t>Strategická analýza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dirty="0"/>
              <a:t>PEST analýza</a:t>
            </a:r>
          </a:p>
          <a:p>
            <a:pPr lvl="2">
              <a:spcBef>
                <a:spcPts val="640"/>
              </a:spcBef>
            </a:pPr>
            <a:r>
              <a:rPr lang="cs-CZ" dirty="0"/>
              <a:t>Za klíčové součástí makrookolí lze označit faktory </a:t>
            </a:r>
            <a:r>
              <a:rPr lang="cs-CZ" b="1" dirty="0"/>
              <a:t>poltické a legislativní, ekonomické, sociální a kulturní i technologické</a:t>
            </a:r>
            <a:r>
              <a:rPr lang="cs-CZ" dirty="0"/>
              <a:t>;</a:t>
            </a:r>
          </a:p>
          <a:p>
            <a:pPr lvl="2">
              <a:spcBef>
                <a:spcPts val="640"/>
              </a:spcBef>
            </a:pPr>
            <a:r>
              <a:rPr lang="cs-CZ" dirty="0"/>
              <a:t>Analýza dělí vlivy makrookolí do </a:t>
            </a:r>
            <a:r>
              <a:rPr lang="cs-CZ" b="1" dirty="0"/>
              <a:t>čtyř</a:t>
            </a:r>
            <a:r>
              <a:rPr lang="cs-CZ" dirty="0"/>
              <a:t> </a:t>
            </a:r>
            <a:r>
              <a:rPr lang="cs-CZ" b="1" dirty="0"/>
              <a:t>základních</a:t>
            </a:r>
            <a:r>
              <a:rPr lang="cs-CZ" dirty="0"/>
              <a:t> skupin a označuje se </a:t>
            </a:r>
            <a:r>
              <a:rPr lang="cs-CZ" b="1" dirty="0"/>
              <a:t>PEST analýza</a:t>
            </a:r>
            <a:r>
              <a:rPr lang="cs-CZ" dirty="0"/>
              <a:t>;</a:t>
            </a:r>
          </a:p>
          <a:p>
            <a:pPr marL="1485900" lvl="3" indent="0">
              <a:spcBef>
                <a:spcPts val="640"/>
              </a:spcBef>
              <a:buNone/>
            </a:pPr>
            <a:endParaRPr lang="cs-CZ" dirty="0"/>
          </a:p>
          <a:p>
            <a:pPr marL="1543050" lvl="2" indent="-514350">
              <a:spcBef>
                <a:spcPts val="640"/>
              </a:spcBef>
              <a:buFont typeface="+mj-lt"/>
              <a:buAutoNum type="arabicPeriod" startAt="5"/>
            </a:pPr>
            <a:endParaRPr lang="cs-CZ" dirty="0"/>
          </a:p>
          <a:p>
            <a:pPr marL="1543050" lvl="2" indent="-514350">
              <a:spcBef>
                <a:spcPts val="640"/>
              </a:spcBef>
              <a:buFont typeface="+mj-lt"/>
              <a:buAutoNum type="arabicPeriod" startAt="5"/>
            </a:pPr>
            <a:endParaRPr lang="cs-CZ" dirty="0"/>
          </a:p>
          <a:p>
            <a:pPr lvl="1">
              <a:spcBef>
                <a:spcPts val="640"/>
              </a:spcBef>
              <a:buChar char="•"/>
            </a:pPr>
            <a:endParaRPr dirty="0"/>
          </a:p>
          <a:p>
            <a:pPr marL="45720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cs-CZ" sz="1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3/46</a:t>
            </a:r>
            <a:endParaRPr kumimoji="0" sz="1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73219553"/>
      </p:ext>
    </p:extLst>
  </p:cSld>
  <p:clrMapOvr>
    <a:masterClrMapping/>
  </p:clrMapOvr>
  <p:transition spd="slow"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Strategická analýza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b="1" dirty="0"/>
              <a:t>Strategická analýza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dirty="0"/>
              <a:t>SWOT analýza</a:t>
            </a:r>
          </a:p>
          <a:p>
            <a:pPr lvl="2">
              <a:spcBef>
                <a:spcPts val="640"/>
              </a:spcBef>
            </a:pPr>
            <a:r>
              <a:rPr lang="cs-CZ" b="1" dirty="0"/>
              <a:t>Tabulka</a:t>
            </a:r>
            <a:r>
              <a:rPr lang="cs-CZ" dirty="0"/>
              <a:t> by zpravidla měla </a:t>
            </a:r>
            <a:r>
              <a:rPr lang="cs-CZ" b="1" dirty="0"/>
              <a:t>obsahovat maximálně 10 řádků a sloupců</a:t>
            </a:r>
            <a:r>
              <a:rPr lang="cs-CZ" dirty="0"/>
              <a:t>, aby byla přehledná a zachovala si vypovídací schopnost.</a:t>
            </a:r>
          </a:p>
          <a:p>
            <a:pPr lvl="2">
              <a:spcBef>
                <a:spcPts val="640"/>
              </a:spcBef>
            </a:pPr>
            <a:r>
              <a:rPr lang="cs-CZ" dirty="0"/>
              <a:t>Tabulku vyplňujeme pomocí znamének </a:t>
            </a:r>
            <a:r>
              <a:rPr lang="cs-CZ" b="1" dirty="0"/>
              <a:t>plus</a:t>
            </a:r>
            <a:r>
              <a:rPr lang="cs-CZ" dirty="0"/>
              <a:t>, </a:t>
            </a:r>
            <a:r>
              <a:rPr lang="cs-CZ" b="1" dirty="0"/>
              <a:t>mínus</a:t>
            </a:r>
            <a:r>
              <a:rPr lang="cs-CZ" dirty="0"/>
              <a:t> a </a:t>
            </a:r>
            <a:r>
              <a:rPr lang="cs-CZ" b="1" dirty="0"/>
              <a:t>nula</a:t>
            </a:r>
            <a:r>
              <a:rPr lang="cs-CZ" dirty="0"/>
              <a:t>. </a:t>
            </a:r>
          </a:p>
          <a:p>
            <a:pPr marL="1543050" lvl="2" indent="-514350">
              <a:spcBef>
                <a:spcPts val="640"/>
              </a:spcBef>
              <a:buFont typeface="+mj-lt"/>
              <a:buAutoNum type="arabicPeriod" startAt="5"/>
            </a:pPr>
            <a:endParaRPr lang="cs-CZ" dirty="0"/>
          </a:p>
          <a:p>
            <a:pPr marL="1543050" lvl="2" indent="-514350">
              <a:spcBef>
                <a:spcPts val="640"/>
              </a:spcBef>
              <a:buFont typeface="+mj-lt"/>
              <a:buAutoNum type="arabicPeriod" startAt="5"/>
            </a:pPr>
            <a:endParaRPr lang="cs-CZ" dirty="0"/>
          </a:p>
          <a:p>
            <a:pPr lvl="1">
              <a:spcBef>
                <a:spcPts val="640"/>
              </a:spcBef>
              <a:buChar char="•"/>
            </a:pPr>
            <a:endParaRPr dirty="0"/>
          </a:p>
          <a:p>
            <a:pPr marL="45720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21499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cs-CZ" sz="1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30/46</a:t>
            </a:r>
            <a:endParaRPr kumimoji="0" sz="1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73677380"/>
      </p:ext>
    </p:extLst>
  </p:cSld>
  <p:clrMapOvr>
    <a:masterClrMapping/>
  </p:clrMapOvr>
  <p:transition spd="slow"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Strategická analýza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b="1" dirty="0"/>
              <a:t>Strategická analýza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dirty="0"/>
              <a:t>SWOT analýza</a:t>
            </a:r>
          </a:p>
          <a:p>
            <a:pPr lvl="2">
              <a:spcBef>
                <a:spcPts val="640"/>
              </a:spcBef>
            </a:pPr>
            <a:r>
              <a:rPr lang="cs-CZ" b="1" dirty="0"/>
              <a:t>Znaménko „+“ </a:t>
            </a:r>
            <a:r>
              <a:rPr lang="cs-CZ" dirty="0"/>
              <a:t>se použije, jestliže silná stránka umožní firmě využít příležitosti nebo odvrátit hrozbu, která vyplývá ze změny v okolí firmy a také v případě, že slabá stránka bude vyvážena změnou v okolí firmy.</a:t>
            </a:r>
          </a:p>
          <a:p>
            <a:pPr marL="1543050" lvl="2" indent="-514350">
              <a:spcBef>
                <a:spcPts val="640"/>
              </a:spcBef>
              <a:buFont typeface="+mj-lt"/>
              <a:buAutoNum type="arabicPeriod" startAt="5"/>
            </a:pPr>
            <a:endParaRPr lang="cs-CZ" dirty="0"/>
          </a:p>
          <a:p>
            <a:pPr marL="1543050" lvl="2" indent="-514350">
              <a:spcBef>
                <a:spcPts val="640"/>
              </a:spcBef>
              <a:buFont typeface="+mj-lt"/>
              <a:buAutoNum type="arabicPeriod" startAt="5"/>
            </a:pPr>
            <a:endParaRPr lang="cs-CZ" dirty="0"/>
          </a:p>
          <a:p>
            <a:pPr lvl="1">
              <a:spcBef>
                <a:spcPts val="640"/>
              </a:spcBef>
              <a:buChar char="•"/>
            </a:pPr>
            <a:endParaRPr dirty="0"/>
          </a:p>
          <a:p>
            <a:pPr marL="45720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cs-CZ" sz="1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31/46</a:t>
            </a:r>
            <a:endParaRPr kumimoji="0" sz="1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32537965"/>
      </p:ext>
    </p:extLst>
  </p:cSld>
  <p:clrMapOvr>
    <a:masterClrMapping/>
  </p:clrMapOvr>
  <p:transition spd="slow"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Strategická analýza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b="1" dirty="0"/>
              <a:t>Strategická analýza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dirty="0"/>
              <a:t>SWOT analýza</a:t>
            </a:r>
          </a:p>
          <a:p>
            <a:pPr lvl="2">
              <a:spcBef>
                <a:spcPts val="640"/>
              </a:spcBef>
            </a:pPr>
            <a:r>
              <a:rPr lang="cs-CZ" b="1" dirty="0"/>
              <a:t>Znaménko „-“ </a:t>
            </a:r>
            <a:r>
              <a:rPr lang="cs-CZ" dirty="0"/>
              <a:t>vyjadřuje situaci, kdy silná stránka bude změnou  okolí firmy  redukována nebo když slabá stránka zabrání firmě vyhnout se ohrožení, případně když bude význam slabé stránky změnou v okolí firmy ještě zvýrazněn.</a:t>
            </a:r>
          </a:p>
          <a:p>
            <a:pPr marL="1543050" lvl="2" indent="-514350">
              <a:spcBef>
                <a:spcPts val="640"/>
              </a:spcBef>
              <a:buFont typeface="+mj-lt"/>
              <a:buAutoNum type="arabicPeriod" startAt="5"/>
            </a:pPr>
            <a:endParaRPr lang="cs-CZ" dirty="0"/>
          </a:p>
          <a:p>
            <a:pPr marL="1543050" lvl="2" indent="-514350">
              <a:spcBef>
                <a:spcPts val="640"/>
              </a:spcBef>
              <a:buFont typeface="+mj-lt"/>
              <a:buAutoNum type="arabicPeriod" startAt="5"/>
            </a:pPr>
            <a:endParaRPr lang="cs-CZ" dirty="0"/>
          </a:p>
          <a:p>
            <a:pPr lvl="1">
              <a:spcBef>
                <a:spcPts val="640"/>
              </a:spcBef>
              <a:buChar char="•"/>
            </a:pPr>
            <a:endParaRPr dirty="0"/>
          </a:p>
          <a:p>
            <a:pPr marL="45720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cs-CZ" sz="1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32/46</a:t>
            </a:r>
            <a:endParaRPr kumimoji="0" sz="1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05352609"/>
      </p:ext>
    </p:extLst>
  </p:cSld>
  <p:clrMapOvr>
    <a:masterClrMapping/>
  </p:clrMapOvr>
  <p:transition spd="slow"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Strategická analýza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b="1" dirty="0"/>
              <a:t>Strategická analýza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dirty="0"/>
              <a:t>SWOT analýza</a:t>
            </a:r>
          </a:p>
          <a:p>
            <a:pPr lvl="2">
              <a:spcBef>
                <a:spcPts val="640"/>
              </a:spcBef>
            </a:pPr>
            <a:r>
              <a:rPr lang="cs-CZ" b="1" dirty="0"/>
              <a:t>Znaménko „0“ </a:t>
            </a:r>
            <a:r>
              <a:rPr lang="cs-CZ" dirty="0"/>
              <a:t>vyjadřuje, že mezi faktory neexistuje žádný vztah.</a:t>
            </a:r>
          </a:p>
          <a:p>
            <a:pPr marL="1543050" lvl="2" indent="-514350">
              <a:spcBef>
                <a:spcPts val="640"/>
              </a:spcBef>
              <a:buFont typeface="+mj-lt"/>
              <a:buAutoNum type="arabicPeriod" startAt="5"/>
            </a:pPr>
            <a:endParaRPr lang="cs-CZ" dirty="0"/>
          </a:p>
          <a:p>
            <a:pPr marL="1543050" lvl="2" indent="-514350">
              <a:spcBef>
                <a:spcPts val="640"/>
              </a:spcBef>
              <a:buFont typeface="+mj-lt"/>
              <a:buAutoNum type="arabicPeriod" startAt="5"/>
            </a:pPr>
            <a:endParaRPr lang="cs-CZ" dirty="0"/>
          </a:p>
          <a:p>
            <a:pPr lvl="1">
              <a:spcBef>
                <a:spcPts val="640"/>
              </a:spcBef>
              <a:buChar char="•"/>
            </a:pPr>
            <a:endParaRPr dirty="0"/>
          </a:p>
          <a:p>
            <a:pPr marL="45720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cs-CZ" sz="1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33/46</a:t>
            </a:r>
            <a:endParaRPr kumimoji="0" sz="1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25320543"/>
      </p:ext>
    </p:extLst>
  </p:cSld>
  <p:clrMapOvr>
    <a:masterClrMapping/>
  </p:clrMapOvr>
  <p:transition spd="slow"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Strategická analýza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b="1" dirty="0"/>
              <a:t>Strategická analýza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dirty="0"/>
              <a:t>SWOT analýza</a:t>
            </a:r>
          </a:p>
          <a:p>
            <a:pPr marL="1543050" lvl="2" indent="-514350">
              <a:spcBef>
                <a:spcPts val="640"/>
              </a:spcBef>
              <a:buFont typeface="+mj-lt"/>
              <a:buAutoNum type="arabicPeriod" startAt="5"/>
            </a:pPr>
            <a:endParaRPr lang="cs-CZ" dirty="0"/>
          </a:p>
          <a:p>
            <a:pPr marL="1543050" lvl="2" indent="-514350">
              <a:spcBef>
                <a:spcPts val="640"/>
              </a:spcBef>
              <a:buFont typeface="+mj-lt"/>
              <a:buAutoNum type="arabicPeriod" startAt="5"/>
            </a:pPr>
            <a:endParaRPr lang="cs-CZ" dirty="0"/>
          </a:p>
          <a:p>
            <a:pPr lvl="1">
              <a:spcBef>
                <a:spcPts val="640"/>
              </a:spcBef>
              <a:buChar char="•"/>
            </a:pPr>
            <a:endParaRPr dirty="0"/>
          </a:p>
          <a:p>
            <a:pPr marL="45720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cs-CZ" sz="1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34/46</a:t>
            </a:r>
            <a:endParaRPr kumimoji="0" sz="1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146" name="Picture 2" descr="Komunikační plán Taneční školy Need for BEAT. Vendula Mošťková - PDF Free  Download">
            <a:extLst>
              <a:ext uri="{FF2B5EF4-FFF2-40B4-BE49-F238E27FC236}">
                <a16:creationId xmlns:a16="http://schemas.microsoft.com/office/drawing/2014/main" id="{AB7F16E5-94E4-4D49-A9B1-E20C702954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6777" y="2525115"/>
            <a:ext cx="6010446" cy="3033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4243659"/>
      </p:ext>
    </p:extLst>
  </p:cSld>
  <p:clrMapOvr>
    <a:masterClrMapping/>
  </p:clrMapOvr>
  <p:transition spd="slow"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Strategická analýza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b="1" dirty="0"/>
              <a:t>Strategická analýza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dirty="0"/>
              <a:t>SWOT analýza</a:t>
            </a:r>
          </a:p>
          <a:p>
            <a:pPr marL="1543050" lvl="2" indent="-514350">
              <a:spcBef>
                <a:spcPts val="640"/>
              </a:spcBef>
              <a:buFont typeface="+mj-lt"/>
              <a:buAutoNum type="arabicPeriod" startAt="5"/>
            </a:pPr>
            <a:endParaRPr lang="cs-CZ" dirty="0"/>
          </a:p>
          <a:p>
            <a:pPr marL="1543050" lvl="2" indent="-514350">
              <a:spcBef>
                <a:spcPts val="640"/>
              </a:spcBef>
              <a:buFont typeface="+mj-lt"/>
              <a:buAutoNum type="arabicPeriod" startAt="5"/>
            </a:pPr>
            <a:endParaRPr lang="cs-CZ" dirty="0"/>
          </a:p>
          <a:p>
            <a:pPr lvl="1">
              <a:spcBef>
                <a:spcPts val="640"/>
              </a:spcBef>
              <a:buChar char="•"/>
            </a:pPr>
            <a:endParaRPr dirty="0"/>
          </a:p>
          <a:p>
            <a:pPr marL="45720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cs-CZ" sz="1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35/46</a:t>
            </a:r>
            <a:endParaRPr kumimoji="0" sz="1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26A3D990-92F5-4A7A-8189-DEF486EE042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4913" t="46439" r="38814" b="39517"/>
          <a:stretch/>
        </p:blipFill>
        <p:spPr>
          <a:xfrm>
            <a:off x="549976" y="2442576"/>
            <a:ext cx="2956487" cy="1594732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8584ABBA-AE78-46B3-AA3C-7E01D0D686F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3871" t="40339" r="25444" b="19628"/>
          <a:stretch/>
        </p:blipFill>
        <p:spPr>
          <a:xfrm>
            <a:off x="3893201" y="2061275"/>
            <a:ext cx="4616308" cy="3764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001674"/>
      </p:ext>
    </p:extLst>
  </p:cSld>
  <p:clrMapOvr>
    <a:masterClrMapping/>
  </p:clrMapOvr>
  <p:transition spd="slow"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Strategická analýza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b="1" dirty="0"/>
              <a:t>Strategická analýza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dirty="0"/>
              <a:t>SWOT analýza</a:t>
            </a:r>
          </a:p>
          <a:p>
            <a:pPr marL="1543050" lvl="2" indent="-514350">
              <a:spcBef>
                <a:spcPts val="640"/>
              </a:spcBef>
              <a:buFont typeface="+mj-lt"/>
              <a:buAutoNum type="arabicPeriod" startAt="5"/>
            </a:pPr>
            <a:endParaRPr lang="cs-CZ" dirty="0"/>
          </a:p>
          <a:p>
            <a:pPr marL="1543050" lvl="2" indent="-514350">
              <a:spcBef>
                <a:spcPts val="640"/>
              </a:spcBef>
              <a:buFont typeface="+mj-lt"/>
              <a:buAutoNum type="arabicPeriod" startAt="5"/>
            </a:pPr>
            <a:endParaRPr lang="cs-CZ" dirty="0"/>
          </a:p>
          <a:p>
            <a:pPr lvl="1">
              <a:spcBef>
                <a:spcPts val="640"/>
              </a:spcBef>
              <a:buChar char="•"/>
            </a:pPr>
            <a:endParaRPr dirty="0"/>
          </a:p>
          <a:p>
            <a:pPr marL="45720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cs-CZ" sz="1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36/46</a:t>
            </a:r>
            <a:endParaRPr kumimoji="0" sz="1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26A3D990-92F5-4A7A-8189-DEF486EE042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4913" t="46439" r="38814" b="39517"/>
          <a:stretch/>
        </p:blipFill>
        <p:spPr>
          <a:xfrm>
            <a:off x="549976" y="2442576"/>
            <a:ext cx="2956487" cy="1594732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1F652BAC-9EB8-4412-94FC-FC8A249C08C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3899" t="22542" r="24830" b="65119"/>
          <a:stretch/>
        </p:blipFill>
        <p:spPr>
          <a:xfrm>
            <a:off x="3779231" y="2561891"/>
            <a:ext cx="4634801" cy="114300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CE2A6DCF-127F-4A7F-AFB4-8C3F52C1309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3729" t="65796" r="25000" b="20915"/>
          <a:stretch/>
        </p:blipFill>
        <p:spPr>
          <a:xfrm>
            <a:off x="3844903" y="3982551"/>
            <a:ext cx="4641225" cy="1232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353335"/>
      </p:ext>
    </p:extLst>
  </p:cSld>
  <p:clrMapOvr>
    <a:masterClrMapping/>
  </p:clrMapOvr>
  <p:transition spd="slow"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Strategická analýza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b="1" dirty="0"/>
              <a:t>Strategická analýza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dirty="0"/>
              <a:t>SWOT analýza</a:t>
            </a:r>
          </a:p>
          <a:p>
            <a:pPr marL="1543050" lvl="2" indent="-514350">
              <a:spcBef>
                <a:spcPts val="640"/>
              </a:spcBef>
              <a:buFont typeface="+mj-lt"/>
              <a:buAutoNum type="arabicPeriod" startAt="5"/>
            </a:pPr>
            <a:endParaRPr lang="cs-CZ" dirty="0"/>
          </a:p>
          <a:p>
            <a:pPr marL="1543050" lvl="2" indent="-514350">
              <a:spcBef>
                <a:spcPts val="640"/>
              </a:spcBef>
              <a:buFont typeface="+mj-lt"/>
              <a:buAutoNum type="arabicPeriod" startAt="5"/>
            </a:pPr>
            <a:endParaRPr lang="cs-CZ" dirty="0"/>
          </a:p>
          <a:p>
            <a:pPr lvl="1">
              <a:spcBef>
                <a:spcPts val="640"/>
              </a:spcBef>
              <a:buChar char="•"/>
            </a:pPr>
            <a:endParaRPr dirty="0"/>
          </a:p>
          <a:p>
            <a:pPr marL="45720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cs-CZ" sz="1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37/46</a:t>
            </a:r>
            <a:endParaRPr kumimoji="0" sz="1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E14FB297-3094-47AD-A558-3D1C3514D93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3983" t="40847" r="25593" b="47898"/>
          <a:stretch/>
        </p:blipFill>
        <p:spPr>
          <a:xfrm>
            <a:off x="198418" y="2698377"/>
            <a:ext cx="4055604" cy="937647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C6B4C29E-C986-4182-B9C9-4DC1710698C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4153" t="38000" r="25593" b="50000"/>
          <a:stretch/>
        </p:blipFill>
        <p:spPr>
          <a:xfrm>
            <a:off x="198418" y="3870213"/>
            <a:ext cx="4055896" cy="1005453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CE727D0C-801B-461C-8140-F295613FB9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4407" t="28373" r="25508" b="60644"/>
          <a:stretch/>
        </p:blipFill>
        <p:spPr>
          <a:xfrm>
            <a:off x="4463118" y="2698376"/>
            <a:ext cx="4055896" cy="937647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4435BC5F-A9F7-49AA-B599-BCB1AEC26DB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4237" t="23815" r="25763" b="64034"/>
          <a:stretch/>
        </p:blipFill>
        <p:spPr>
          <a:xfrm>
            <a:off x="4442609" y="3788848"/>
            <a:ext cx="4055896" cy="1026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728476"/>
      </p:ext>
    </p:extLst>
  </p:cSld>
  <p:clrMapOvr>
    <a:masterClrMapping/>
  </p:clrMapOvr>
  <p:transition spd="slow"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Strategická analýza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b="1" dirty="0"/>
              <a:t>Strategická analýza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dirty="0"/>
              <a:t>SWOT analýza</a:t>
            </a:r>
          </a:p>
          <a:p>
            <a:pPr marL="1543050" lvl="2" indent="-514350">
              <a:spcBef>
                <a:spcPts val="640"/>
              </a:spcBef>
              <a:buFont typeface="+mj-lt"/>
              <a:buAutoNum type="arabicPeriod" startAt="5"/>
            </a:pPr>
            <a:endParaRPr lang="cs-CZ" dirty="0"/>
          </a:p>
          <a:p>
            <a:pPr marL="1543050" lvl="2" indent="-514350">
              <a:spcBef>
                <a:spcPts val="640"/>
              </a:spcBef>
              <a:buFont typeface="+mj-lt"/>
              <a:buAutoNum type="arabicPeriod" startAt="5"/>
            </a:pPr>
            <a:endParaRPr lang="cs-CZ" dirty="0"/>
          </a:p>
          <a:p>
            <a:pPr lvl="1">
              <a:spcBef>
                <a:spcPts val="640"/>
              </a:spcBef>
              <a:buChar char="•"/>
            </a:pPr>
            <a:endParaRPr dirty="0"/>
          </a:p>
          <a:p>
            <a:pPr marL="45720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cs-CZ" sz="1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38/46</a:t>
            </a:r>
            <a:endParaRPr kumimoji="0" sz="1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1A720C50-D682-4E92-8189-7BCF9116524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4152" t="35831" r="25763" b="52919"/>
          <a:stretch/>
        </p:blipFill>
        <p:spPr>
          <a:xfrm>
            <a:off x="549975" y="2524114"/>
            <a:ext cx="4485321" cy="1048301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29C8E72C-5459-4E64-A958-8D42BA7D158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3919" t="27153" r="25932" b="61051"/>
          <a:stretch/>
        </p:blipFill>
        <p:spPr>
          <a:xfrm>
            <a:off x="524268" y="3711843"/>
            <a:ext cx="4485322" cy="1142999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379C70BA-641E-4E26-A429-0AFC4F53C19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3918" t="38678" r="25763" b="50000"/>
          <a:stretch/>
        </p:blipFill>
        <p:spPr>
          <a:xfrm>
            <a:off x="549975" y="5030116"/>
            <a:ext cx="4511029" cy="1052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19746"/>
      </p:ext>
    </p:extLst>
  </p:cSld>
  <p:clrMapOvr>
    <a:masterClrMapping/>
  </p:clrMapOvr>
  <p:transition spd="slow"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Strategická analýza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b="1" dirty="0"/>
              <a:t>Strategická analýza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dirty="0"/>
              <a:t>SWOT analýza</a:t>
            </a:r>
          </a:p>
          <a:p>
            <a:pPr marL="1543050" lvl="2" indent="-514350">
              <a:spcBef>
                <a:spcPts val="640"/>
              </a:spcBef>
              <a:buFont typeface="+mj-lt"/>
              <a:buAutoNum type="arabicPeriod" startAt="5"/>
            </a:pPr>
            <a:endParaRPr lang="cs-CZ" dirty="0"/>
          </a:p>
          <a:p>
            <a:pPr marL="1543050" lvl="2" indent="-514350">
              <a:spcBef>
                <a:spcPts val="640"/>
              </a:spcBef>
              <a:buFont typeface="+mj-lt"/>
              <a:buAutoNum type="arabicPeriod" startAt="5"/>
            </a:pPr>
            <a:endParaRPr lang="cs-CZ" dirty="0"/>
          </a:p>
          <a:p>
            <a:pPr lvl="1">
              <a:spcBef>
                <a:spcPts val="640"/>
              </a:spcBef>
              <a:buChar char="•"/>
            </a:pPr>
            <a:endParaRPr dirty="0"/>
          </a:p>
          <a:p>
            <a:pPr marL="45720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cs-CZ" sz="1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39/46</a:t>
            </a:r>
            <a:endParaRPr kumimoji="0" sz="1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5AFC0B2A-4195-4FFA-8E10-2A53EAA58A7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3984" t="28780" r="27288" b="20508"/>
          <a:stretch/>
        </p:blipFill>
        <p:spPr>
          <a:xfrm>
            <a:off x="4176793" y="1673817"/>
            <a:ext cx="3990814" cy="4402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131007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Strategická analýza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b="1" dirty="0"/>
              <a:t>Strategická analýza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dirty="0"/>
              <a:t>PEST analýza</a:t>
            </a:r>
          </a:p>
          <a:p>
            <a:pPr lvl="2">
              <a:spcBef>
                <a:spcPts val="640"/>
              </a:spcBef>
            </a:pPr>
            <a:r>
              <a:rPr lang="cs-CZ" dirty="0"/>
              <a:t>Každá z těchto skupin v </a:t>
            </a:r>
            <a:r>
              <a:rPr lang="cs-CZ" b="1" dirty="0"/>
              <a:t>sobě zahrnuje řadu faktorů</a:t>
            </a:r>
            <a:r>
              <a:rPr lang="cs-CZ" dirty="0"/>
              <a:t>, které různou měrou </a:t>
            </a:r>
            <a:r>
              <a:rPr lang="cs-CZ" b="1" dirty="0"/>
              <a:t>ovlivňují firmu</a:t>
            </a:r>
            <a:r>
              <a:rPr lang="cs-CZ" dirty="0"/>
              <a:t>:</a:t>
            </a:r>
          </a:p>
          <a:p>
            <a:pPr lvl="3">
              <a:spcBef>
                <a:spcPts val="640"/>
              </a:spcBef>
            </a:pPr>
            <a:r>
              <a:rPr lang="cs-CZ" b="1" dirty="0"/>
              <a:t>Politicko-právání faktory;</a:t>
            </a:r>
          </a:p>
          <a:p>
            <a:pPr lvl="3">
              <a:spcBef>
                <a:spcPts val="640"/>
              </a:spcBef>
            </a:pPr>
            <a:r>
              <a:rPr lang="cs-CZ" b="1" dirty="0"/>
              <a:t>Ekonomické faktory;</a:t>
            </a:r>
          </a:p>
          <a:p>
            <a:pPr lvl="3">
              <a:spcBef>
                <a:spcPts val="640"/>
              </a:spcBef>
            </a:pPr>
            <a:r>
              <a:rPr lang="cs-CZ" b="1" dirty="0"/>
              <a:t>Sociální a kulturní faktory;</a:t>
            </a:r>
          </a:p>
          <a:p>
            <a:pPr lvl="3">
              <a:spcBef>
                <a:spcPts val="640"/>
              </a:spcBef>
            </a:pPr>
            <a:r>
              <a:rPr lang="cs-CZ" b="1" dirty="0"/>
              <a:t>Technické a technologické faktory.</a:t>
            </a:r>
          </a:p>
          <a:p>
            <a:pPr marL="1485900" lvl="3" indent="0">
              <a:spcBef>
                <a:spcPts val="640"/>
              </a:spcBef>
              <a:buNone/>
            </a:pPr>
            <a:endParaRPr lang="cs-CZ" dirty="0"/>
          </a:p>
          <a:p>
            <a:pPr marL="1543050" lvl="2" indent="-514350">
              <a:spcBef>
                <a:spcPts val="640"/>
              </a:spcBef>
              <a:buFont typeface="+mj-lt"/>
              <a:buAutoNum type="arabicPeriod" startAt="5"/>
            </a:pPr>
            <a:endParaRPr lang="cs-CZ" dirty="0"/>
          </a:p>
          <a:p>
            <a:pPr marL="1543050" lvl="2" indent="-514350">
              <a:spcBef>
                <a:spcPts val="640"/>
              </a:spcBef>
              <a:buFont typeface="+mj-lt"/>
              <a:buAutoNum type="arabicPeriod" startAt="5"/>
            </a:pPr>
            <a:endParaRPr lang="cs-CZ" dirty="0"/>
          </a:p>
          <a:p>
            <a:pPr lvl="1">
              <a:spcBef>
                <a:spcPts val="640"/>
              </a:spcBef>
              <a:buChar char="•"/>
            </a:pPr>
            <a:endParaRPr dirty="0"/>
          </a:p>
          <a:p>
            <a:pPr marL="45720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cs-CZ" sz="1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4/46</a:t>
            </a:r>
            <a:endParaRPr kumimoji="0" sz="1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13501865"/>
      </p:ext>
    </p:extLst>
  </p:cSld>
  <p:clrMapOvr>
    <a:masterClrMapping/>
  </p:clrMapOvr>
  <p:transition spd="slow">
    <p:fad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Strategická analýza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b="1" dirty="0"/>
              <a:t>Strategická analýza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dirty="0"/>
              <a:t>SWOT analýza</a:t>
            </a:r>
          </a:p>
          <a:p>
            <a:pPr lvl="2">
              <a:spcBef>
                <a:spcPts val="640"/>
              </a:spcBef>
            </a:pPr>
            <a:r>
              <a:rPr lang="cs-CZ" dirty="0"/>
              <a:t>Má-li SWOT analýza plnit v procesu tvorby strategie určitou roli, musí její aplikace směřovat nejen k identifikaci, nalezení a posouzení vlivů v současnosti, ale také k </a:t>
            </a:r>
            <a:r>
              <a:rPr lang="cs-CZ" b="1" dirty="0"/>
              <a:t>predikci vývojových trendů faktorů vnějšího okolí </a:t>
            </a:r>
            <a:r>
              <a:rPr lang="cs-CZ" dirty="0"/>
              <a:t>a </a:t>
            </a:r>
            <a:r>
              <a:rPr lang="cs-CZ" b="1" dirty="0"/>
              <a:t>vnitřní situace firmy  </a:t>
            </a:r>
            <a:r>
              <a:rPr lang="cs-CZ" dirty="0"/>
              <a:t>a jejich </a:t>
            </a:r>
            <a:r>
              <a:rPr lang="cs-CZ" b="1" dirty="0"/>
              <a:t>vzájemných souvislostí</a:t>
            </a:r>
            <a:r>
              <a:rPr lang="cs-CZ" dirty="0"/>
              <a:t>.</a:t>
            </a:r>
          </a:p>
          <a:p>
            <a:pPr lvl="2">
              <a:spcBef>
                <a:spcPts val="640"/>
              </a:spcBef>
            </a:pPr>
            <a:endParaRPr lang="cs-CZ" dirty="0"/>
          </a:p>
          <a:p>
            <a:pPr marL="1543050" lvl="2" indent="-514350">
              <a:spcBef>
                <a:spcPts val="640"/>
              </a:spcBef>
              <a:buFont typeface="+mj-lt"/>
              <a:buAutoNum type="arabicPeriod" startAt="5"/>
            </a:pPr>
            <a:endParaRPr lang="cs-CZ" dirty="0"/>
          </a:p>
          <a:p>
            <a:pPr lvl="1">
              <a:spcBef>
                <a:spcPts val="640"/>
              </a:spcBef>
              <a:buChar char="•"/>
            </a:pPr>
            <a:endParaRPr dirty="0"/>
          </a:p>
          <a:p>
            <a:pPr marL="45720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cs-CZ" sz="1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40/46</a:t>
            </a:r>
            <a:endParaRPr kumimoji="0" sz="1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4149631"/>
      </p:ext>
    </p:extLst>
  </p:cSld>
  <p:clrMapOvr>
    <a:masterClrMapping/>
  </p:clrMapOvr>
  <p:transition spd="slow">
    <p:fad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Strategická analýza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b="1" dirty="0"/>
              <a:t>Strategická analýza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dirty="0"/>
              <a:t>SWOT analýza</a:t>
            </a:r>
          </a:p>
          <a:p>
            <a:pPr lvl="2">
              <a:spcBef>
                <a:spcPts val="640"/>
              </a:spcBef>
            </a:pPr>
            <a:r>
              <a:rPr lang="cs-CZ" dirty="0"/>
              <a:t>Kombinace klíčových potenciálních příležitostí a hrozeb spolu s předpokládanými </a:t>
            </a:r>
            <a:r>
              <a:rPr lang="cs-CZ" b="1" dirty="0"/>
              <a:t>silnými a slabými stránkami </a:t>
            </a:r>
            <a:r>
              <a:rPr lang="cs-CZ" dirty="0"/>
              <a:t>umožňuje </a:t>
            </a:r>
            <a:r>
              <a:rPr lang="cs-CZ" b="1" dirty="0"/>
              <a:t>zvažovat čtyři rozdílné vzorové situace</a:t>
            </a:r>
            <a:r>
              <a:rPr lang="cs-CZ" dirty="0"/>
              <a:t>, které se mohou stát ur</a:t>
            </a:r>
            <a:r>
              <a:rPr lang="cs-CZ" b="1" dirty="0"/>
              <a:t>čitou orientací pro volbu strategické varianty</a:t>
            </a:r>
            <a:r>
              <a:rPr lang="cs-CZ" dirty="0"/>
              <a:t>?</a:t>
            </a:r>
          </a:p>
          <a:p>
            <a:pPr lvl="2">
              <a:spcBef>
                <a:spcPts val="640"/>
              </a:spcBef>
            </a:pPr>
            <a:endParaRPr lang="cs-CZ" dirty="0"/>
          </a:p>
          <a:p>
            <a:pPr marL="1543050" lvl="2" indent="-514350">
              <a:spcBef>
                <a:spcPts val="640"/>
              </a:spcBef>
              <a:buFont typeface="+mj-lt"/>
              <a:buAutoNum type="arabicPeriod" startAt="5"/>
            </a:pPr>
            <a:endParaRPr lang="cs-CZ" dirty="0"/>
          </a:p>
          <a:p>
            <a:pPr lvl="1">
              <a:spcBef>
                <a:spcPts val="640"/>
              </a:spcBef>
              <a:buChar char="•"/>
            </a:pPr>
            <a:endParaRPr dirty="0"/>
          </a:p>
          <a:p>
            <a:pPr marL="45720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cs-CZ" sz="1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41/46</a:t>
            </a:r>
            <a:endParaRPr kumimoji="0" sz="1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58074179"/>
      </p:ext>
    </p:extLst>
  </p:cSld>
  <p:clrMapOvr>
    <a:masterClrMapping/>
  </p:clrMapOvr>
  <p:transition spd="slow">
    <p:fad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Strategická analýza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b="1" dirty="0"/>
              <a:t>Strategická analýza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dirty="0"/>
              <a:t>SWOT analýza</a:t>
            </a:r>
          </a:p>
          <a:p>
            <a:pPr lvl="2">
              <a:spcBef>
                <a:spcPts val="640"/>
              </a:spcBef>
            </a:pPr>
            <a:r>
              <a:rPr lang="cs-CZ" dirty="0"/>
              <a:t>Strategie SO</a:t>
            </a:r>
          </a:p>
          <a:p>
            <a:pPr lvl="3">
              <a:spcBef>
                <a:spcPts val="640"/>
              </a:spcBef>
            </a:pPr>
            <a:r>
              <a:rPr lang="cs-CZ" dirty="0"/>
              <a:t>Firma se setkává s několika </a:t>
            </a:r>
            <a:r>
              <a:rPr lang="cs-CZ" b="1" dirty="0"/>
              <a:t>příležitostmi</a:t>
            </a:r>
            <a:r>
              <a:rPr lang="cs-CZ" dirty="0"/>
              <a:t> v okolí a zároveň je schopna nabídnout i </a:t>
            </a:r>
            <a:r>
              <a:rPr lang="cs-CZ" b="1" dirty="0"/>
              <a:t>množství silných stránek</a:t>
            </a:r>
            <a:r>
              <a:rPr lang="cs-CZ" dirty="0"/>
              <a:t>, které využití těchto </a:t>
            </a:r>
            <a:r>
              <a:rPr lang="cs-CZ" b="1" dirty="0"/>
              <a:t>příležitostí podporují</a:t>
            </a:r>
            <a:r>
              <a:rPr lang="cs-CZ" dirty="0"/>
              <a:t>.</a:t>
            </a:r>
          </a:p>
          <a:p>
            <a:pPr lvl="3">
              <a:spcBef>
                <a:spcPts val="640"/>
              </a:spcBef>
            </a:pPr>
            <a:r>
              <a:rPr lang="cs-CZ" dirty="0"/>
              <a:t>Výsledkem příznivých okolností by měla být </a:t>
            </a:r>
            <a:r>
              <a:rPr lang="cs-CZ" b="1" dirty="0"/>
              <a:t>růstové až agresivně orientovaná strategie</a:t>
            </a:r>
            <a:r>
              <a:rPr lang="cs-CZ" dirty="0"/>
              <a:t>.</a:t>
            </a:r>
          </a:p>
          <a:p>
            <a:pPr lvl="3">
              <a:spcBef>
                <a:spcPts val="640"/>
              </a:spcBef>
            </a:pPr>
            <a:r>
              <a:rPr lang="cs-CZ" dirty="0"/>
              <a:t>Tato strategie představuje </a:t>
            </a:r>
            <a:r>
              <a:rPr lang="cs-CZ" b="1" dirty="0"/>
              <a:t>ofenzivní přístup z pozice síly </a:t>
            </a:r>
            <a:r>
              <a:rPr lang="cs-CZ" dirty="0"/>
              <a:t>a je to </a:t>
            </a:r>
            <a:r>
              <a:rPr lang="cs-CZ" b="1" dirty="0"/>
              <a:t>pochopitelně nejvíce žádaná situace</a:t>
            </a:r>
            <a:r>
              <a:rPr lang="cs-CZ" dirty="0"/>
              <a:t>.</a:t>
            </a:r>
          </a:p>
          <a:p>
            <a:pPr lvl="2">
              <a:spcBef>
                <a:spcPts val="640"/>
              </a:spcBef>
            </a:pPr>
            <a:endParaRPr lang="cs-CZ" dirty="0"/>
          </a:p>
          <a:p>
            <a:pPr marL="1543050" lvl="2" indent="-514350">
              <a:spcBef>
                <a:spcPts val="640"/>
              </a:spcBef>
              <a:buFont typeface="+mj-lt"/>
              <a:buAutoNum type="arabicPeriod" startAt="5"/>
            </a:pPr>
            <a:endParaRPr lang="cs-CZ" dirty="0"/>
          </a:p>
          <a:p>
            <a:pPr lvl="1">
              <a:spcBef>
                <a:spcPts val="640"/>
              </a:spcBef>
              <a:buChar char="•"/>
            </a:pPr>
            <a:endParaRPr dirty="0"/>
          </a:p>
          <a:p>
            <a:pPr marL="45720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cs-CZ" sz="1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42/46</a:t>
            </a:r>
            <a:endParaRPr kumimoji="0" sz="1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62542978"/>
      </p:ext>
    </p:extLst>
  </p:cSld>
  <p:clrMapOvr>
    <a:masterClrMapping/>
  </p:clrMapOvr>
  <p:transition spd="slow">
    <p:fade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Strategická analýza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b="1" dirty="0"/>
              <a:t>Strategická analýza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dirty="0"/>
              <a:t>SWOT analýza</a:t>
            </a:r>
          </a:p>
          <a:p>
            <a:pPr lvl="2">
              <a:spcBef>
                <a:spcPts val="640"/>
              </a:spcBef>
            </a:pPr>
            <a:r>
              <a:rPr lang="cs-CZ" dirty="0"/>
              <a:t>Strategie ST</a:t>
            </a:r>
          </a:p>
          <a:p>
            <a:pPr lvl="3">
              <a:spcBef>
                <a:spcPts val="640"/>
              </a:spcBef>
            </a:pPr>
            <a:r>
              <a:rPr lang="cs-CZ" dirty="0"/>
              <a:t>Silné stránky firmy jsou podrobeny nepřízni okolí.</a:t>
            </a:r>
          </a:p>
          <a:p>
            <a:pPr lvl="3">
              <a:spcBef>
                <a:spcPts val="640"/>
              </a:spcBef>
            </a:pPr>
            <a:r>
              <a:rPr lang="cs-CZ" dirty="0"/>
              <a:t>Tato strategie vychází z předpokladu, že </a:t>
            </a:r>
            <a:r>
              <a:rPr lang="cs-CZ" b="1" dirty="0"/>
              <a:t>silné stránky se střetnou s hrozbami</a:t>
            </a:r>
            <a:r>
              <a:rPr lang="cs-CZ" dirty="0"/>
              <a:t>.</a:t>
            </a:r>
          </a:p>
          <a:p>
            <a:pPr lvl="3">
              <a:spcBef>
                <a:spcPts val="640"/>
              </a:spcBef>
            </a:pPr>
            <a:r>
              <a:rPr lang="cs-CZ" dirty="0"/>
              <a:t>Strategie předpokládá </a:t>
            </a:r>
            <a:r>
              <a:rPr lang="cs-CZ" b="1" dirty="0"/>
              <a:t>maximalizaci silných stránek </a:t>
            </a:r>
            <a:r>
              <a:rPr lang="cs-CZ" dirty="0"/>
              <a:t>a </a:t>
            </a:r>
            <a:r>
              <a:rPr lang="cs-CZ" b="1" dirty="0"/>
              <a:t>minimalizaci ohrožení</a:t>
            </a:r>
            <a:r>
              <a:rPr lang="cs-CZ" dirty="0"/>
              <a:t>.</a:t>
            </a:r>
          </a:p>
          <a:p>
            <a:pPr lvl="3">
              <a:spcBef>
                <a:spcPts val="640"/>
              </a:spcBef>
            </a:pPr>
            <a:r>
              <a:rPr lang="cs-CZ" dirty="0"/>
              <a:t>V této situaci je třeba </a:t>
            </a:r>
            <a:r>
              <a:rPr lang="cs-CZ" b="1" dirty="0"/>
              <a:t>včas identifikovat hrozby </a:t>
            </a:r>
            <a:r>
              <a:rPr lang="cs-CZ" dirty="0"/>
              <a:t>a </a:t>
            </a:r>
            <a:r>
              <a:rPr lang="cs-CZ" b="1" dirty="0"/>
              <a:t>přeměnit je využitím silných stránek v příležitosti</a:t>
            </a:r>
            <a:r>
              <a:rPr lang="cs-CZ" dirty="0"/>
              <a:t>.</a:t>
            </a:r>
          </a:p>
          <a:p>
            <a:pPr lvl="3">
              <a:spcBef>
                <a:spcPts val="640"/>
              </a:spcBef>
            </a:pPr>
            <a:r>
              <a:rPr lang="cs-CZ" dirty="0"/>
              <a:t>Výsledkem je </a:t>
            </a:r>
            <a:r>
              <a:rPr lang="cs-CZ" b="1" dirty="0"/>
              <a:t>diverzifikační strategie</a:t>
            </a:r>
            <a:r>
              <a:rPr lang="cs-CZ" dirty="0"/>
              <a:t>. </a:t>
            </a:r>
          </a:p>
          <a:p>
            <a:pPr lvl="4">
              <a:spcBef>
                <a:spcPts val="640"/>
              </a:spcBef>
            </a:pPr>
            <a:r>
              <a:rPr lang="cs-CZ" dirty="0"/>
              <a:t>strategie založená na </a:t>
            </a:r>
            <a:r>
              <a:rPr lang="cs-CZ" b="1" dirty="0"/>
              <a:t>různorodosti nabízených výrobků </a:t>
            </a:r>
            <a:r>
              <a:rPr lang="cs-CZ" dirty="0"/>
              <a:t>nebo </a:t>
            </a:r>
            <a:r>
              <a:rPr lang="cs-CZ" b="1" dirty="0"/>
              <a:t>výběru nových trhů</a:t>
            </a:r>
            <a:r>
              <a:rPr lang="cs-CZ" dirty="0"/>
              <a:t>;</a:t>
            </a:r>
          </a:p>
          <a:p>
            <a:pPr lvl="4">
              <a:spcBef>
                <a:spcPts val="640"/>
              </a:spcBef>
            </a:pPr>
            <a:r>
              <a:rPr lang="cs-CZ" dirty="0"/>
              <a:t>jde o politiku </a:t>
            </a:r>
            <a:r>
              <a:rPr lang="cs-CZ" b="1" dirty="0"/>
              <a:t>rozšiřování obchodovatelného sortimentu</a:t>
            </a:r>
            <a:r>
              <a:rPr lang="cs-CZ" dirty="0"/>
              <a:t>, motivovaného snahou o </a:t>
            </a:r>
            <a:r>
              <a:rPr lang="cs-CZ" b="1" dirty="0"/>
              <a:t>snížení závislosti na trzích </a:t>
            </a:r>
            <a:r>
              <a:rPr lang="cs-CZ" dirty="0"/>
              <a:t>s </a:t>
            </a:r>
            <a:r>
              <a:rPr lang="cs-CZ" b="1" dirty="0"/>
              <a:t>malým odbytem</a:t>
            </a:r>
            <a:r>
              <a:rPr lang="cs-CZ" dirty="0"/>
              <a:t>.</a:t>
            </a:r>
          </a:p>
          <a:p>
            <a:pPr lvl="2">
              <a:spcBef>
                <a:spcPts val="640"/>
              </a:spcBef>
            </a:pPr>
            <a:endParaRPr lang="cs-CZ" dirty="0"/>
          </a:p>
          <a:p>
            <a:pPr marL="1543050" lvl="2" indent="-514350">
              <a:spcBef>
                <a:spcPts val="640"/>
              </a:spcBef>
              <a:buFont typeface="+mj-lt"/>
              <a:buAutoNum type="arabicPeriod" startAt="5"/>
            </a:pPr>
            <a:endParaRPr lang="cs-CZ" dirty="0"/>
          </a:p>
          <a:p>
            <a:pPr lvl="1">
              <a:spcBef>
                <a:spcPts val="640"/>
              </a:spcBef>
              <a:buChar char="•"/>
            </a:pPr>
            <a:endParaRPr dirty="0"/>
          </a:p>
          <a:p>
            <a:pPr marL="45720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cs-CZ" sz="1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43/46</a:t>
            </a:r>
            <a:endParaRPr kumimoji="0" sz="1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31897779"/>
      </p:ext>
    </p:extLst>
  </p:cSld>
  <p:clrMapOvr>
    <a:masterClrMapping/>
  </p:clrMapOvr>
  <p:transition spd="slow">
    <p:fade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Strategická analýza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b="1" dirty="0"/>
              <a:t>Strategická analýza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dirty="0"/>
              <a:t>SWOT analýza</a:t>
            </a:r>
          </a:p>
          <a:p>
            <a:pPr lvl="2">
              <a:spcBef>
                <a:spcPts val="640"/>
              </a:spcBef>
            </a:pPr>
            <a:r>
              <a:rPr lang="cs-CZ" dirty="0"/>
              <a:t>Strategie OW</a:t>
            </a:r>
          </a:p>
          <a:p>
            <a:pPr lvl="3">
              <a:spcBef>
                <a:spcPts val="640"/>
              </a:spcBef>
            </a:pPr>
            <a:r>
              <a:rPr lang="cs-CZ" dirty="0"/>
              <a:t>Firma má na trhu </a:t>
            </a:r>
            <a:r>
              <a:rPr lang="cs-CZ" b="1" dirty="0"/>
              <a:t>mnohé příležitosti</a:t>
            </a:r>
            <a:r>
              <a:rPr lang="cs-CZ" dirty="0"/>
              <a:t>, avšak je </a:t>
            </a:r>
            <a:r>
              <a:rPr lang="cs-CZ" b="1" dirty="0"/>
              <a:t>nucena čelit velkému množství svých slabých stránek</a:t>
            </a:r>
            <a:r>
              <a:rPr lang="cs-CZ" dirty="0"/>
              <a:t>.</a:t>
            </a:r>
          </a:p>
          <a:p>
            <a:pPr lvl="3">
              <a:spcBef>
                <a:spcPts val="640"/>
              </a:spcBef>
            </a:pPr>
            <a:r>
              <a:rPr lang="cs-CZ" dirty="0"/>
              <a:t>Strategie klade důraz na </a:t>
            </a:r>
            <a:r>
              <a:rPr lang="cs-CZ" b="1" dirty="0"/>
              <a:t>maximalizaci příležitostí k překonání slabých stránek</a:t>
            </a:r>
            <a:r>
              <a:rPr lang="cs-CZ" dirty="0"/>
              <a:t>.</a:t>
            </a:r>
          </a:p>
          <a:p>
            <a:pPr lvl="3">
              <a:spcBef>
                <a:spcPts val="640"/>
              </a:spcBef>
            </a:pPr>
            <a:r>
              <a:rPr lang="cs-CZ" dirty="0"/>
              <a:t>Zaměření strategie tomto případě spočívá v důsledné </a:t>
            </a:r>
            <a:r>
              <a:rPr lang="cs-CZ" b="1" dirty="0"/>
              <a:t>eliminaci slabých stránek </a:t>
            </a:r>
            <a:r>
              <a:rPr lang="cs-CZ" dirty="0"/>
              <a:t>a dále ve </a:t>
            </a:r>
            <a:r>
              <a:rPr lang="cs-CZ" b="1" dirty="0"/>
              <a:t>větším využití tržních příležitostí</a:t>
            </a:r>
            <a:r>
              <a:rPr lang="cs-CZ" dirty="0"/>
              <a:t>, často se jedná o strategii </a:t>
            </a:r>
            <a:r>
              <a:rPr lang="cs-CZ" b="1" dirty="0" err="1"/>
              <a:t>turnaround</a:t>
            </a:r>
            <a:r>
              <a:rPr lang="cs-CZ" b="1" dirty="0"/>
              <a:t> (zvratová, obratová).</a:t>
            </a:r>
            <a:endParaRPr lang="cs-CZ" dirty="0"/>
          </a:p>
          <a:p>
            <a:pPr lvl="4">
              <a:spcBef>
                <a:spcPts val="640"/>
              </a:spcBef>
            </a:pPr>
            <a:endParaRPr lang="cs-CZ" dirty="0"/>
          </a:p>
          <a:p>
            <a:pPr lvl="4">
              <a:spcBef>
                <a:spcPts val="640"/>
              </a:spcBef>
            </a:pPr>
            <a:endParaRPr lang="cs-CZ" dirty="0"/>
          </a:p>
          <a:p>
            <a:pPr lvl="2">
              <a:spcBef>
                <a:spcPts val="640"/>
              </a:spcBef>
            </a:pPr>
            <a:endParaRPr lang="cs-CZ" dirty="0"/>
          </a:p>
          <a:p>
            <a:pPr marL="1543050" lvl="2" indent="-514350">
              <a:spcBef>
                <a:spcPts val="640"/>
              </a:spcBef>
              <a:buFont typeface="+mj-lt"/>
              <a:buAutoNum type="arabicPeriod" startAt="5"/>
            </a:pPr>
            <a:endParaRPr lang="cs-CZ" dirty="0"/>
          </a:p>
          <a:p>
            <a:pPr lvl="1">
              <a:spcBef>
                <a:spcPts val="640"/>
              </a:spcBef>
              <a:buChar char="•"/>
            </a:pPr>
            <a:endParaRPr dirty="0"/>
          </a:p>
          <a:p>
            <a:pPr marL="45720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cs-CZ" sz="1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44/46</a:t>
            </a:r>
            <a:endParaRPr kumimoji="0" sz="1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2251652"/>
      </p:ext>
    </p:extLst>
  </p:cSld>
  <p:clrMapOvr>
    <a:masterClrMapping/>
  </p:clrMapOvr>
  <p:transition spd="slow">
    <p:fade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Strategická analýza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b="1" dirty="0"/>
              <a:t>Strategická analýza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dirty="0"/>
              <a:t>SWOT analýza</a:t>
            </a:r>
          </a:p>
          <a:p>
            <a:pPr lvl="2">
              <a:spcBef>
                <a:spcPts val="640"/>
              </a:spcBef>
            </a:pPr>
            <a:r>
              <a:rPr lang="cs-CZ" dirty="0"/>
              <a:t>Strategie WT</a:t>
            </a:r>
          </a:p>
          <a:p>
            <a:pPr lvl="3">
              <a:spcBef>
                <a:spcPts val="640"/>
              </a:spcBef>
            </a:pPr>
            <a:r>
              <a:rPr lang="cs-CZ" dirty="0"/>
              <a:t>Firma je v situaci, kdy u ní </a:t>
            </a:r>
            <a:r>
              <a:rPr lang="cs-CZ" b="1" dirty="0"/>
              <a:t>převažují slabé stránky </a:t>
            </a:r>
            <a:r>
              <a:rPr lang="cs-CZ" dirty="0"/>
              <a:t>a současně se v okolí </a:t>
            </a:r>
            <a:r>
              <a:rPr lang="cs-CZ" b="1" dirty="0"/>
              <a:t>vyskytuje mnoho rizikových faktorů</a:t>
            </a:r>
            <a:r>
              <a:rPr lang="cs-CZ" dirty="0"/>
              <a:t>.</a:t>
            </a:r>
          </a:p>
          <a:p>
            <a:pPr lvl="3">
              <a:spcBef>
                <a:spcPts val="640"/>
              </a:spcBef>
            </a:pPr>
            <a:r>
              <a:rPr lang="cs-CZ" dirty="0"/>
              <a:t>Strategie se orientuj na </a:t>
            </a:r>
            <a:r>
              <a:rPr lang="cs-CZ" b="1" dirty="0"/>
              <a:t>minimalizaci slabých stránek </a:t>
            </a:r>
            <a:r>
              <a:rPr lang="cs-CZ" dirty="0"/>
              <a:t>a </a:t>
            </a:r>
            <a:r>
              <a:rPr lang="cs-CZ" b="1" dirty="0"/>
              <a:t>minimalizaci rizik.</a:t>
            </a:r>
          </a:p>
          <a:p>
            <a:pPr lvl="3">
              <a:spcBef>
                <a:spcPts val="640"/>
              </a:spcBef>
            </a:pPr>
            <a:r>
              <a:rPr lang="cs-CZ" dirty="0"/>
              <a:t>V tomto případě se jedná </a:t>
            </a:r>
            <a:r>
              <a:rPr lang="cs-CZ" b="1" dirty="0"/>
              <a:t>spíše o strategii obrannou </a:t>
            </a:r>
            <a:r>
              <a:rPr lang="cs-CZ" dirty="0"/>
              <a:t>a </a:t>
            </a:r>
            <a:r>
              <a:rPr lang="cs-CZ" b="1" dirty="0"/>
              <a:t>defenzivní</a:t>
            </a:r>
            <a:r>
              <a:rPr lang="cs-CZ" dirty="0"/>
              <a:t>, vycházející často z </a:t>
            </a:r>
            <a:r>
              <a:rPr lang="cs-CZ" b="1" dirty="0"/>
              <a:t>uzavírání kompromisů </a:t>
            </a:r>
            <a:r>
              <a:rPr lang="cs-CZ" dirty="0"/>
              <a:t>a </a:t>
            </a:r>
            <a:r>
              <a:rPr lang="cs-CZ" b="1" dirty="0"/>
              <a:t>opuštění určitých pozic</a:t>
            </a:r>
            <a:r>
              <a:rPr lang="cs-CZ" dirty="0"/>
              <a:t>.</a:t>
            </a:r>
          </a:p>
          <a:p>
            <a:pPr lvl="4">
              <a:spcBef>
                <a:spcPts val="640"/>
              </a:spcBef>
            </a:pPr>
            <a:endParaRPr lang="cs-CZ" dirty="0"/>
          </a:p>
          <a:p>
            <a:pPr lvl="4">
              <a:spcBef>
                <a:spcPts val="640"/>
              </a:spcBef>
            </a:pPr>
            <a:endParaRPr lang="cs-CZ" dirty="0"/>
          </a:p>
          <a:p>
            <a:pPr lvl="2">
              <a:spcBef>
                <a:spcPts val="640"/>
              </a:spcBef>
            </a:pPr>
            <a:endParaRPr lang="cs-CZ" dirty="0"/>
          </a:p>
          <a:p>
            <a:pPr marL="1543050" lvl="2" indent="-514350">
              <a:spcBef>
                <a:spcPts val="640"/>
              </a:spcBef>
              <a:buFont typeface="+mj-lt"/>
              <a:buAutoNum type="arabicPeriod" startAt="5"/>
            </a:pPr>
            <a:endParaRPr lang="cs-CZ" dirty="0"/>
          </a:p>
          <a:p>
            <a:pPr lvl="1">
              <a:spcBef>
                <a:spcPts val="640"/>
              </a:spcBef>
              <a:buChar char="•"/>
            </a:pPr>
            <a:endParaRPr dirty="0"/>
          </a:p>
          <a:p>
            <a:pPr marL="45720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cs-CZ" sz="1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45/46</a:t>
            </a:r>
            <a:endParaRPr kumimoji="0" sz="1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24585902"/>
      </p:ext>
    </p:extLst>
  </p:cSld>
  <p:clrMapOvr>
    <a:masterClrMapping/>
  </p:clrMapOvr>
  <p:transition spd="slow">
    <p:fade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3"/>
          <p:cNvSpPr txBox="1">
            <a:spLocks noGrp="1"/>
          </p:cNvSpPr>
          <p:nvPr>
            <p:ph type="title"/>
          </p:nvPr>
        </p:nvSpPr>
        <p:spPr>
          <a:xfrm>
            <a:off x="798534" y="2747962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libri"/>
              <a:buNone/>
            </a:pPr>
            <a:r>
              <a:rPr lang="cs-CZ" sz="4400">
                <a:solidFill>
                  <a:srgbClr val="FF0000"/>
                </a:solidFill>
              </a:rPr>
              <a:t>DĚKUJI ZA POZORNOST</a:t>
            </a:r>
            <a:endParaRPr/>
          </a:p>
        </p:txBody>
      </p:sp>
    </p:spTree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Strategická analýza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b="1" dirty="0"/>
              <a:t>Strategická analýza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dirty="0"/>
              <a:t>PEST analýza</a:t>
            </a:r>
          </a:p>
          <a:p>
            <a:pPr lvl="2">
              <a:spcBef>
                <a:spcPts val="640"/>
              </a:spcBef>
            </a:pPr>
            <a:r>
              <a:rPr lang="cs-CZ" dirty="0"/>
              <a:t>Každá z těchto skupin v </a:t>
            </a:r>
            <a:r>
              <a:rPr lang="cs-CZ" b="1" dirty="0"/>
              <a:t>sobě zahrnuje řadu faktorů</a:t>
            </a:r>
            <a:r>
              <a:rPr lang="cs-CZ" dirty="0"/>
              <a:t>, které různou měrou </a:t>
            </a:r>
            <a:r>
              <a:rPr lang="cs-CZ" b="1" dirty="0"/>
              <a:t>ovlivňují firmu</a:t>
            </a:r>
            <a:r>
              <a:rPr lang="cs-CZ" dirty="0"/>
              <a:t>:</a:t>
            </a:r>
          </a:p>
          <a:p>
            <a:pPr lvl="3">
              <a:spcBef>
                <a:spcPts val="640"/>
              </a:spcBef>
            </a:pPr>
            <a:r>
              <a:rPr lang="cs-CZ" b="1" dirty="0"/>
              <a:t>Politicko-právání faktory</a:t>
            </a:r>
          </a:p>
          <a:p>
            <a:pPr lvl="4">
              <a:spcBef>
                <a:spcPts val="640"/>
              </a:spcBef>
            </a:pPr>
            <a:r>
              <a:rPr lang="cs-CZ" dirty="0"/>
              <a:t>Tyto faktory tvoří společenský systém, v němž firmy uskutečňují svoji činnost.</a:t>
            </a:r>
          </a:p>
          <a:p>
            <a:pPr lvl="4">
              <a:spcBef>
                <a:spcPts val="640"/>
              </a:spcBef>
            </a:pPr>
            <a:r>
              <a:rPr lang="cs-CZ" dirty="0"/>
              <a:t>Systém je dán mocenským zájmem politických stran a vývojem politické situace v zemi a jejím okolí.</a:t>
            </a:r>
          </a:p>
          <a:p>
            <a:pPr marL="1485900" lvl="3" indent="0">
              <a:spcBef>
                <a:spcPts val="640"/>
              </a:spcBef>
              <a:buNone/>
            </a:pPr>
            <a:endParaRPr lang="cs-CZ" dirty="0"/>
          </a:p>
          <a:p>
            <a:pPr marL="1543050" lvl="2" indent="-514350">
              <a:spcBef>
                <a:spcPts val="640"/>
              </a:spcBef>
              <a:buFont typeface="+mj-lt"/>
              <a:buAutoNum type="arabicPeriod" startAt="5"/>
            </a:pPr>
            <a:endParaRPr lang="cs-CZ" dirty="0"/>
          </a:p>
          <a:p>
            <a:pPr marL="1543050" lvl="2" indent="-514350">
              <a:spcBef>
                <a:spcPts val="640"/>
              </a:spcBef>
              <a:buFont typeface="+mj-lt"/>
              <a:buAutoNum type="arabicPeriod" startAt="5"/>
            </a:pPr>
            <a:endParaRPr lang="cs-CZ" dirty="0"/>
          </a:p>
          <a:p>
            <a:pPr lvl="1">
              <a:spcBef>
                <a:spcPts val="640"/>
              </a:spcBef>
              <a:buChar char="•"/>
            </a:pPr>
            <a:endParaRPr dirty="0"/>
          </a:p>
          <a:p>
            <a:pPr marL="45720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cs-CZ" sz="1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5/46</a:t>
            </a:r>
            <a:endParaRPr kumimoji="0" sz="1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47272070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Strategická analýza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0000" lnSpcReduction="20000"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b="1" dirty="0"/>
              <a:t>Strategická analýza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dirty="0"/>
              <a:t>PEST analýza</a:t>
            </a:r>
          </a:p>
          <a:p>
            <a:pPr lvl="2">
              <a:spcBef>
                <a:spcPts val="640"/>
              </a:spcBef>
            </a:pPr>
            <a:r>
              <a:rPr lang="cs-CZ" dirty="0"/>
              <a:t>Každá z těchto skupin v </a:t>
            </a:r>
            <a:r>
              <a:rPr lang="cs-CZ" b="1" dirty="0"/>
              <a:t>sobě zahrnuje řadu faktorů</a:t>
            </a:r>
            <a:r>
              <a:rPr lang="cs-CZ" dirty="0"/>
              <a:t>, které různou měrou </a:t>
            </a:r>
            <a:r>
              <a:rPr lang="cs-CZ" b="1" dirty="0"/>
              <a:t>ovlivňují firmu</a:t>
            </a:r>
            <a:r>
              <a:rPr lang="cs-CZ" dirty="0"/>
              <a:t>:</a:t>
            </a:r>
          </a:p>
          <a:p>
            <a:pPr lvl="3">
              <a:spcBef>
                <a:spcPts val="640"/>
              </a:spcBef>
            </a:pPr>
            <a:r>
              <a:rPr lang="cs-CZ" dirty="0"/>
              <a:t>Ekonomické faktory</a:t>
            </a:r>
          </a:p>
          <a:p>
            <a:pPr lvl="4">
              <a:spcBef>
                <a:spcPts val="640"/>
              </a:spcBef>
            </a:pPr>
            <a:r>
              <a:rPr lang="cs-CZ" dirty="0"/>
              <a:t>Tyto činitelé vycházejí z ekonomické situace země a hospodářské politiky státu.</a:t>
            </a:r>
          </a:p>
          <a:p>
            <a:pPr lvl="4">
              <a:spcBef>
                <a:spcPts val="640"/>
              </a:spcBef>
            </a:pPr>
            <a:r>
              <a:rPr lang="cs-CZ" dirty="0"/>
              <a:t>Patří sem následující makroekonomické faktory:</a:t>
            </a:r>
          </a:p>
          <a:p>
            <a:pPr lvl="5">
              <a:spcBef>
                <a:spcPts val="640"/>
              </a:spcBef>
            </a:pPr>
            <a:r>
              <a:rPr lang="cs-CZ" dirty="0"/>
              <a:t>Tempo růstu ekonomiky,</a:t>
            </a:r>
          </a:p>
          <a:p>
            <a:pPr lvl="5">
              <a:spcBef>
                <a:spcPts val="640"/>
              </a:spcBef>
            </a:pPr>
            <a:r>
              <a:rPr lang="cs-CZ" dirty="0"/>
              <a:t>Nezaměstnanost,</a:t>
            </a:r>
          </a:p>
          <a:p>
            <a:pPr lvl="5">
              <a:spcBef>
                <a:spcPts val="640"/>
              </a:spcBef>
            </a:pPr>
            <a:r>
              <a:rPr lang="cs-CZ" dirty="0"/>
              <a:t>Fáze hospodářského cyklu,</a:t>
            </a:r>
          </a:p>
          <a:p>
            <a:pPr lvl="5">
              <a:spcBef>
                <a:spcPts val="640"/>
              </a:spcBef>
            </a:pPr>
            <a:r>
              <a:rPr lang="cs-CZ" dirty="0"/>
              <a:t>Inflace</a:t>
            </a:r>
          </a:p>
          <a:p>
            <a:pPr lvl="5">
              <a:spcBef>
                <a:spcPts val="640"/>
              </a:spcBef>
            </a:pPr>
            <a:r>
              <a:rPr lang="cs-CZ" dirty="0"/>
              <a:t>Vývoj HDP,</a:t>
            </a:r>
          </a:p>
          <a:p>
            <a:pPr lvl="5">
              <a:spcBef>
                <a:spcPts val="640"/>
              </a:spcBef>
            </a:pPr>
            <a:r>
              <a:rPr lang="cs-CZ" dirty="0"/>
              <a:t>Daňové podmínky,</a:t>
            </a:r>
          </a:p>
          <a:p>
            <a:pPr lvl="5">
              <a:spcBef>
                <a:spcPts val="640"/>
              </a:spcBef>
            </a:pPr>
            <a:r>
              <a:rPr lang="cs-CZ" dirty="0"/>
              <a:t>Úroveň příjmů a výdajů státního rozpočtu,</a:t>
            </a:r>
          </a:p>
          <a:p>
            <a:pPr lvl="5">
              <a:spcBef>
                <a:spcPts val="640"/>
              </a:spcBef>
            </a:pPr>
            <a:r>
              <a:rPr lang="cs-CZ" dirty="0"/>
              <a:t>Výše úrokových sazeb apod.</a:t>
            </a:r>
          </a:p>
          <a:p>
            <a:pPr lvl="3">
              <a:spcBef>
                <a:spcPts val="640"/>
              </a:spcBef>
            </a:pPr>
            <a:r>
              <a:rPr lang="cs-CZ" dirty="0"/>
              <a:t>Sociální a kulturní faktory</a:t>
            </a:r>
          </a:p>
          <a:p>
            <a:pPr lvl="3">
              <a:spcBef>
                <a:spcPts val="640"/>
              </a:spcBef>
            </a:pPr>
            <a:r>
              <a:rPr lang="cs-CZ" dirty="0"/>
              <a:t>Technické a technologické faktory</a:t>
            </a:r>
          </a:p>
          <a:p>
            <a:pPr marL="1485900" lvl="3" indent="0">
              <a:spcBef>
                <a:spcPts val="640"/>
              </a:spcBef>
              <a:buNone/>
            </a:pPr>
            <a:endParaRPr lang="cs-CZ" dirty="0"/>
          </a:p>
          <a:p>
            <a:pPr marL="1543050" lvl="2" indent="-514350">
              <a:spcBef>
                <a:spcPts val="640"/>
              </a:spcBef>
              <a:buFont typeface="+mj-lt"/>
              <a:buAutoNum type="arabicPeriod" startAt="5"/>
            </a:pPr>
            <a:endParaRPr lang="cs-CZ" dirty="0"/>
          </a:p>
          <a:p>
            <a:pPr marL="1543050" lvl="2" indent="-514350">
              <a:spcBef>
                <a:spcPts val="640"/>
              </a:spcBef>
              <a:buFont typeface="+mj-lt"/>
              <a:buAutoNum type="arabicPeriod" startAt="5"/>
            </a:pPr>
            <a:endParaRPr lang="cs-CZ" dirty="0"/>
          </a:p>
          <a:p>
            <a:pPr lvl="1">
              <a:spcBef>
                <a:spcPts val="640"/>
              </a:spcBef>
              <a:buChar char="•"/>
            </a:pPr>
            <a:endParaRPr dirty="0"/>
          </a:p>
          <a:p>
            <a:pPr marL="45720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cs-CZ" sz="1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6/46</a:t>
            </a:r>
            <a:endParaRPr kumimoji="0" sz="1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91045558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Strategická analýza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0000" lnSpcReduction="20000"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b="1" dirty="0"/>
              <a:t>Strategická analýza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dirty="0"/>
              <a:t>PEST analýza</a:t>
            </a:r>
          </a:p>
          <a:p>
            <a:pPr lvl="2">
              <a:spcBef>
                <a:spcPts val="640"/>
              </a:spcBef>
            </a:pPr>
            <a:r>
              <a:rPr lang="cs-CZ" dirty="0"/>
              <a:t>Každá z těchto skupin v </a:t>
            </a:r>
            <a:r>
              <a:rPr lang="cs-CZ" b="1" dirty="0"/>
              <a:t>sobě zahrnuje řadu faktorů</a:t>
            </a:r>
            <a:r>
              <a:rPr lang="cs-CZ" dirty="0"/>
              <a:t>, které různou měrou </a:t>
            </a:r>
            <a:r>
              <a:rPr lang="cs-CZ" b="1" dirty="0"/>
              <a:t>ovlivňují firmu</a:t>
            </a:r>
            <a:r>
              <a:rPr lang="cs-CZ" dirty="0"/>
              <a:t>:</a:t>
            </a:r>
          </a:p>
          <a:p>
            <a:pPr lvl="3">
              <a:spcBef>
                <a:spcPts val="640"/>
              </a:spcBef>
            </a:pPr>
            <a:r>
              <a:rPr lang="cs-CZ" b="1" dirty="0"/>
              <a:t>Ekonomické faktory</a:t>
            </a:r>
          </a:p>
          <a:p>
            <a:pPr lvl="4">
              <a:spcBef>
                <a:spcPts val="640"/>
              </a:spcBef>
            </a:pPr>
            <a:r>
              <a:rPr lang="cs-CZ" dirty="0"/>
              <a:t>Tyto činitelé vycházejí z </a:t>
            </a:r>
            <a:r>
              <a:rPr lang="cs-CZ" b="1" dirty="0"/>
              <a:t>ekonomické situace země a hospodářské politiky státu</a:t>
            </a:r>
            <a:r>
              <a:rPr lang="cs-CZ" dirty="0"/>
              <a:t>.</a:t>
            </a:r>
          </a:p>
          <a:p>
            <a:pPr lvl="4">
              <a:spcBef>
                <a:spcPts val="640"/>
              </a:spcBef>
            </a:pPr>
            <a:r>
              <a:rPr lang="cs-CZ" dirty="0"/>
              <a:t>Patří sem následující </a:t>
            </a:r>
            <a:r>
              <a:rPr lang="cs-CZ" b="1" dirty="0"/>
              <a:t>makroekonomické faktory</a:t>
            </a:r>
            <a:r>
              <a:rPr lang="cs-CZ" dirty="0"/>
              <a:t>:</a:t>
            </a:r>
          </a:p>
          <a:p>
            <a:pPr lvl="5">
              <a:spcBef>
                <a:spcPts val="640"/>
              </a:spcBef>
            </a:pPr>
            <a:r>
              <a:rPr lang="cs-CZ" dirty="0"/>
              <a:t>Tempo růstu ekonomiky;</a:t>
            </a:r>
          </a:p>
          <a:p>
            <a:pPr lvl="5">
              <a:spcBef>
                <a:spcPts val="640"/>
              </a:spcBef>
            </a:pPr>
            <a:r>
              <a:rPr lang="cs-CZ" dirty="0"/>
              <a:t>Nezaměstnanost;</a:t>
            </a:r>
          </a:p>
          <a:p>
            <a:pPr lvl="5">
              <a:spcBef>
                <a:spcPts val="640"/>
              </a:spcBef>
            </a:pPr>
            <a:r>
              <a:rPr lang="cs-CZ" dirty="0"/>
              <a:t>Fáze hospodářského cyklu;</a:t>
            </a:r>
          </a:p>
          <a:p>
            <a:pPr lvl="5">
              <a:spcBef>
                <a:spcPts val="640"/>
              </a:spcBef>
            </a:pPr>
            <a:r>
              <a:rPr lang="cs-CZ" dirty="0"/>
              <a:t>Inflace;</a:t>
            </a:r>
          </a:p>
          <a:p>
            <a:pPr lvl="5">
              <a:spcBef>
                <a:spcPts val="640"/>
              </a:spcBef>
            </a:pPr>
            <a:r>
              <a:rPr lang="cs-CZ" dirty="0"/>
              <a:t>Vývoj HDP;</a:t>
            </a:r>
          </a:p>
          <a:p>
            <a:pPr lvl="5">
              <a:spcBef>
                <a:spcPts val="640"/>
              </a:spcBef>
            </a:pPr>
            <a:r>
              <a:rPr lang="cs-CZ" dirty="0"/>
              <a:t>Daňové podmínky;</a:t>
            </a:r>
          </a:p>
          <a:p>
            <a:pPr lvl="5">
              <a:spcBef>
                <a:spcPts val="640"/>
              </a:spcBef>
            </a:pPr>
            <a:r>
              <a:rPr lang="cs-CZ" dirty="0"/>
              <a:t>Úroveň příjmů a výdajů státního rozpočtu;</a:t>
            </a:r>
          </a:p>
          <a:p>
            <a:pPr lvl="5">
              <a:spcBef>
                <a:spcPts val="640"/>
              </a:spcBef>
            </a:pPr>
            <a:r>
              <a:rPr lang="cs-CZ" dirty="0"/>
              <a:t>Výše úrokových sazeb apod.</a:t>
            </a:r>
          </a:p>
          <a:p>
            <a:pPr marL="1543050" lvl="2" indent="-514350">
              <a:spcBef>
                <a:spcPts val="640"/>
              </a:spcBef>
              <a:buFont typeface="+mj-lt"/>
              <a:buAutoNum type="arabicPeriod" startAt="5"/>
            </a:pPr>
            <a:endParaRPr lang="cs-CZ" dirty="0"/>
          </a:p>
          <a:p>
            <a:pPr marL="1543050" lvl="2" indent="-514350">
              <a:spcBef>
                <a:spcPts val="640"/>
              </a:spcBef>
              <a:buFont typeface="+mj-lt"/>
              <a:buAutoNum type="arabicPeriod" startAt="5"/>
            </a:pPr>
            <a:endParaRPr lang="cs-CZ" dirty="0"/>
          </a:p>
          <a:p>
            <a:pPr lvl="1">
              <a:spcBef>
                <a:spcPts val="640"/>
              </a:spcBef>
              <a:buChar char="•"/>
            </a:pPr>
            <a:endParaRPr dirty="0"/>
          </a:p>
          <a:p>
            <a:pPr marL="45720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cs-CZ" sz="1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7/46</a:t>
            </a:r>
            <a:endParaRPr kumimoji="0" sz="1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05794205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Strategická analýza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b="1" dirty="0"/>
              <a:t>Strategická analýza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dirty="0"/>
              <a:t>PEST analýza</a:t>
            </a:r>
          </a:p>
          <a:p>
            <a:pPr lvl="2">
              <a:spcBef>
                <a:spcPts val="640"/>
              </a:spcBef>
            </a:pPr>
            <a:r>
              <a:rPr lang="cs-CZ" dirty="0"/>
              <a:t>Každá z těchto skupin v </a:t>
            </a:r>
            <a:r>
              <a:rPr lang="cs-CZ" b="1" dirty="0"/>
              <a:t>sobě zahrnuje řadu faktorů</a:t>
            </a:r>
            <a:r>
              <a:rPr lang="cs-CZ" dirty="0"/>
              <a:t>, které různou měrou </a:t>
            </a:r>
            <a:r>
              <a:rPr lang="cs-CZ" b="1" dirty="0"/>
              <a:t>ovlivňují firmu</a:t>
            </a:r>
            <a:r>
              <a:rPr lang="cs-CZ" dirty="0"/>
              <a:t>:</a:t>
            </a:r>
          </a:p>
          <a:p>
            <a:pPr lvl="3">
              <a:spcBef>
                <a:spcPts val="640"/>
              </a:spcBef>
            </a:pPr>
            <a:r>
              <a:rPr lang="cs-CZ" b="1" dirty="0"/>
              <a:t>Sociální a kulturní faktory:</a:t>
            </a:r>
          </a:p>
          <a:p>
            <a:pPr lvl="4">
              <a:spcBef>
                <a:spcPts val="640"/>
              </a:spcBef>
            </a:pPr>
            <a:r>
              <a:rPr lang="cs-CZ" dirty="0"/>
              <a:t>Jsou dány společnosti, její strukturou, sociální skladbou obyvatelstva, společenskými a kulturními zvyky.</a:t>
            </a:r>
          </a:p>
          <a:p>
            <a:pPr marL="1543050" lvl="2" indent="-514350">
              <a:spcBef>
                <a:spcPts val="640"/>
              </a:spcBef>
              <a:buFont typeface="+mj-lt"/>
              <a:buAutoNum type="arabicPeriod" startAt="5"/>
            </a:pPr>
            <a:endParaRPr lang="cs-CZ" dirty="0"/>
          </a:p>
          <a:p>
            <a:pPr marL="1543050" lvl="2" indent="-514350">
              <a:spcBef>
                <a:spcPts val="640"/>
              </a:spcBef>
              <a:buFont typeface="+mj-lt"/>
              <a:buAutoNum type="arabicPeriod" startAt="5"/>
            </a:pPr>
            <a:endParaRPr lang="cs-CZ" dirty="0"/>
          </a:p>
          <a:p>
            <a:pPr lvl="1">
              <a:spcBef>
                <a:spcPts val="640"/>
              </a:spcBef>
              <a:buChar char="•"/>
            </a:pPr>
            <a:endParaRPr dirty="0"/>
          </a:p>
          <a:p>
            <a:pPr marL="45720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cs-CZ" sz="1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8/46</a:t>
            </a:r>
            <a:endParaRPr kumimoji="0" sz="1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57906286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Strategická analýza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b="1" dirty="0"/>
              <a:t>Strategická analýza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dirty="0"/>
              <a:t>PEST analýza</a:t>
            </a:r>
          </a:p>
          <a:p>
            <a:pPr lvl="2">
              <a:spcBef>
                <a:spcPts val="640"/>
              </a:spcBef>
            </a:pPr>
            <a:r>
              <a:rPr lang="cs-CZ" dirty="0"/>
              <a:t>Každá z těchto skupin v </a:t>
            </a:r>
            <a:r>
              <a:rPr lang="cs-CZ" b="1" dirty="0"/>
              <a:t>sobě zahrnuje řadu faktorů</a:t>
            </a:r>
            <a:r>
              <a:rPr lang="cs-CZ" dirty="0"/>
              <a:t>, které různou měrou </a:t>
            </a:r>
            <a:r>
              <a:rPr lang="cs-CZ" b="1" dirty="0"/>
              <a:t>ovlivňují firmu</a:t>
            </a:r>
            <a:r>
              <a:rPr lang="cs-CZ" dirty="0"/>
              <a:t>:</a:t>
            </a:r>
          </a:p>
          <a:p>
            <a:pPr lvl="3">
              <a:spcBef>
                <a:spcPts val="640"/>
              </a:spcBef>
            </a:pPr>
            <a:r>
              <a:rPr lang="cs-CZ" b="1" dirty="0"/>
              <a:t>Technické a technologické faktory:</a:t>
            </a:r>
          </a:p>
          <a:p>
            <a:pPr lvl="4">
              <a:spcBef>
                <a:spcPts val="640"/>
              </a:spcBef>
            </a:pPr>
            <a:r>
              <a:rPr lang="cs-CZ" dirty="0"/>
              <a:t>Tyto faktory představují inovační potenciál země, tempo technologickým změn.</a:t>
            </a:r>
          </a:p>
          <a:p>
            <a:pPr marL="1543050" lvl="2" indent="-514350">
              <a:spcBef>
                <a:spcPts val="640"/>
              </a:spcBef>
              <a:buFont typeface="+mj-lt"/>
              <a:buAutoNum type="arabicPeriod" startAt="5"/>
            </a:pPr>
            <a:endParaRPr lang="cs-CZ" dirty="0"/>
          </a:p>
          <a:p>
            <a:pPr marL="1543050" lvl="2" indent="-514350">
              <a:spcBef>
                <a:spcPts val="640"/>
              </a:spcBef>
              <a:buFont typeface="+mj-lt"/>
              <a:buAutoNum type="arabicPeriod" startAt="5"/>
            </a:pPr>
            <a:endParaRPr lang="cs-CZ" dirty="0"/>
          </a:p>
          <a:p>
            <a:pPr lvl="1">
              <a:spcBef>
                <a:spcPts val="640"/>
              </a:spcBef>
              <a:buChar char="•"/>
            </a:pPr>
            <a:endParaRPr dirty="0"/>
          </a:p>
          <a:p>
            <a:pPr marL="45720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cs-CZ" sz="1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9/46</a:t>
            </a:r>
            <a:endParaRPr kumimoji="0" sz="1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09032397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1765</Words>
  <Application>Microsoft Office PowerPoint</Application>
  <PresentationFormat>Předvádění na obrazovce (4:3)</PresentationFormat>
  <Paragraphs>421</Paragraphs>
  <Slides>46</Slides>
  <Notes>46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46</vt:i4>
      </vt:variant>
    </vt:vector>
  </HeadingPairs>
  <TitlesOfParts>
    <vt:vector size="49" baseType="lpstr">
      <vt:lpstr>Arial</vt:lpstr>
      <vt:lpstr>Calibri</vt:lpstr>
      <vt:lpstr>Office Theme</vt:lpstr>
      <vt:lpstr>Strategická analýza XSAN</vt:lpstr>
      <vt:lpstr>Strategická analýza</vt:lpstr>
      <vt:lpstr>Strategická analýza</vt:lpstr>
      <vt:lpstr>Strategická analýza</vt:lpstr>
      <vt:lpstr>Strategická analýza</vt:lpstr>
      <vt:lpstr>Strategická analýza</vt:lpstr>
      <vt:lpstr>Strategická analýza</vt:lpstr>
      <vt:lpstr>Strategická analýza</vt:lpstr>
      <vt:lpstr>Strategická analýza</vt:lpstr>
      <vt:lpstr>Strategická analýza</vt:lpstr>
      <vt:lpstr>Strategická analýza</vt:lpstr>
      <vt:lpstr>Strategická analýza</vt:lpstr>
      <vt:lpstr>Strategická analýza</vt:lpstr>
      <vt:lpstr>Strategická analýza</vt:lpstr>
      <vt:lpstr>Strategická analýza</vt:lpstr>
      <vt:lpstr>Strategická analýza</vt:lpstr>
      <vt:lpstr>Strategická analýza</vt:lpstr>
      <vt:lpstr>Strategická analýza</vt:lpstr>
      <vt:lpstr>Strategická analýza</vt:lpstr>
      <vt:lpstr>Strategická analýza</vt:lpstr>
      <vt:lpstr>Strategická analýza</vt:lpstr>
      <vt:lpstr>Strategická analýza</vt:lpstr>
      <vt:lpstr>Strategická analýza</vt:lpstr>
      <vt:lpstr>Strategická analýza</vt:lpstr>
      <vt:lpstr>Strategická analýza</vt:lpstr>
      <vt:lpstr>Strategická analýza</vt:lpstr>
      <vt:lpstr>Strategická analýza</vt:lpstr>
      <vt:lpstr>Strategická analýza</vt:lpstr>
      <vt:lpstr>Strategická analýza</vt:lpstr>
      <vt:lpstr>Strategická analýza</vt:lpstr>
      <vt:lpstr>Strategická analýza</vt:lpstr>
      <vt:lpstr>Strategická analýza</vt:lpstr>
      <vt:lpstr>Strategická analýza</vt:lpstr>
      <vt:lpstr>Strategická analýza</vt:lpstr>
      <vt:lpstr>Strategická analýza</vt:lpstr>
      <vt:lpstr>Strategická analýza</vt:lpstr>
      <vt:lpstr>Strategická analýza</vt:lpstr>
      <vt:lpstr>Strategická analýza</vt:lpstr>
      <vt:lpstr>Strategická analýza</vt:lpstr>
      <vt:lpstr>Strategická analýza</vt:lpstr>
      <vt:lpstr>Strategická analýza</vt:lpstr>
      <vt:lpstr>Strategická analýza</vt:lpstr>
      <vt:lpstr>Strategická analýza</vt:lpstr>
      <vt:lpstr>Strategická analýza</vt:lpstr>
      <vt:lpstr>Strategická analýza</vt:lpstr>
      <vt:lpstr>DĚKUJI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Strategická analýza XSAN</dc:title>
  <dc:creator>Škrabal Jaroslav</dc:creator>
  <cp:lastModifiedBy>Škrabal Jaroslav</cp:lastModifiedBy>
  <cp:revision>2</cp:revision>
  <dcterms:modified xsi:type="dcterms:W3CDTF">2022-10-05T12:55:12Z</dcterms:modified>
</cp:coreProperties>
</file>