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324" r:id="rId4"/>
    <p:sldId id="325" r:id="rId5"/>
    <p:sldId id="326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36" r:id="rId24"/>
    <p:sldId id="335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426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00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3584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840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071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292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273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08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7397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538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02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319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849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689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55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895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543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8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0316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50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0851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46399"/>
            <a:ext cx="8704800" cy="3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Strategická analýza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XSAN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10. 11. 2022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slabé stránky firmy (</a:t>
            </a:r>
            <a:r>
              <a:rPr lang="cs-CZ" b="1" i="1" dirty="0" err="1"/>
              <a:t>Weaknesses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Špatné řízení firmy, neznámá vize firmy, neznámá obchodní strategie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Málo financí;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Zastaralé produkty, technologie, vybavení firmy;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problémy ve fungování firmy – provoz, výroba, logistika;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Nedostatečné marketingové znalosti, procesy,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Neznámá nebo poškozená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vztahy s dodavateli, odběrateli;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Nedostatek zaměstnanců, nedostatečné know-how a procesy;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Neodborné manažerské řízení, nevhodná manažerská struktura.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95769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příležitosti</a:t>
            </a:r>
            <a:r>
              <a:rPr lang="en-US" b="1" i="1" dirty="0"/>
              <a:t> v </a:t>
            </a:r>
            <a:r>
              <a:rPr lang="en-US" b="1" i="1" dirty="0" err="1"/>
              <a:t>okolí</a:t>
            </a:r>
            <a:r>
              <a:rPr lang="en-US" b="1" i="1" dirty="0"/>
              <a:t> </a:t>
            </a:r>
            <a:r>
              <a:rPr lang="en-US" b="1" i="1" dirty="0" err="1"/>
              <a:t>firmy</a:t>
            </a:r>
            <a:r>
              <a:rPr lang="en-US" b="1" i="1" dirty="0"/>
              <a:t> (Opportunities)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Rychle rostoucí trh;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technologie, objevy;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Slabá konkurence, bankrot konkurence či jiné oslabení konkurence;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Vhodná vládní nařízení;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Demografický vývoj vhodným směrem, změny chování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Snižující se zájem o substituční produkty;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Snazší vstup na zahraniční trhy.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252878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b="1" i="1" dirty="0" err="1"/>
              <a:t>Typické</a:t>
            </a:r>
            <a:r>
              <a:rPr lang="en-US" b="1" i="1" dirty="0"/>
              <a:t> </a:t>
            </a:r>
            <a:r>
              <a:rPr lang="en-US" b="1" i="1" dirty="0" err="1"/>
              <a:t>externí</a:t>
            </a:r>
            <a:r>
              <a:rPr lang="en-US" b="1" i="1" dirty="0"/>
              <a:t> </a:t>
            </a:r>
            <a:r>
              <a:rPr lang="en-US" b="1" i="1" dirty="0" err="1"/>
              <a:t>hrozby</a:t>
            </a:r>
            <a:r>
              <a:rPr lang="en-US" b="1" i="1" dirty="0"/>
              <a:t> z </a:t>
            </a:r>
            <a:r>
              <a:rPr lang="en-US" b="1" i="1" dirty="0" err="1"/>
              <a:t>venku</a:t>
            </a:r>
            <a:r>
              <a:rPr lang="en-US" b="1" i="1" dirty="0"/>
              <a:t> (Threats)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Vstup nové konkurence – ze západu nebo východu;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Vzestup náhradních, substitučních produktů;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Konečný životní cyklus produktu;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Měnící se potřeby a vkus zákazníků;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Nové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Demografie – stárnutí populace, stěhování do měst;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Vládní legislativa nevhodným směrem;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Špatná kondice dodavatelů či odběratelů;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Nepříznivé směnné kurzy měn.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10196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Práce s výsledky SWOT analýzy – plus mínus matice analýzy SWOT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Porovnává vzájemné vazby mezi SWOT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Silné oboustranně pozitivní vazbu: ++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Silnou oboustranně negativní vazbu: --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pozitivní vazbu: +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Slabší negativní vazbu: -</a:t>
            </a:r>
          </a:p>
          <a:p>
            <a:pPr lvl="2">
              <a:spcBef>
                <a:spcPts val="640"/>
              </a:spcBef>
            </a:pPr>
            <a:r>
              <a:rPr lang="cs-CZ" i="1" dirty="0"/>
              <a:t>Žádný vzájemný vztah: 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37864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Praktický příklad: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Definovat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Zhodnotit dané faktory;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Vyhodnotit dané faktory.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0638D8-3490-40BE-9D01-4D673223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56" t="19966" r="36441" b="47356"/>
          <a:stretch/>
        </p:blipFill>
        <p:spPr>
          <a:xfrm>
            <a:off x="4682359" y="3398120"/>
            <a:ext cx="4233383" cy="26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317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IFE matice (IFE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interní pozice organizace nebo jejího strategického záměru.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1312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62882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Zpracovat tabulku interních faktorů (například klíčových 5S a 5W ze SWOT)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Přiřadit každému faktoru váhy v rozsahu 0,00-1,00 podle důležitosti dané silné nebo slabé stránky - suma vah se musí rovnat 1,00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26730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Ohodnotit faktory takto: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4 body - 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3 body - nevýrazné S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2 body - nevýrazné W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1 bod - výrazné W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marL="901700" lvl="2" defTabSz="801688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99941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IFE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Celkové hodnocení - výsledný vážený poměr hodnotí interní pozici organizace nebo strategického záměru.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Nejlepší možné hodnocení je 4, nejhorší 1. Střední hodnoty se pohybují kolem 2,5.</a:t>
            </a:r>
            <a:endParaRPr lang="cs-CZ" sz="20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243CF20-9903-4858-8B02-7519B2C86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28" t="39123" r="61667" b="26210"/>
          <a:stretch/>
        </p:blipFill>
        <p:spPr>
          <a:xfrm>
            <a:off x="5414210" y="3529265"/>
            <a:ext cx="3100638" cy="247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009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EFE matice (EFE Matrix) je analytická technika navazující na SWOT analýzu. 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Hodnotí se externí pozice organizace nebo jejího strategického záměru.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Zkratka EFE se nepřekládá.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8977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Výhody: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snadná</a:t>
            </a:r>
            <a:r>
              <a:rPr lang="cs-CZ" i="1" dirty="0"/>
              <a:t> – nepotřebujete speciální trénink, abyste ji zvládl vyplnit. Potřebujete jen znalosti o své firmě a jejím okolí.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levná</a:t>
            </a:r>
            <a:r>
              <a:rPr lang="cs-CZ" i="1" dirty="0"/>
              <a:t> – obvykle do tvorby analýzy nedáte žádné externí výdaje, pokud tedy nevyužíváte výzkumných agentur.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flexibilní</a:t>
            </a:r>
            <a:r>
              <a:rPr lang="cs-CZ" i="1" dirty="0"/>
              <a:t> – lze vytvořit pro jeden produkt, obchodní jednotku a nebo celou korporaci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 err="1"/>
              <a:t>aktualizovatelná</a:t>
            </a:r>
            <a:r>
              <a:rPr lang="cs-CZ" i="1" dirty="0"/>
              <a:t> – jednoduše ji upravíte, třeba na každoročních marketingových výjezdech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Zpracovat tabulku externích faktorů (například klíčových 5S a 5W ze SWOT)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Přiřadit každému faktoru váhy v rozsahu 0,00-1,00 podle důležitosti dané příležitosti nebo hrozby - suma vah se musí rovnat 1,00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Ohodnotit faktory takto: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4 body - 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3 body - nevýrazné O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2 body - nevýrazné T</a:t>
            </a:r>
          </a:p>
          <a:p>
            <a:pPr lvl="3">
              <a:spcBef>
                <a:spcPts val="640"/>
              </a:spcBef>
            </a:pPr>
            <a:r>
              <a:rPr lang="cs-CZ" sz="1600" i="1" dirty="0"/>
              <a:t>1 bod - výrazné T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202846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Postup provedení hodnocení: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Násobit váhu a hodnocení u každého faktoru - výsledkem je vážený poměr</a:t>
            </a:r>
          </a:p>
          <a:p>
            <a:pPr lvl="2">
              <a:spcBef>
                <a:spcPts val="640"/>
              </a:spcBef>
            </a:pPr>
            <a:r>
              <a:rPr lang="cs-CZ" sz="2000" i="1" dirty="0"/>
              <a:t>Sečíst vážené poměry jednotlivých faktorů - výsledkem je celkový vážený poměr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Celkové hodnocení - výsledný vážený poměr hodnotí externí pozici organizace nebo strategického záměru. </a:t>
            </a:r>
          </a:p>
          <a:p>
            <a:pPr marL="901700" lvl="2" defTabSz="714375">
              <a:spcBef>
                <a:spcPts val="640"/>
              </a:spcBef>
            </a:pPr>
            <a:r>
              <a:rPr lang="cs-CZ" sz="1800" i="1" dirty="0"/>
              <a:t>Nejlepší možné hodnocení je 4, nejhorší 1. </a:t>
            </a:r>
          </a:p>
          <a:p>
            <a:pPr marL="1358900" lvl="3" defTabSz="714375">
              <a:spcBef>
                <a:spcPts val="640"/>
              </a:spcBef>
            </a:pPr>
            <a:r>
              <a:rPr lang="cs-CZ" sz="1400" i="1" dirty="0"/>
              <a:t>Střední hodnoty se pohybují kolem 2,5.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6672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EFE matice: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sz="2400" i="1" dirty="0"/>
              <a:t>Celkový vážený průměr vyšel 2.44, což znamená, že záměr podniku je podložen středně silnou externí pozicí.</a:t>
            </a:r>
          </a:p>
          <a:p>
            <a:pPr lvl="1">
              <a:spcBef>
                <a:spcPts val="640"/>
              </a:spcBef>
              <a:buChar char="•"/>
            </a:pPr>
            <a:endParaRPr lang="cs-CZ" sz="2400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E27EE8-FF56-4BD4-B89A-59BE87FB6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91" t="39544" r="61491" b="26070"/>
          <a:stretch/>
        </p:blipFill>
        <p:spPr>
          <a:xfrm>
            <a:off x="1459831" y="3124200"/>
            <a:ext cx="3617495" cy="28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577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B0944-4AF4-4B2F-A6A6-556E189B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69FB0-358F-4D4E-85E1-6927A60D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https://www.krutis.com/swot-analyza-je-out/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62749ED-5250-4B05-B350-9DDE9F1D163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9389419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8402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dirty="0"/>
              <a:t>Nevýhody</a:t>
            </a:r>
            <a:r>
              <a:rPr lang="cs-CZ" dirty="0"/>
              <a:t>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brainstorming</a:t>
            </a:r>
            <a:r>
              <a:rPr lang="cs-CZ" i="1" dirty="0"/>
              <a:t> – často se </a:t>
            </a:r>
            <a:r>
              <a:rPr lang="cs-CZ" i="1" dirty="0" err="1"/>
              <a:t>SWOTka</a:t>
            </a:r>
            <a:r>
              <a:rPr lang="cs-CZ" i="1" dirty="0"/>
              <a:t> napíše do pár odrážek (faktorů) od stolu;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metodika </a:t>
            </a:r>
            <a:r>
              <a:rPr lang="cs-CZ" i="1" dirty="0"/>
              <a:t>– všichni </a:t>
            </a:r>
            <a:r>
              <a:rPr lang="cs-CZ" i="1" dirty="0" err="1"/>
              <a:t>SWOTku</a:t>
            </a:r>
            <a:r>
              <a:rPr lang="cs-CZ" i="1" dirty="0"/>
              <a:t> chápou  ≠ umí;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málo návodné </a:t>
            </a:r>
            <a:r>
              <a:rPr lang="cs-CZ" i="1" dirty="0"/>
              <a:t>– získá se málo relevantních faktorů;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b="1" i="1" dirty="0"/>
              <a:t>chybějící hodnotící metody určující důležitost faktorů mezi sebou </a:t>
            </a:r>
            <a:r>
              <a:rPr lang="cs-CZ" i="1" dirty="0"/>
              <a:t>– vše vypadá stejně důležitě.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49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Běžnou “chybou” je vnímání příležitostí a hrozeb jako interní pohled do firmy. </a:t>
            </a:r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dirty="0"/>
              <a:t>Spíše byste se měli zaměřit na vnější prostředí a jaké příležitosti a hrozby se v něm pro vaši firmu nachází.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3763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482DEDE-1C44-4578-BAE9-62037FC7A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7" t="22863" r="52967" b="45137"/>
          <a:stretch/>
        </p:blipFill>
        <p:spPr>
          <a:xfrm>
            <a:off x="506456" y="1611824"/>
            <a:ext cx="8131087" cy="36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333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SWOT má 4 kvadranty: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Interní firemní faktory / faktory vnitřního prostředí/ </a:t>
            </a:r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Silné stránky firmy (</a:t>
            </a:r>
            <a:r>
              <a:rPr lang="cs-CZ" i="1" dirty="0" err="1"/>
              <a:t>strengths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Slabé stránky firmy (</a:t>
            </a:r>
            <a:r>
              <a:rPr lang="cs-CZ" i="1" dirty="0" err="1"/>
              <a:t>weaknesses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Externí faktory mimo firmu / faktory vnějšího prostředí/ (</a:t>
            </a:r>
            <a:r>
              <a:rPr lang="cs-CZ" i="1" dirty="0" err="1"/>
              <a:t>external</a:t>
            </a:r>
            <a:r>
              <a:rPr lang="cs-CZ" i="1" dirty="0"/>
              <a:t> </a:t>
            </a:r>
            <a:r>
              <a:rPr lang="cs-CZ" i="1" dirty="0" err="1"/>
              <a:t>factors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Příležitosti na trhu (</a:t>
            </a:r>
            <a:r>
              <a:rPr lang="cs-CZ" i="1" dirty="0" err="1"/>
              <a:t>opportunities</a:t>
            </a:r>
            <a:r>
              <a:rPr lang="cs-CZ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Vnější hrozby (</a:t>
            </a:r>
            <a:r>
              <a:rPr lang="cs-CZ" i="1" dirty="0" err="1"/>
              <a:t>threats</a:t>
            </a:r>
            <a:r>
              <a:rPr lang="cs-CZ" i="1" dirty="0"/>
              <a:t>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71290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i="1" dirty="0"/>
              <a:t>Cílem je podívat se na firmu a její okolí a zanalyzovat kudy by firma mohla dále jít, aby vydělávala a předběhla konkurenci.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36379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FDEE119-CF87-4414-90FB-7A6E4569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6" t="24712" r="57627" b="16982"/>
          <a:stretch/>
        </p:blipFill>
        <p:spPr>
          <a:xfrm>
            <a:off x="2166607" y="1292742"/>
            <a:ext cx="4810785" cy="48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647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4063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600" b="1" dirty="0"/>
              <a:t>SWOT analýza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1824"/>
            <a:ext cx="8229600" cy="42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cs-CZ" b="1" i="1" dirty="0"/>
              <a:t>Typické silné stránky firmy (</a:t>
            </a:r>
            <a:r>
              <a:rPr lang="cs-CZ" b="1" i="1" dirty="0" err="1"/>
              <a:t>Strengths</a:t>
            </a:r>
            <a:r>
              <a:rPr lang="cs-CZ" b="1" i="1" dirty="0"/>
              <a:t>)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Jednička na trhu, Silná značka;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Výhradní zástupce výrobce na místním trhu;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Výjimečný zákaznický servis;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Skvělé finanční zázemí, cash-</a:t>
            </a:r>
            <a:r>
              <a:rPr lang="cs-CZ" i="1" dirty="0" err="1"/>
              <a:t>flow</a:t>
            </a:r>
            <a:r>
              <a:rPr lang="cs-CZ" i="1" dirty="0"/>
              <a:t>, financování;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Úspory z rozsahu;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Patenty na výrobky, postupy, technologie;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Vyzrálejší marketing, vyšší marketingové rozpočty;</a:t>
            </a:r>
          </a:p>
          <a:p>
            <a:pPr lvl="1">
              <a:spcBef>
                <a:spcPts val="640"/>
              </a:spcBef>
              <a:buChar char="•"/>
            </a:pPr>
            <a:r>
              <a:rPr lang="cs-CZ" i="1" dirty="0"/>
              <a:t>Angažovaní zaměstnanci.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40918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958</Words>
  <Application>Microsoft Office PowerPoint</Application>
  <PresentationFormat>Předvádění na obrazovce (4:3)</PresentationFormat>
  <Paragraphs>159</Paragraphs>
  <Slides>24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Strategická analýza XSAN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SWOT analýza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53</cp:revision>
  <dcterms:modified xsi:type="dcterms:W3CDTF">2022-11-10T06:27:45Z</dcterms:modified>
</cp:coreProperties>
</file>