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1"/>
  </p:notesMasterIdLst>
  <p:sldIdLst>
    <p:sldId id="257" r:id="rId2"/>
    <p:sldId id="258" r:id="rId3"/>
    <p:sldId id="328" r:id="rId4"/>
    <p:sldId id="329" r:id="rId5"/>
    <p:sldId id="330" r:id="rId6"/>
    <p:sldId id="331" r:id="rId7"/>
    <p:sldId id="354" r:id="rId8"/>
    <p:sldId id="332" r:id="rId9"/>
    <p:sldId id="333" r:id="rId10"/>
    <p:sldId id="334" r:id="rId11"/>
    <p:sldId id="335" r:id="rId12"/>
    <p:sldId id="336" r:id="rId13"/>
    <p:sldId id="337" r:id="rId14"/>
    <p:sldId id="338" r:id="rId15"/>
    <p:sldId id="339" r:id="rId16"/>
    <p:sldId id="340" r:id="rId17"/>
    <p:sldId id="352" r:id="rId18"/>
    <p:sldId id="341" r:id="rId19"/>
    <p:sldId id="342" r:id="rId20"/>
    <p:sldId id="343" r:id="rId21"/>
    <p:sldId id="344" r:id="rId22"/>
    <p:sldId id="353" r:id="rId23"/>
    <p:sldId id="345" r:id="rId24"/>
    <p:sldId id="346" r:id="rId25"/>
    <p:sldId id="347" r:id="rId26"/>
    <p:sldId id="355" r:id="rId27"/>
    <p:sldId id="356" r:id="rId28"/>
    <p:sldId id="348" r:id="rId29"/>
    <p:sldId id="349" r:id="rId30"/>
    <p:sldId id="350" r:id="rId31"/>
    <p:sldId id="351" r:id="rId32"/>
    <p:sldId id="357" r:id="rId33"/>
    <p:sldId id="358" r:id="rId34"/>
    <p:sldId id="359" r:id="rId35"/>
    <p:sldId id="360" r:id="rId36"/>
    <p:sldId id="361" r:id="rId37"/>
    <p:sldId id="362" r:id="rId38"/>
    <p:sldId id="363" r:id="rId39"/>
    <p:sldId id="276" r:id="rId40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045CCF-8324-433C-A828-505D1E5F7B06}" type="datetimeFigureOut">
              <a:rPr lang="cs-CZ" smtClean="0"/>
              <a:t>19.10.2022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7DF1A0-A4E0-40F0-A014-B4B1CFFC000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074143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cs-CZ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1</a:t>
            </a:fld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8707161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3625854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3523039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9169564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237832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7107820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1976412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0835253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6818276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223497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6242645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2269478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7229319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7386110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5359847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9146160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8952739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9607933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2823990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269833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8745862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0434255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6859947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3102431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1873201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1012830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1250654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64551428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17413536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25754365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0" name="Google Shape;23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518558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752322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838143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701894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263868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563792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4788625"/>
      </p:ext>
    </p:extLst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Title and Vertical 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3833020" y="-1623218"/>
            <a:ext cx="4525963" cy="109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48748238"/>
      </p:ext>
    </p:extLst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 Title and 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7285039" y="1828801"/>
            <a:ext cx="5851525" cy="27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1697039" y="-812800"/>
            <a:ext cx="5851525" cy="802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60273516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Title and Conten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3184941"/>
      </p:ext>
    </p:extLst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98699133"/>
      </p:ext>
    </p:extLst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 Conten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6319490"/>
      </p:ext>
    </p:extLst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Comparison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5090424"/>
      </p:ext>
    </p:extLst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030318"/>
      </p:ext>
    </p:extLst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9110876"/>
      </p:ext>
    </p:extLst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Content with Caption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108891"/>
      </p:ext>
    </p:extLst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 with Caption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5781115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5884646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fade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 txBox="1">
            <a:spLocks noGrp="1"/>
          </p:cNvSpPr>
          <p:nvPr>
            <p:ph type="ctrTitle"/>
          </p:nvPr>
        </p:nvSpPr>
        <p:spPr>
          <a:xfrm>
            <a:off x="1813825" y="2346399"/>
            <a:ext cx="8704800" cy="325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lnSpc>
                <a:spcPct val="200000"/>
              </a:lnSpc>
              <a:buClr>
                <a:srgbClr val="D10202"/>
              </a:buClr>
              <a:buSzPts val="4400"/>
            </a:pPr>
            <a:r>
              <a:rPr lang="cs-CZ" b="1" dirty="0">
                <a:solidFill>
                  <a:srgbClr val="D10202"/>
                </a:solidFill>
              </a:rPr>
              <a:t>Strategická analýza</a:t>
            </a:r>
            <a:br>
              <a:rPr lang="cs-CZ" b="1" dirty="0">
                <a:solidFill>
                  <a:srgbClr val="D10202"/>
                </a:solidFill>
              </a:rPr>
            </a:br>
            <a:r>
              <a:rPr lang="cs-CZ" b="1" dirty="0">
                <a:solidFill>
                  <a:srgbClr val="D10202"/>
                </a:solidFill>
              </a:rPr>
              <a:t>XSAN</a:t>
            </a:r>
            <a:endParaRPr b="1" dirty="0"/>
          </a:p>
        </p:txBody>
      </p:sp>
      <p:sp>
        <p:nvSpPr>
          <p:cNvPr id="90" name="Google Shape;90;p13"/>
          <p:cNvSpPr txBox="1"/>
          <p:nvPr/>
        </p:nvSpPr>
        <p:spPr>
          <a:xfrm>
            <a:off x="1988234" y="5884219"/>
            <a:ext cx="4894206" cy="534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>
              <a:buClr>
                <a:srgbClr val="000000"/>
              </a:buClr>
              <a:buSzPts val="1800"/>
            </a:pPr>
            <a:r>
              <a:rPr lang="cs-CZ" b="1" ker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Autor: Ing. Jaroslav Škrabal</a:t>
            </a: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>
              <a:buClr>
                <a:srgbClr val="000000"/>
              </a:buClr>
              <a:buSzPts val="1600"/>
            </a:pPr>
            <a:endParaRPr sz="1600" kern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3" descr="Výsledek obrázku pro ikea logo"/>
          <p:cNvSpPr/>
          <p:nvPr/>
        </p:nvSpPr>
        <p:spPr>
          <a:xfrm>
            <a:off x="5943600" y="1703718"/>
            <a:ext cx="1877683" cy="1877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Clr>
                <a:srgbClr val="000000"/>
              </a:buClr>
            </a:pPr>
            <a:endParaRPr kern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3"/>
          <p:cNvSpPr txBox="1"/>
          <p:nvPr/>
        </p:nvSpPr>
        <p:spPr>
          <a:xfrm>
            <a:off x="6324942" y="5604869"/>
            <a:ext cx="3878824" cy="7255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algn="r">
              <a:buClr>
                <a:srgbClr val="000000"/>
              </a:buClr>
              <a:buSzPts val="1800"/>
            </a:pPr>
            <a:r>
              <a:rPr lang="cs-CZ" b="1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20. 10. 2022</a:t>
            </a:r>
            <a:endParaRPr sz="1400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algn="r">
              <a:buClr>
                <a:srgbClr val="000000"/>
              </a:buClr>
              <a:buSzPts val="1800"/>
            </a:pPr>
            <a:r>
              <a:rPr lang="cs-CZ" b="1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Olomouc</a:t>
            </a:r>
            <a:endParaRPr sz="1400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>
              <a:buClr>
                <a:srgbClr val="000000"/>
              </a:buClr>
              <a:buSzPts val="1600"/>
            </a:pPr>
            <a:endParaRPr sz="1600" kern="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>
              <a:buSzPts val="4400"/>
            </a:pPr>
            <a:r>
              <a:rPr lang="cs-CZ" b="1" dirty="0"/>
              <a:t>PEST analýza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1981200" y="1299577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>
              <a:spcBef>
                <a:spcPts val="640"/>
              </a:spcBef>
            </a:pPr>
            <a:r>
              <a:rPr lang="cs-CZ" b="1" dirty="0"/>
              <a:t>Ekonomické faktory: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Míra ekonomického růstu ovlivňuje úspěšnost podniku na trhu tím, že přímo vyvolává rozsah i obsah příležitostí, ale současně i hrozeb, před které jsou podniky postaveny.</a:t>
            </a:r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1981200" y="6340416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rgbClr val="000000"/>
              </a:buClr>
            </a:pPr>
            <a:r>
              <a:rPr lang="cs-CZ" sz="1200" b="1" kern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10/39</a:t>
            </a:r>
            <a:endParaRPr sz="1200" b="1" kern="0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96282195"/>
      </p:ext>
    </p:extLst>
  </p:cSld>
  <p:clrMapOvr>
    <a:masterClrMapping/>
  </p:clrMapOvr>
  <p:transition spd="slow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>
              <a:buSzPts val="4400"/>
            </a:pPr>
            <a:r>
              <a:rPr lang="cs-CZ" b="1" dirty="0"/>
              <a:t>PEST analýza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1981200" y="1299577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>
              <a:spcBef>
                <a:spcPts val="640"/>
              </a:spcBef>
            </a:pPr>
            <a:r>
              <a:rPr lang="cs-CZ" b="1" dirty="0"/>
              <a:t>Ekonomické faktory: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Ekonomický růst vede ke zvýšení spotřebě, zvyšuje příležitosti na trhu a opačně;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Podobně úroveň úrokové míry působí na celkovou výnosnost  podniku a ovlivňuje skladbu použitých finančních prostředků a tím, že určuje cenu kapitálu, významně ovlivňuje investiční aktivitu podniku, resp. jeho rozvoj;</a:t>
            </a:r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1981200" y="6340416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rgbClr val="000000"/>
              </a:buClr>
            </a:pPr>
            <a:r>
              <a:rPr lang="cs-CZ" sz="1200" b="1" kern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11/39</a:t>
            </a:r>
            <a:endParaRPr sz="1200" b="1" kern="0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39676852"/>
      </p:ext>
    </p:extLst>
  </p:cSld>
  <p:clrMapOvr>
    <a:masterClrMapping/>
  </p:clrMapOvr>
  <p:transition spd="slow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>
              <a:buSzPts val="4400"/>
            </a:pPr>
            <a:r>
              <a:rPr lang="cs-CZ" b="1" dirty="0"/>
              <a:t>PEST analýza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1981200" y="1299577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>
              <a:spcBef>
                <a:spcPts val="640"/>
              </a:spcBef>
            </a:pPr>
            <a:r>
              <a:rPr lang="cs-CZ" b="1" dirty="0"/>
              <a:t>Ekonomické faktory: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Nízká úroveň úrokové míry představuje příležitosti pro realizaci podnikových záměrů;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Obdobný bude i vliv míry inflace, která je jedním ze základních ukazatelů charakterizujících stabilitu ekonomického vývoje;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Vysoká míra inflace se může negativně odrážet v intenzitě investiční činnosti a bude tak limitovat ekonomický rozvoj.</a:t>
            </a:r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1981200" y="6340416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rgbClr val="000000"/>
              </a:buClr>
            </a:pPr>
            <a:r>
              <a:rPr lang="cs-CZ" sz="1200" b="1" kern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12/39</a:t>
            </a:r>
            <a:endParaRPr sz="1200" b="1" kern="0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37056824"/>
      </p:ext>
    </p:extLst>
  </p:cSld>
  <p:clrMapOvr>
    <a:masterClrMapping/>
  </p:clrMapOvr>
  <p:transition spd="slow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>
              <a:buSzPts val="4400"/>
            </a:pPr>
            <a:r>
              <a:rPr lang="cs-CZ" b="1" dirty="0"/>
              <a:t>PEST analýza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1981200" y="1299577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>
              <a:spcBef>
                <a:spcPts val="640"/>
              </a:spcBef>
            </a:pPr>
            <a:r>
              <a:rPr lang="cs-CZ" b="1" dirty="0"/>
              <a:t>Ekonomické faktory: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Dalším indikátorem je devizový kurz který ovlivňuje především konkurenceschopnost podniku na zahraničních trzích;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Uvedené míry lze těžko prezentovat odděleně od sebe, neboť mezi nimi existují úzké souvislosti a vazby;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Zachycení těchto souvislostí a promítnutí jejich vlivu na podniku, odhad a předvídání vývojových tendencí v této oblasti pak představuje dominantní úkol, jehož řešení je součástí procesu tvorby strategie.</a:t>
            </a:r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1981200" y="6340416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rgbClr val="000000"/>
              </a:buClr>
            </a:pPr>
            <a:r>
              <a:rPr lang="cs-CZ" sz="1200" b="1" kern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13/39</a:t>
            </a:r>
            <a:endParaRPr sz="1200" b="1" kern="0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06198593"/>
      </p:ext>
    </p:extLst>
  </p:cSld>
  <p:clrMapOvr>
    <a:masterClrMapping/>
  </p:clrMapOvr>
  <p:transition spd="slow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>
              <a:buSzPts val="4400"/>
            </a:pPr>
            <a:r>
              <a:rPr lang="cs-CZ" b="1" dirty="0"/>
              <a:t>PEST analýza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1981200" y="1299577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>
              <a:spcBef>
                <a:spcPts val="640"/>
              </a:spcBef>
            </a:pPr>
            <a:r>
              <a:rPr lang="cs-CZ" b="1" dirty="0"/>
              <a:t>Ekonomické faktory: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Konkrétními propočty dopadu těchto faktorů se zabývá finanční analýza jako součást analýzy zdrojů podniku;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Vývoj zmíněných ukazatelů může v současné době pro podniky představovat také velké příležitosti, například využít příznivé úrovně úrokové míry k intenzivní investiční činnosti, ale současně přinášet i značná ohrožením např. změnu devizových kurzů (zejména pro podniky, které mají bohaté zahraniční aktivity).</a:t>
            </a:r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1981200" y="6340416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rgbClr val="000000"/>
              </a:buClr>
            </a:pPr>
            <a:r>
              <a:rPr lang="cs-CZ" sz="1200" b="1" kern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14/39</a:t>
            </a:r>
            <a:endParaRPr sz="1200" b="1" kern="0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04828391"/>
      </p:ext>
    </p:extLst>
  </p:cSld>
  <p:clrMapOvr>
    <a:masterClrMapping/>
  </p:clrMapOvr>
  <p:transition spd="slow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>
              <a:buSzPts val="4400"/>
            </a:pPr>
            <a:r>
              <a:rPr lang="cs-CZ" b="1" dirty="0"/>
              <a:t>PEST analýza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1981200" y="1299577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>
              <a:spcBef>
                <a:spcPts val="640"/>
              </a:spcBef>
            </a:pPr>
            <a:r>
              <a:rPr lang="cs-CZ" b="1" dirty="0"/>
              <a:t>Ekonomické faktory: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Státní rozhodnutí, týkající se tvorby a dosažitelnosti přírodních zdrojů ve vlastnictví státu, ovlivňuje životaschopnost některých podniků;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Státní poptávka po určitých výrobcích či službách může tvořit, podporovat, zvyšovat nebo omezovat řádu tržních příležitostí;</a:t>
            </a:r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1981200" y="6340416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rgbClr val="000000"/>
              </a:buClr>
            </a:pPr>
            <a:r>
              <a:rPr lang="cs-CZ" sz="1200" b="1" kern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15/39</a:t>
            </a:r>
            <a:endParaRPr sz="1200" b="1" kern="0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51846696"/>
      </p:ext>
    </p:extLst>
  </p:cSld>
  <p:clrMapOvr>
    <a:masterClrMapping/>
  </p:clrMapOvr>
  <p:transition spd="slow"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>
              <a:buSzPts val="4400"/>
            </a:pPr>
            <a:r>
              <a:rPr lang="cs-CZ" b="1" dirty="0"/>
              <a:t>PEST analýza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1981200" y="1299577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>
              <a:spcBef>
                <a:spcPts val="640"/>
              </a:spcBef>
            </a:pPr>
            <a:r>
              <a:rPr lang="cs-CZ" b="1" dirty="0"/>
              <a:t>Ekonomické faktory: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Stát může na trhu vstupovat jako neporazitelný a neohrožený konkurent;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Znalost a schopnost předvídat strategii a záměry státu v určitých oblastech trhu mohou pomoci podniku vyhnout se nepříjemné konfrontaci se státem jako konkurentem;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Významný je i vliv mezinárodní ekonomické situace.</a:t>
            </a:r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1981200" y="6340416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rgbClr val="000000"/>
              </a:buClr>
            </a:pPr>
            <a:r>
              <a:rPr lang="cs-CZ" sz="1200" b="1" kern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16/39</a:t>
            </a:r>
            <a:endParaRPr sz="1200" b="1" kern="0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84664046"/>
      </p:ext>
    </p:extLst>
  </p:cSld>
  <p:clrMapOvr>
    <a:masterClrMapping/>
  </p:clrMapOvr>
  <p:transition spd="slow"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>
              <a:buSzPts val="4400"/>
            </a:pPr>
            <a:r>
              <a:rPr lang="cs-CZ" b="1" dirty="0"/>
              <a:t>PEST analýza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1981200" y="1299577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r>
              <a:rPr lang="cs-CZ" b="1" dirty="0">
                <a:solidFill>
                  <a:srgbClr val="212529"/>
                </a:solidFill>
                <a:effectLst/>
                <a:latin typeface="-apple-system"/>
              </a:rPr>
              <a:t>Ekonomické prostředí</a:t>
            </a:r>
          </a:p>
          <a:p>
            <a:pPr lvl="1"/>
            <a:r>
              <a:rPr lang="cs-CZ" b="0" dirty="0">
                <a:solidFill>
                  <a:srgbClr val="212529"/>
                </a:solidFill>
                <a:effectLst/>
                <a:latin typeface="-apple-system"/>
              </a:rPr>
              <a:t>Zde se objevují ekonomické podmínky na daném trhu. </a:t>
            </a:r>
          </a:p>
          <a:p>
            <a:pPr lvl="1"/>
            <a:r>
              <a:rPr lang="cs-CZ" b="0" dirty="0">
                <a:solidFill>
                  <a:srgbClr val="212529"/>
                </a:solidFill>
                <a:effectLst/>
                <a:latin typeface="-apple-system"/>
              </a:rPr>
              <a:t>Projevuje se zde i konkrétní výše daní, cel, stabilita měny a měnové kurzy. </a:t>
            </a:r>
          </a:p>
          <a:p>
            <a:pPr lvl="1"/>
            <a:r>
              <a:rPr lang="cs-CZ" b="0" dirty="0">
                <a:solidFill>
                  <a:srgbClr val="212529"/>
                </a:solidFill>
                <a:effectLst/>
                <a:latin typeface="-apple-system"/>
              </a:rPr>
              <a:t>Typicky jsou zde uvedeny tyto ukazatele – HDP, cykly a fáze ekonomiky, podpora zaměstnanosti, mzdové náklady na daném trhu a např. vliv globalizace a podpora exportu.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1981200" y="6340416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rgbClr val="000000"/>
              </a:buClr>
            </a:pPr>
            <a:r>
              <a:rPr lang="cs-CZ" sz="1200" b="1" kern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17/39</a:t>
            </a:r>
            <a:endParaRPr sz="1200" b="1" kern="0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25092224"/>
      </p:ext>
    </p:extLst>
  </p:cSld>
  <p:clrMapOvr>
    <a:masterClrMapping/>
  </p:clrMapOvr>
  <p:transition spd="slow"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>
              <a:buSzPts val="4400"/>
            </a:pPr>
            <a:r>
              <a:rPr lang="cs-CZ" b="1" dirty="0"/>
              <a:t>PEST analýza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1981200" y="1299577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>
              <a:spcBef>
                <a:spcPts val="640"/>
              </a:spcBef>
            </a:pPr>
            <a:r>
              <a:rPr lang="cs-CZ" b="1" dirty="0"/>
              <a:t>Sociální a demografické faktory: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Dorážení vliv spojené s postoji a životem obyvatelstva a jeho strukturou;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Změny v demografické struktuře vytvořily prostor např. pro výrobce kosmetiky v oblasti mladé a seniorské populace;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Stárnutí obyvatelstva obecně vytváří mnohem větší příležitosti pro rozvoj oblasti spojených se zdravím či péči o seniory.</a:t>
            </a:r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1981200" y="6340416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rgbClr val="000000"/>
              </a:buClr>
            </a:pPr>
            <a:r>
              <a:rPr lang="cs-CZ" sz="1200" b="1" kern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18/39</a:t>
            </a:r>
            <a:endParaRPr sz="1200" b="1" kern="0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07351593"/>
      </p:ext>
    </p:extLst>
  </p:cSld>
  <p:clrMapOvr>
    <a:masterClrMapping/>
  </p:clrMapOvr>
  <p:transition spd="slow"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>
              <a:buSzPts val="4400"/>
            </a:pPr>
            <a:r>
              <a:rPr lang="cs-CZ" b="1" dirty="0"/>
              <a:t>PEST analýza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1981200" y="1299577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>
              <a:spcBef>
                <a:spcPts val="640"/>
              </a:spcBef>
            </a:pPr>
            <a:r>
              <a:rPr lang="cs-CZ" b="1" dirty="0"/>
              <a:t>Sociální a demografické faktory: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Životní styl obyvatelstva se zase odráží ve způsobu trávení volného času, ve stylu oblékání apod.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V souvislosti s rostoucím zájmem o vyšší kvalitu osobního života např. podniky častěji nabízejí zaměstnancům pružnou pracovní dobu, kratší týdenní úvazky, delší dovolenou apod., namísto pouhého zvyšování platu.</a:t>
            </a:r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1981200" y="6340416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rgbClr val="000000"/>
              </a:buClr>
            </a:pPr>
            <a:r>
              <a:rPr lang="cs-CZ" sz="1200" b="1" kern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19/39</a:t>
            </a:r>
            <a:endParaRPr sz="1200" b="1" kern="0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65424060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>
              <a:buSzPts val="4400"/>
            </a:pPr>
            <a:r>
              <a:rPr lang="cs-CZ" b="1" dirty="0"/>
              <a:t>PEST analýza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1981200" y="1299577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>
              <a:spcBef>
                <a:spcPts val="640"/>
              </a:spcBef>
            </a:pPr>
            <a:r>
              <a:rPr lang="cs-CZ" dirty="0"/>
              <a:t>Za klíčové součástí makrookolí lze označit faktory </a:t>
            </a:r>
            <a:r>
              <a:rPr lang="cs-CZ" b="1" dirty="0"/>
              <a:t>politické legislativní, ekonomické, sociální a kulturní a technologické</a:t>
            </a:r>
            <a:r>
              <a:rPr lang="cs-CZ" dirty="0"/>
              <a:t>;</a:t>
            </a:r>
          </a:p>
          <a:p>
            <a:pPr>
              <a:spcBef>
                <a:spcPts val="640"/>
              </a:spcBef>
            </a:pPr>
            <a:r>
              <a:rPr lang="cs-CZ" dirty="0"/>
              <a:t>Analýza, dělící vlivy makrookolí do čtyř základních skupin, se proto označuje jako </a:t>
            </a:r>
            <a:r>
              <a:rPr lang="cs-CZ" b="1" dirty="0"/>
              <a:t>PEST analýza</a:t>
            </a:r>
            <a:r>
              <a:rPr lang="cs-CZ" dirty="0"/>
              <a:t>.</a:t>
            </a:r>
            <a:endParaRPr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1981200" y="6340416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rgbClr val="000000"/>
              </a:buClr>
            </a:pPr>
            <a:r>
              <a:rPr lang="cs-CZ" sz="1200" b="1" kern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2/39</a:t>
            </a:r>
            <a:endParaRPr sz="1200" b="1" kern="0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>
              <a:buSzPts val="4400"/>
            </a:pPr>
            <a:r>
              <a:rPr lang="cs-CZ" b="1" dirty="0"/>
              <a:t>PEST analýza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1981200" y="1299577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>
              <a:spcBef>
                <a:spcPts val="640"/>
              </a:spcBef>
            </a:pPr>
            <a:r>
              <a:rPr lang="cs-CZ" b="1" dirty="0"/>
              <a:t>Sociální a demografické faktory: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Sílící hlasy vyjadřující postoje k životnímu prostředí naznačují, že i tato oblast se pro podniky stává důležitým faktorem ovlivňujícím jejich rozhodování;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Podniky jsou nuceny měnit své výrobky, technologické postupy, zajistit likvidaci použitých produktů apod.</a:t>
            </a:r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1981200" y="6340416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rgbClr val="000000"/>
              </a:buClr>
            </a:pPr>
            <a:r>
              <a:rPr lang="cs-CZ" sz="1200" b="1" kern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20/39</a:t>
            </a:r>
            <a:endParaRPr sz="1200" b="1" kern="0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08506155"/>
      </p:ext>
    </p:extLst>
  </p:cSld>
  <p:clrMapOvr>
    <a:masterClrMapping/>
  </p:clrMapOvr>
  <p:transition spd="slow"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>
              <a:buSzPts val="4400"/>
            </a:pPr>
            <a:r>
              <a:rPr lang="cs-CZ" b="1" dirty="0"/>
              <a:t>PEST analýza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1981200" y="1299577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/>
          </a:bodyPr>
          <a:lstStyle/>
          <a:p>
            <a:pPr>
              <a:spcBef>
                <a:spcPts val="640"/>
              </a:spcBef>
            </a:pPr>
            <a:r>
              <a:rPr lang="cs-CZ" b="1" dirty="0"/>
              <a:t>Sociální a demografické faktory: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Všechny výše uvedené elementy jsou výsledkem kulturních, ekonomických, demografických, náboženských, vzdělávacích a etických podmínek života člověka;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Podobná jako ostatní oblasti jsou i faktory sociální v neustálém vývoji, který plyne z úsilí jednotlivců naplnit své tužby potřeby;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Poznání trendů v této oblasti jednoznačně vede k získání předstihu před konkurenty v boji o zákazníka.</a:t>
            </a:r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1981200" y="6340416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rgbClr val="000000"/>
              </a:buClr>
            </a:pPr>
            <a:r>
              <a:rPr lang="cs-CZ" sz="1200" b="1" kern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21/39</a:t>
            </a:r>
            <a:endParaRPr sz="1200" b="1" kern="0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56951619"/>
      </p:ext>
    </p:extLst>
  </p:cSld>
  <p:clrMapOvr>
    <a:masterClrMapping/>
  </p:clrMapOvr>
  <p:transition spd="slow"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>
              <a:buSzPts val="4400"/>
            </a:pPr>
            <a:r>
              <a:rPr lang="cs-CZ" b="1" dirty="0"/>
              <a:t>PEST analýza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1981200" y="1299577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r>
              <a:rPr lang="cs-CZ" b="1" i="0" dirty="0">
                <a:solidFill>
                  <a:srgbClr val="212529"/>
                </a:solidFill>
                <a:effectLst/>
                <a:latin typeface="-apple-system"/>
              </a:rPr>
              <a:t>Sociální prostředí:</a:t>
            </a:r>
          </a:p>
          <a:p>
            <a:pPr lvl="1"/>
            <a:r>
              <a:rPr lang="cs-CZ" b="0" i="0" dirty="0">
                <a:solidFill>
                  <a:srgbClr val="212529"/>
                </a:solidFill>
                <a:effectLst/>
                <a:latin typeface="-apple-system"/>
              </a:rPr>
              <a:t>Při zkoumání tohoto faktoru je nutné si odpovědět na otázky související s demografickým vývojem, věkovým profilem, vzděláním a také s úrovní zdraví a poskytované zdravotní péče. </a:t>
            </a:r>
          </a:p>
          <a:p>
            <a:pPr lvl="1"/>
            <a:r>
              <a:rPr lang="cs-CZ" b="0" i="0" dirty="0">
                <a:solidFill>
                  <a:srgbClr val="212529"/>
                </a:solidFill>
                <a:effectLst/>
                <a:latin typeface="-apple-system"/>
              </a:rPr>
              <a:t>Dozvíte se, jaké jsou pracovní návyky lidí na cílovém trhu, co od nich můžete očekávat a jaký vliv na výkon vašeho podniku budou mít – např. příliš nemocných zaměstnanců na trhu kvůli nevhodné zdravotní péči přinese vašemu podniku nízkou produktivitu.</a:t>
            </a:r>
            <a:endParaRPr lang="cs-CZ" b="0" dirty="0">
              <a:solidFill>
                <a:srgbClr val="212529"/>
              </a:solidFill>
              <a:effectLst/>
              <a:latin typeface="-apple-system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1981200" y="6340416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rgbClr val="000000"/>
              </a:buClr>
            </a:pPr>
            <a:r>
              <a:rPr lang="cs-CZ" sz="1200" b="1" kern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22/39</a:t>
            </a:r>
            <a:endParaRPr sz="1200" b="1" kern="0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38736467"/>
      </p:ext>
    </p:extLst>
  </p:cSld>
  <p:clrMapOvr>
    <a:masterClrMapping/>
  </p:clrMapOvr>
  <p:transition spd="slow"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>
              <a:buSzPts val="4400"/>
            </a:pPr>
            <a:r>
              <a:rPr lang="cs-CZ" b="1" dirty="0"/>
              <a:t>PEST analýza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1981200" y="1299577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>
              <a:spcBef>
                <a:spcPts val="640"/>
              </a:spcBef>
            </a:pPr>
            <a:r>
              <a:rPr lang="cs-CZ" b="1" dirty="0"/>
              <a:t>Technologické faktory: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K tomu, aby se podnik vyhnul zaostalosti a prokazoval aktivní inovační činnost, musí být informován o technických a technologických změnách, které v okolí probíhají;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Změny v této oblasti mohou náhle a velmi dramaticky ovlivnit okolí, v němž se podnik pohybuje.</a:t>
            </a:r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1981200" y="6340416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rgbClr val="000000"/>
              </a:buClr>
            </a:pPr>
            <a:r>
              <a:rPr lang="cs-CZ" sz="1200" b="1" kern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23/39</a:t>
            </a:r>
            <a:endParaRPr sz="1200" b="1" kern="0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78375676"/>
      </p:ext>
    </p:extLst>
  </p:cSld>
  <p:clrMapOvr>
    <a:masterClrMapping/>
  </p:clrMapOvr>
  <p:transition spd="slow"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>
              <a:buSzPts val="4400"/>
            </a:pPr>
            <a:r>
              <a:rPr lang="cs-CZ" b="1" dirty="0"/>
              <a:t>PEST analýza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1981200" y="1299577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>
              <a:spcBef>
                <a:spcPts val="640"/>
              </a:spcBef>
            </a:pPr>
            <a:r>
              <a:rPr lang="cs-CZ" b="1" dirty="0"/>
              <a:t>Technologické faktory: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Předvídavost vývoje směru technického rozvoje se může sát významným činitelem úspěšnosti podniku;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Klíč k úspěšnou předvídání v této oblasti spočívá v přesném předvídání budoucích schopností a pravděpodobných vlivů.</a:t>
            </a:r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1981200" y="6340416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rgbClr val="000000"/>
              </a:buClr>
            </a:pPr>
            <a:r>
              <a:rPr lang="cs-CZ" sz="1200" b="1" kern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24/39</a:t>
            </a:r>
            <a:endParaRPr sz="1200" b="1" kern="0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67937130"/>
      </p:ext>
    </p:extLst>
  </p:cSld>
  <p:clrMapOvr>
    <a:masterClrMapping/>
  </p:clrMapOvr>
  <p:transition spd="slow"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>
              <a:buSzPts val="4400"/>
            </a:pPr>
            <a:r>
              <a:rPr lang="cs-CZ" b="1" dirty="0"/>
              <a:t>PEST analýza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1981200" y="1299577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>
              <a:spcBef>
                <a:spcPts val="640"/>
              </a:spcBef>
            </a:pPr>
            <a:r>
              <a:rPr lang="cs-CZ" b="1" dirty="0"/>
              <a:t>Technologické faktory: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Souhrnná analýza vlivů technických a technologických změn představuje studie očekávaných vlivů nových technologií jak na stav okolí, tak na konkurenční pozice;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Jako příklad může </a:t>
            </a:r>
            <a:r>
              <a:rPr lang="cs-CZ" i="1" dirty="0"/>
              <a:t>sloužit povinnost podniku investovat do technologií chránicích životní prostředí.</a:t>
            </a:r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1981200" y="6340416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rgbClr val="000000"/>
              </a:buClr>
            </a:pPr>
            <a:r>
              <a:rPr lang="cs-CZ" sz="1200" b="1" kern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25/39</a:t>
            </a:r>
            <a:endParaRPr sz="1200" b="1" kern="0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73755208"/>
      </p:ext>
    </p:extLst>
  </p:cSld>
  <p:clrMapOvr>
    <a:masterClrMapping/>
  </p:clrMapOvr>
  <p:transition spd="slow">
    <p:fad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>
              <a:buSzPts val="4400"/>
            </a:pPr>
            <a:r>
              <a:rPr lang="cs-CZ" b="1" dirty="0"/>
              <a:t>PEST analýza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1981200" y="1299577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r>
              <a:rPr lang="cs-CZ" b="1" i="0" dirty="0">
                <a:solidFill>
                  <a:srgbClr val="212529"/>
                </a:solidFill>
                <a:effectLst/>
                <a:latin typeface="-apple-system"/>
              </a:rPr>
              <a:t>Technologické prostředí</a:t>
            </a:r>
          </a:p>
          <a:p>
            <a:pPr lvl="1"/>
            <a:r>
              <a:rPr lang="cs-CZ" b="0" i="0" dirty="0">
                <a:solidFill>
                  <a:srgbClr val="212529"/>
                </a:solidFill>
                <a:effectLst/>
                <a:latin typeface="-apple-system"/>
              </a:rPr>
              <a:t>V tomto faktoru se obvykle zkoumají technologické podmínky pro fungování na trhu či v dané zemi. </a:t>
            </a:r>
          </a:p>
          <a:p>
            <a:pPr lvl="1"/>
            <a:r>
              <a:rPr lang="cs-CZ" b="0" i="0" dirty="0">
                <a:solidFill>
                  <a:srgbClr val="212529"/>
                </a:solidFill>
                <a:effectLst/>
                <a:latin typeface="-apple-system"/>
              </a:rPr>
              <a:t>Typickým příkladem může být odpověď na otázku dostupnosti internetu nebo mobilního připojení pro komunikaci. </a:t>
            </a:r>
          </a:p>
          <a:p>
            <a:pPr lvl="1"/>
            <a:r>
              <a:rPr lang="cs-CZ" b="0" i="0" dirty="0">
                <a:solidFill>
                  <a:srgbClr val="212529"/>
                </a:solidFill>
                <a:effectLst/>
                <a:latin typeface="-apple-system"/>
              </a:rPr>
              <a:t>Dále je dobré se zde zabývat náklady na výzkum a vývoj a implementaci nových technologií, vybaveností konkurence, možnostmi získání nových technologií konkurencí apod. </a:t>
            </a:r>
          </a:p>
          <a:p>
            <a:pPr lvl="1"/>
            <a:r>
              <a:rPr lang="cs-CZ" b="0" i="0" dirty="0">
                <a:solidFill>
                  <a:srgbClr val="212529"/>
                </a:solidFill>
                <a:effectLst/>
                <a:latin typeface="-apple-system"/>
              </a:rPr>
              <a:t>Zde zjistíte zásadní dopady na potřebné investice pro bezproblémový chod podniku nebo pro technologickou konkurenční výhodu</a:t>
            </a:r>
            <a:endParaRPr lang="cs-CZ" b="0" dirty="0">
              <a:solidFill>
                <a:srgbClr val="212529"/>
              </a:solidFill>
              <a:effectLst/>
              <a:latin typeface="-apple-system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1981200" y="6340416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rgbClr val="000000"/>
              </a:buClr>
            </a:pPr>
            <a:r>
              <a:rPr lang="cs-CZ" sz="1200" b="1" kern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26/39</a:t>
            </a:r>
            <a:endParaRPr sz="1200" b="1" kern="0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01836367"/>
      </p:ext>
    </p:extLst>
  </p:cSld>
  <p:clrMapOvr>
    <a:masterClrMapping/>
  </p:clrMapOvr>
  <p:transition spd="slow">
    <p:fad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>
              <a:buSzPts val="4400"/>
            </a:pPr>
            <a:r>
              <a:rPr lang="cs-CZ" b="1" dirty="0"/>
              <a:t>PEST analýza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1981200" y="1299577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r>
              <a:rPr lang="cs-CZ" b="1" i="0" dirty="0">
                <a:solidFill>
                  <a:srgbClr val="212529"/>
                </a:solidFill>
                <a:effectLst/>
                <a:latin typeface="-apple-system"/>
              </a:rPr>
              <a:t>Technologické prostředí</a:t>
            </a:r>
          </a:p>
          <a:p>
            <a:pPr lvl="1"/>
            <a:r>
              <a:rPr lang="cs-CZ" b="0" i="0" dirty="0">
                <a:solidFill>
                  <a:srgbClr val="212529"/>
                </a:solidFill>
                <a:effectLst/>
                <a:latin typeface="-apple-system"/>
              </a:rPr>
              <a:t>V tomto faktoru se obvykle zkoumají technologické podmínky pro fungování na trhu či v dané zemi. </a:t>
            </a:r>
          </a:p>
          <a:p>
            <a:pPr lvl="1"/>
            <a:r>
              <a:rPr lang="cs-CZ" b="0" i="0" dirty="0">
                <a:solidFill>
                  <a:srgbClr val="212529"/>
                </a:solidFill>
                <a:effectLst/>
                <a:latin typeface="-apple-system"/>
              </a:rPr>
              <a:t>Typickým příkladem může být odpověď na otázku dostupnosti internetu nebo mobilního připojení pro komunikaci. </a:t>
            </a:r>
          </a:p>
          <a:p>
            <a:pPr lvl="1"/>
            <a:r>
              <a:rPr lang="cs-CZ" b="0" i="0" dirty="0">
                <a:solidFill>
                  <a:srgbClr val="212529"/>
                </a:solidFill>
                <a:effectLst/>
                <a:latin typeface="-apple-system"/>
              </a:rPr>
              <a:t>Dále je dobré se zde zabývat náklady na výzkum a vývoj a implementaci nových technologií, vybaveností konkurence, možnostmi získání nových technologií konkurencí apod. </a:t>
            </a:r>
          </a:p>
          <a:p>
            <a:pPr lvl="1"/>
            <a:r>
              <a:rPr lang="cs-CZ" b="0" i="0" dirty="0">
                <a:solidFill>
                  <a:srgbClr val="212529"/>
                </a:solidFill>
                <a:effectLst/>
                <a:latin typeface="-apple-system"/>
              </a:rPr>
              <a:t>Zde zjistíte zásadní dopady na potřebné investice pro bezproblémový chod podniku nebo pro technologickou konkurenční výhodu</a:t>
            </a:r>
            <a:endParaRPr lang="cs-CZ" b="0" dirty="0">
              <a:solidFill>
                <a:srgbClr val="212529"/>
              </a:solidFill>
              <a:effectLst/>
              <a:latin typeface="-apple-system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1981200" y="6340416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rgbClr val="000000"/>
              </a:buClr>
            </a:pPr>
            <a:r>
              <a:rPr lang="cs-CZ" sz="1200" b="1" kern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27/39</a:t>
            </a:r>
            <a:endParaRPr sz="1200" b="1" kern="0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74943060"/>
      </p:ext>
    </p:extLst>
  </p:cSld>
  <p:clrMapOvr>
    <a:masterClrMapping/>
  </p:clrMapOvr>
  <p:transition spd="slow">
    <p:fad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>
              <a:buSzPts val="4400"/>
            </a:pPr>
            <a:r>
              <a:rPr lang="cs-CZ" b="1" dirty="0"/>
              <a:t>PEST analýza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1981200" y="1299577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lvl="1">
              <a:spcBef>
                <a:spcPts val="640"/>
              </a:spcBef>
              <a:buChar char="•"/>
            </a:pP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1981200" y="6340416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rgbClr val="000000"/>
              </a:buClr>
            </a:pPr>
            <a:r>
              <a:rPr lang="cs-CZ" sz="1200" b="1" kern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28/39</a:t>
            </a:r>
            <a:endParaRPr sz="1200" b="1" kern="0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B473E2B3-2A9E-4D05-A27C-3260EA20B92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3643" t="34474" r="46865" b="34881"/>
          <a:stretch/>
        </p:blipFill>
        <p:spPr>
          <a:xfrm>
            <a:off x="3600773" y="1395528"/>
            <a:ext cx="4410766" cy="4334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497922"/>
      </p:ext>
    </p:extLst>
  </p:cSld>
  <p:clrMapOvr>
    <a:masterClrMapping/>
  </p:clrMapOvr>
  <p:transition spd="slow">
    <p:fad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>
              <a:buSzPts val="4400"/>
            </a:pPr>
            <a:r>
              <a:rPr lang="cs-CZ" b="1" dirty="0"/>
              <a:t>PEST analýza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1981200" y="1299577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r>
              <a:rPr lang="cs-CZ" b="0" i="0" dirty="0">
                <a:solidFill>
                  <a:srgbClr val="212529"/>
                </a:solidFill>
                <a:effectLst/>
                <a:latin typeface="-apple-system"/>
              </a:rPr>
              <a:t>Účelem </a:t>
            </a:r>
            <a:r>
              <a:rPr lang="cs-CZ" b="1" i="0" dirty="0">
                <a:solidFill>
                  <a:srgbClr val="212529"/>
                </a:solidFill>
                <a:effectLst/>
                <a:latin typeface="-apple-system"/>
              </a:rPr>
              <a:t>PEST analýzy </a:t>
            </a:r>
            <a:r>
              <a:rPr lang="cs-CZ" b="0" i="0" dirty="0">
                <a:solidFill>
                  <a:srgbClr val="212529"/>
                </a:solidFill>
                <a:effectLst/>
                <a:latin typeface="-apple-system"/>
              </a:rPr>
              <a:t>je nalézt odpovědi na tři otázky:</a:t>
            </a:r>
          </a:p>
          <a:p>
            <a:pPr lvl="1"/>
            <a:r>
              <a:rPr lang="cs-CZ" b="0" i="0" dirty="0">
                <a:solidFill>
                  <a:srgbClr val="212529"/>
                </a:solidFill>
                <a:effectLst/>
                <a:latin typeface="-apple-system"/>
              </a:rPr>
              <a:t>1. Které z faktorů mají vliv na podnik?</a:t>
            </a:r>
          </a:p>
          <a:p>
            <a:pPr lvl="1"/>
            <a:r>
              <a:rPr lang="cs-CZ" b="0" i="0" dirty="0">
                <a:solidFill>
                  <a:srgbClr val="212529"/>
                </a:solidFill>
                <a:effectLst/>
                <a:latin typeface="-apple-system"/>
              </a:rPr>
              <a:t>2. Jaké jsou možné účinky těchto faktorů?</a:t>
            </a:r>
          </a:p>
          <a:p>
            <a:pPr lvl="1"/>
            <a:r>
              <a:rPr lang="cs-CZ" b="0" i="0" dirty="0">
                <a:solidFill>
                  <a:srgbClr val="212529"/>
                </a:solidFill>
                <a:effectLst/>
                <a:latin typeface="-apple-system"/>
              </a:rPr>
              <a:t>3. Které z nich jsou v blízké budoucnosti pro podnik nejdůležitější?</a:t>
            </a:r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1981200" y="6340416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rgbClr val="000000"/>
              </a:buClr>
            </a:pPr>
            <a:r>
              <a:rPr lang="cs-CZ" sz="1200" b="1" kern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29/39</a:t>
            </a:r>
            <a:endParaRPr sz="1200" b="1" kern="0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80441746"/>
      </p:ext>
    </p:extLst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>
              <a:buSzPts val="4400"/>
            </a:pPr>
            <a:r>
              <a:rPr lang="cs-CZ" b="1" dirty="0"/>
              <a:t>PEST analýza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1981200" y="1299577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>
              <a:spcBef>
                <a:spcPts val="640"/>
              </a:spcBef>
            </a:pPr>
            <a:r>
              <a:rPr lang="cs-CZ" dirty="0"/>
              <a:t>Každá z těchto skupin v sobě zahrnuje řadu faktorů makrookolí, které různou měrou ovlivňují podnik.</a:t>
            </a:r>
          </a:p>
          <a:p>
            <a:pPr>
              <a:spcBef>
                <a:spcPts val="640"/>
              </a:spcBef>
            </a:pPr>
            <a:r>
              <a:rPr lang="cs-CZ" dirty="0"/>
              <a:t>Důležitost jednotlivých faktorů se pro </a:t>
            </a:r>
            <a:r>
              <a:rPr lang="cs-CZ" b="1" dirty="0"/>
              <a:t>odlišná odvětví, podniky a různé situace může lišit</a:t>
            </a:r>
            <a:r>
              <a:rPr lang="cs-CZ" dirty="0"/>
              <a:t>.</a:t>
            </a:r>
            <a:endParaRPr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1981200" y="6340416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rgbClr val="000000"/>
              </a:buClr>
            </a:pPr>
            <a:r>
              <a:rPr lang="cs-CZ" sz="1200" b="1" kern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3/39</a:t>
            </a:r>
            <a:endParaRPr sz="1200" b="1" kern="0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25796981"/>
      </p:ext>
    </p:extLst>
  </p:cSld>
  <p:clrMapOvr>
    <a:masterClrMapping/>
  </p:clrMapOvr>
  <p:transition spd="slow">
    <p:fade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>
              <a:buSzPts val="4400"/>
            </a:pPr>
            <a:r>
              <a:rPr lang="cs-CZ" b="1" dirty="0"/>
              <a:t>PEST analýza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1981200" y="1299577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r>
              <a:rPr lang="cs-CZ" b="0" i="0" dirty="0">
                <a:solidFill>
                  <a:srgbClr val="212529"/>
                </a:solidFill>
                <a:effectLst/>
                <a:latin typeface="-apple-system"/>
              </a:rPr>
              <a:t>V dnešní době nabývá velkého významu slovní spojení „</a:t>
            </a:r>
            <a:r>
              <a:rPr lang="cs-CZ" b="1" i="0" dirty="0">
                <a:solidFill>
                  <a:srgbClr val="212529"/>
                </a:solidFill>
                <a:effectLst/>
                <a:latin typeface="-apple-system"/>
              </a:rPr>
              <a:t>strategické plánování</a:t>
            </a:r>
            <a:r>
              <a:rPr lang="cs-CZ" b="0" i="0" dirty="0">
                <a:solidFill>
                  <a:srgbClr val="212529"/>
                </a:solidFill>
                <a:effectLst/>
                <a:latin typeface="-apple-system"/>
              </a:rPr>
              <a:t>”. </a:t>
            </a:r>
          </a:p>
          <a:p>
            <a:r>
              <a:rPr lang="cs-CZ" b="1" i="0" dirty="0">
                <a:solidFill>
                  <a:srgbClr val="212529"/>
                </a:solidFill>
                <a:effectLst/>
                <a:latin typeface="-apple-system"/>
              </a:rPr>
              <a:t>PEST analýza </a:t>
            </a:r>
            <a:r>
              <a:rPr lang="cs-CZ" b="0" i="0" dirty="0">
                <a:solidFill>
                  <a:srgbClr val="212529"/>
                </a:solidFill>
                <a:effectLst/>
                <a:latin typeface="-apple-system"/>
              </a:rPr>
              <a:t>je jednou z oblastí, jež strategické plánování obsahuje. </a:t>
            </a:r>
          </a:p>
          <a:p>
            <a:r>
              <a:rPr lang="cs-CZ" b="0" i="0" dirty="0">
                <a:solidFill>
                  <a:srgbClr val="212529"/>
                </a:solidFill>
                <a:effectLst/>
                <a:latin typeface="-apple-system"/>
              </a:rPr>
              <a:t>Je důležitá proto, že umožňuje odpovědět na otázky typu: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b="0" i="1" dirty="0">
                <a:solidFill>
                  <a:srgbClr val="212529"/>
                </a:solidFill>
                <a:effectLst/>
                <a:latin typeface="-apple-system"/>
              </a:rPr>
              <a:t>Kde je moje místo na trhu?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b="0" i="1" dirty="0">
                <a:solidFill>
                  <a:srgbClr val="212529"/>
                </a:solidFill>
                <a:effectLst/>
                <a:latin typeface="-apple-system"/>
              </a:rPr>
              <a:t>Jaké konkrétní podmínky mám pro svoje podnikání?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b="0" i="1" dirty="0">
                <a:solidFill>
                  <a:srgbClr val="212529"/>
                </a:solidFill>
                <a:effectLst/>
                <a:latin typeface="-apple-system"/>
              </a:rPr>
              <a:t>Jak mohu maximálně využít potenciál daného trhu a země pro svoje podnikání?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1981200" y="6340416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rgbClr val="000000"/>
              </a:buClr>
            </a:pPr>
            <a:r>
              <a:rPr lang="cs-CZ" sz="1200" b="1" kern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30/39</a:t>
            </a:r>
            <a:endParaRPr sz="1200" b="1" kern="0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65251985"/>
      </p:ext>
    </p:extLst>
  </p:cSld>
  <p:clrMapOvr>
    <a:masterClrMapping/>
  </p:clrMapOvr>
  <p:transition spd="slow">
    <p:fade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>
              <a:buSzPts val="4400"/>
            </a:pPr>
            <a:r>
              <a:rPr lang="cs-CZ" b="1" dirty="0"/>
              <a:t>PEST analýza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1981200" y="1299577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r>
              <a:rPr lang="cs-CZ" b="0" i="0" dirty="0">
                <a:solidFill>
                  <a:srgbClr val="212529"/>
                </a:solidFill>
                <a:effectLst/>
                <a:latin typeface="-apple-system"/>
              </a:rPr>
              <a:t>Důvodem, proč se touto analýzou vůbec zabývat, je, že při její tvorbě popisuji svoje vazby k makrookolí. </a:t>
            </a:r>
          </a:p>
          <a:p>
            <a:r>
              <a:rPr lang="cs-CZ" b="0" i="0" dirty="0">
                <a:solidFill>
                  <a:srgbClr val="212529"/>
                </a:solidFill>
                <a:effectLst/>
                <a:latin typeface="-apple-system"/>
              </a:rPr>
              <a:t>Nikdo z nás nežije v uzavřené „bublině”, každý den musíme reagovat na podněty z okolí, a PEST analýza nám ukáže, co vše máme k dispozici a jak to co nejefektivněji využít.</a:t>
            </a:r>
            <a:endParaRPr lang="cs-CZ" b="0" i="1" dirty="0">
              <a:solidFill>
                <a:srgbClr val="212529"/>
              </a:solidFill>
              <a:effectLst/>
              <a:latin typeface="-apple-system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1981200" y="6340416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rgbClr val="000000"/>
              </a:buClr>
            </a:pPr>
            <a:r>
              <a:rPr lang="cs-CZ" sz="1200" b="1" kern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31/39</a:t>
            </a:r>
            <a:endParaRPr sz="1200" b="1" kern="0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02823157"/>
      </p:ext>
    </p:extLst>
  </p:cSld>
  <p:clrMapOvr>
    <a:masterClrMapping/>
  </p:clrMapOvr>
  <p:transition spd="slow">
    <p:fade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>
              <a:buSzPts val="4400"/>
            </a:pPr>
            <a:r>
              <a:rPr lang="cs-CZ" b="1" dirty="0"/>
              <a:t>PESTLE analýza 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1981200" y="1299577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r>
              <a:rPr lang="cs-CZ" dirty="0"/>
              <a:t>Jednou z modifikací PEST analýzy je hodnotící metoda </a:t>
            </a:r>
            <a:r>
              <a:rPr lang="cs-CZ" b="1" dirty="0"/>
              <a:t>PESTLE</a:t>
            </a:r>
            <a:r>
              <a:rPr lang="cs-CZ" dirty="0"/>
              <a:t>, v níž každé písmeno představuje určitý segment podnikového </a:t>
            </a:r>
            <a:r>
              <a:rPr lang="cs-CZ" b="1" dirty="0"/>
              <a:t>vnějšího prostředí (okolí)</a:t>
            </a:r>
            <a:r>
              <a:rPr lang="cs-CZ" dirty="0"/>
              <a:t>. </a:t>
            </a:r>
          </a:p>
          <a:p>
            <a:r>
              <a:rPr lang="cs-CZ" dirty="0"/>
              <a:t>Současně tento metodický přístup spojuje dříve používané metody „</a:t>
            </a:r>
            <a:r>
              <a:rPr lang="cs-CZ" b="1" dirty="0"/>
              <a:t>PEST</a:t>
            </a:r>
            <a:r>
              <a:rPr lang="cs-CZ" dirty="0"/>
              <a:t>“ a „</a:t>
            </a:r>
            <a:r>
              <a:rPr lang="cs-CZ" b="1" dirty="0"/>
              <a:t>SLEPT</a:t>
            </a:r>
            <a:r>
              <a:rPr lang="cs-CZ" dirty="0"/>
              <a:t>“</a:t>
            </a:r>
            <a:endParaRPr lang="cs-CZ" b="0" i="1" dirty="0">
              <a:solidFill>
                <a:srgbClr val="212529"/>
              </a:solidFill>
              <a:effectLst/>
              <a:latin typeface="-apple-system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1981200" y="6340416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rgbClr val="000000"/>
              </a:buClr>
            </a:pPr>
            <a:r>
              <a:rPr lang="cs-CZ" sz="1200" b="1" kern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32/39</a:t>
            </a:r>
            <a:endParaRPr sz="1200" b="1" kern="0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58535785"/>
      </p:ext>
    </p:extLst>
  </p:cSld>
  <p:clrMapOvr>
    <a:masterClrMapping/>
  </p:clrMapOvr>
  <p:transition spd="slow">
    <p:fade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>
              <a:buSzPts val="4400"/>
            </a:pPr>
            <a:r>
              <a:rPr lang="cs-CZ" b="1" dirty="0"/>
              <a:t>PESTLE analýza 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1981200" y="1299577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r>
              <a:rPr lang="cs-CZ" dirty="0"/>
              <a:t>Jak je zřejmé z jednotlivých písmen názvu metody, provádíme následující analýzu těchto segmentů vnějšího podnikového prostředí: </a:t>
            </a:r>
          </a:p>
          <a:p>
            <a:pPr lvl="1"/>
            <a:r>
              <a:rPr lang="cs-CZ" b="1" dirty="0"/>
              <a:t>P – politický segment</a:t>
            </a:r>
            <a:r>
              <a:rPr lang="cs-CZ" dirty="0"/>
              <a:t>, který představuje souhrn mocenských zájmů jednotlivých skupin a směrů v daném územním celku. </a:t>
            </a:r>
          </a:p>
          <a:p>
            <a:pPr lvl="1"/>
            <a:r>
              <a:rPr lang="cs-CZ" b="1" dirty="0"/>
              <a:t>E – ekonomický segment</a:t>
            </a:r>
            <a:r>
              <a:rPr lang="cs-CZ" dirty="0"/>
              <a:t>, který vytváří základ pro ekonomické chování podniku a podklad pro proces rozhodování vedení podniku. </a:t>
            </a:r>
            <a:endParaRPr lang="cs-CZ" b="0" i="1" dirty="0">
              <a:solidFill>
                <a:srgbClr val="212529"/>
              </a:solidFill>
              <a:effectLst/>
              <a:latin typeface="-apple-system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1981200" y="6340416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rgbClr val="000000"/>
              </a:buClr>
            </a:pPr>
            <a:r>
              <a:rPr lang="cs-CZ" sz="1200" b="1" kern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33/39</a:t>
            </a:r>
            <a:endParaRPr sz="1200" b="1" kern="0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19141335"/>
      </p:ext>
    </p:extLst>
  </p:cSld>
  <p:clrMapOvr>
    <a:masterClrMapping/>
  </p:clrMapOvr>
  <p:transition spd="slow">
    <p:fade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>
              <a:buSzPts val="4400"/>
            </a:pPr>
            <a:r>
              <a:rPr lang="cs-CZ" b="1" dirty="0"/>
              <a:t>PESTLE analýza 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1981200" y="1299577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lvl="1"/>
            <a:r>
              <a:rPr lang="cs-CZ" b="1" dirty="0"/>
              <a:t>S – sociální segment </a:t>
            </a:r>
            <a:r>
              <a:rPr lang="cs-CZ" dirty="0"/>
              <a:t>vytvářející základní vztahy prostředí mezi ekonomickou realitou a sociální odpovědností i zvyklostmi obyvatelstva dané lokality. </a:t>
            </a:r>
          </a:p>
          <a:p>
            <a:pPr lvl="2"/>
            <a:r>
              <a:rPr lang="cs-CZ" dirty="0"/>
              <a:t>Zde patří i sledování jeho kulturnosti, náboženství a tradic.</a:t>
            </a:r>
          </a:p>
          <a:p>
            <a:pPr lvl="1"/>
            <a:r>
              <a:rPr lang="cs-CZ" b="1" dirty="0"/>
              <a:t>T – technologický segment</a:t>
            </a:r>
            <a:r>
              <a:rPr lang="cs-CZ" dirty="0"/>
              <a:t>, jež je zdrojem přínosů i problémů technického charakteru a ovlivňuje svými dopady jak sociální tak ekologické prostředí.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1981200" y="6340416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rgbClr val="000000"/>
              </a:buClr>
            </a:pPr>
            <a:r>
              <a:rPr lang="cs-CZ" sz="1200" b="1" kern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34/39</a:t>
            </a:r>
            <a:endParaRPr sz="1200" b="1" kern="0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56281062"/>
      </p:ext>
    </p:extLst>
  </p:cSld>
  <p:clrMapOvr>
    <a:masterClrMapping/>
  </p:clrMapOvr>
  <p:transition spd="slow">
    <p:fade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>
              <a:buSzPts val="4400"/>
            </a:pPr>
            <a:r>
              <a:rPr lang="cs-CZ" b="1" dirty="0"/>
              <a:t>PESTLE analýza 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1981200" y="1299577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lvl="1"/>
            <a:r>
              <a:rPr lang="cs-CZ" b="1" dirty="0"/>
              <a:t>L – legislativní segment</a:t>
            </a:r>
            <a:r>
              <a:rPr lang="cs-CZ" dirty="0"/>
              <a:t>, který tvoří v podstatě praktický a zároveň oficiální rámec všech podnikatelských aktivit.</a:t>
            </a:r>
          </a:p>
          <a:p>
            <a:pPr lvl="1"/>
            <a:r>
              <a:rPr lang="cs-CZ" b="1" dirty="0"/>
              <a:t>E – ekologický segment </a:t>
            </a:r>
            <a:r>
              <a:rPr lang="cs-CZ" dirty="0"/>
              <a:t>představuje ochranu životního prostředí a může ve svém dopadu velmi intenzivně ovlivňovat aktivity podniku.</a:t>
            </a:r>
            <a:endParaRPr lang="cs-CZ" b="0" i="1" dirty="0">
              <a:solidFill>
                <a:srgbClr val="212529"/>
              </a:solidFill>
              <a:effectLst/>
              <a:latin typeface="-apple-system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1981200" y="6340416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rgbClr val="000000"/>
              </a:buClr>
            </a:pPr>
            <a:r>
              <a:rPr lang="cs-CZ" sz="1200" b="1" kern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35/39</a:t>
            </a:r>
            <a:endParaRPr sz="1200" b="1" kern="0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57743263"/>
      </p:ext>
    </p:extLst>
  </p:cSld>
  <p:clrMapOvr>
    <a:masterClrMapping/>
  </p:clrMapOvr>
  <p:transition spd="slow">
    <p:fade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>
              <a:buSzPts val="4400"/>
            </a:pPr>
            <a:r>
              <a:rPr lang="cs-CZ" b="1" dirty="0"/>
              <a:t>PESTLE analýza 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1981200" y="1299577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cs-CZ" dirty="0"/>
              <a:t>Mimo tyto základní vlivy vnějšího prostředí je vhodné podle konkrétní situace sledovat i další segmenty, jejichž vliv na podnik může mít významnější vliv.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/>
              <a:t>Proto se doporučuje sledovat například </a:t>
            </a:r>
            <a:r>
              <a:rPr lang="cs-CZ" b="1" dirty="0"/>
              <a:t>geografický segment</a:t>
            </a:r>
            <a:r>
              <a:rPr lang="cs-CZ" dirty="0"/>
              <a:t>, který nám lokalizuje polohu podniku a má vliv na logistiku. 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1981200" y="6340416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rgbClr val="000000"/>
              </a:buClr>
            </a:pPr>
            <a:r>
              <a:rPr lang="cs-CZ" sz="1200" b="1" kern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36/39</a:t>
            </a:r>
            <a:endParaRPr sz="1200" b="1" kern="0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77618039"/>
      </p:ext>
    </p:extLst>
  </p:cSld>
  <p:clrMapOvr>
    <a:masterClrMapping/>
  </p:clrMapOvr>
  <p:transition spd="slow">
    <p:fade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>
              <a:buSzPts val="4400"/>
            </a:pPr>
            <a:r>
              <a:rPr lang="cs-CZ" b="1" dirty="0"/>
              <a:t>PESTLE analýza 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1981200" y="1299577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cs-CZ" dirty="0"/>
              <a:t>Dále se jedná o sledování </a:t>
            </a:r>
            <a:r>
              <a:rPr lang="cs-CZ" b="1" dirty="0"/>
              <a:t>etického segmentu</a:t>
            </a:r>
            <a:r>
              <a:rPr lang="cs-CZ" dirty="0"/>
              <a:t>, který vypovídá o tvorbě určitých morálních principů, které doplňují legislativu a informuje nás o vlivu médií na veřejnost a také o možném charakteru veřejného mínění.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b="1" dirty="0"/>
              <a:t>Sociální segment </a:t>
            </a:r>
            <a:r>
              <a:rPr lang="cs-CZ" dirty="0"/>
              <a:t>bývá často rozšířen o </a:t>
            </a:r>
            <a:r>
              <a:rPr lang="cs-CZ" b="1" dirty="0"/>
              <a:t>kulturně historický segment </a:t>
            </a:r>
            <a:r>
              <a:rPr lang="cs-CZ" dirty="0"/>
              <a:t>představující nejen celkovou kulturní a vzdělanostní úroveň obyvatelstva, ale i jeho životní úroveň, nákupní zvyklosti, národnostní jevy</a:t>
            </a:r>
            <a:endParaRPr lang="cs-CZ" b="0" i="1" dirty="0">
              <a:solidFill>
                <a:srgbClr val="212529"/>
              </a:solidFill>
              <a:effectLst/>
              <a:latin typeface="-apple-system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1981200" y="6340416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rgbClr val="000000"/>
              </a:buClr>
            </a:pPr>
            <a:r>
              <a:rPr lang="cs-CZ" sz="1200" b="1" kern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37/39</a:t>
            </a:r>
            <a:endParaRPr sz="1200" b="1" kern="0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30100710"/>
      </p:ext>
    </p:extLst>
  </p:cSld>
  <p:clrMapOvr>
    <a:masterClrMapping/>
  </p:clrMapOvr>
  <p:transition spd="slow">
    <p:fade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>
              <a:buSzPts val="4400"/>
            </a:pPr>
            <a:r>
              <a:rPr lang="en-US" b="1" dirty="0"/>
              <a:t>STEEPLED </a:t>
            </a:r>
            <a:r>
              <a:rPr lang="en-US" b="1" dirty="0" err="1"/>
              <a:t>analýza</a:t>
            </a:r>
            <a:r>
              <a:rPr lang="en-US" b="1" dirty="0"/>
              <a:t> a STEER </a:t>
            </a:r>
            <a:r>
              <a:rPr lang="en-US" b="1" dirty="0" err="1"/>
              <a:t>analýza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1981200" y="1299577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cs-CZ" dirty="0"/>
              <a:t>Dalšími modifikacemi PEST analýzy je </a:t>
            </a:r>
            <a:r>
              <a:rPr lang="cs-CZ" b="1" dirty="0"/>
              <a:t>STEEPLED</a:t>
            </a:r>
            <a:r>
              <a:rPr lang="cs-CZ" dirty="0"/>
              <a:t> </a:t>
            </a:r>
            <a:r>
              <a:rPr lang="cs-CZ" b="1" dirty="0"/>
              <a:t>analýza</a:t>
            </a:r>
            <a:r>
              <a:rPr lang="cs-CZ" dirty="0"/>
              <a:t> a </a:t>
            </a:r>
            <a:r>
              <a:rPr lang="cs-CZ" b="1" dirty="0"/>
              <a:t>STEER analýza</a:t>
            </a:r>
            <a:r>
              <a:rPr lang="cs-CZ" dirty="0"/>
              <a:t>.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cs-CZ" dirty="0"/>
              <a:t>STEEPLED analýza přidává faktory etické (</a:t>
            </a:r>
            <a:r>
              <a:rPr lang="cs-CZ" b="1" dirty="0"/>
              <a:t>E – </a:t>
            </a:r>
            <a:r>
              <a:rPr lang="cs-CZ" b="1" dirty="0" err="1"/>
              <a:t>ethics</a:t>
            </a:r>
            <a:r>
              <a:rPr lang="cs-CZ" dirty="0"/>
              <a:t>) a demografické (</a:t>
            </a:r>
            <a:r>
              <a:rPr lang="cs-CZ" b="1" dirty="0"/>
              <a:t>D- </a:t>
            </a:r>
            <a:r>
              <a:rPr lang="cs-CZ" b="1" dirty="0" err="1"/>
              <a:t>demographic</a:t>
            </a:r>
            <a:r>
              <a:rPr lang="cs-CZ" dirty="0"/>
              <a:t>). </a:t>
            </a:r>
          </a:p>
          <a:p>
            <a:pPr marL="1028700" lvl="2" indent="0">
              <a:buNone/>
            </a:pPr>
            <a:endParaRPr lang="cs-CZ" dirty="0"/>
          </a:p>
          <a:p>
            <a:pPr lvl="2">
              <a:buFont typeface="Arial" panose="020B0604020202020204" pitchFamily="34" charset="0"/>
              <a:buChar char="•"/>
            </a:pPr>
            <a:r>
              <a:rPr lang="cs-CZ" b="1" dirty="0"/>
              <a:t>S – (socio-</a:t>
            </a:r>
            <a:r>
              <a:rPr lang="cs-CZ" b="1" dirty="0" err="1"/>
              <a:t>cultural</a:t>
            </a:r>
            <a:r>
              <a:rPr lang="cs-CZ" b="1" dirty="0"/>
              <a:t>) </a:t>
            </a:r>
            <a:r>
              <a:rPr lang="cs-CZ" dirty="0"/>
              <a:t>socio-kulturní faktory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cs-CZ" b="1" dirty="0"/>
              <a:t>T – (</a:t>
            </a:r>
            <a:r>
              <a:rPr lang="cs-CZ" b="1" dirty="0" err="1"/>
              <a:t>technological</a:t>
            </a:r>
            <a:r>
              <a:rPr lang="cs-CZ" b="1" dirty="0"/>
              <a:t>) </a:t>
            </a:r>
            <a:r>
              <a:rPr lang="cs-CZ" dirty="0"/>
              <a:t>technologické faktory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cs-CZ" b="1" dirty="0"/>
              <a:t>E – (</a:t>
            </a:r>
            <a:r>
              <a:rPr lang="cs-CZ" b="1" dirty="0" err="1"/>
              <a:t>economic</a:t>
            </a:r>
            <a:r>
              <a:rPr lang="cs-CZ" b="1" dirty="0"/>
              <a:t>) </a:t>
            </a:r>
            <a:r>
              <a:rPr lang="cs-CZ" dirty="0"/>
              <a:t>ekonomické faktory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cs-CZ" b="1" dirty="0"/>
              <a:t>E – (</a:t>
            </a:r>
            <a:r>
              <a:rPr lang="cs-CZ" b="1" dirty="0" err="1"/>
              <a:t>ecological</a:t>
            </a:r>
            <a:r>
              <a:rPr lang="cs-CZ" b="1" dirty="0"/>
              <a:t>) </a:t>
            </a:r>
            <a:r>
              <a:rPr lang="cs-CZ" dirty="0"/>
              <a:t>ekologické faktory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cs-CZ" b="1" dirty="0"/>
              <a:t>R – (regulátory) </a:t>
            </a:r>
            <a:r>
              <a:rPr lang="cs-CZ" dirty="0"/>
              <a:t>regulující faktory 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cs-CZ"/>
              <a:t>legislativa jako regulace</a:t>
            </a:r>
            <a:endParaRPr lang="cs-CZ" sz="1600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1981200" y="6340416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rgbClr val="000000"/>
              </a:buClr>
            </a:pPr>
            <a:r>
              <a:rPr lang="cs-CZ" sz="1200" b="1" kern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38/39</a:t>
            </a:r>
            <a:endParaRPr sz="1200" b="1" kern="0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67220921"/>
      </p:ext>
    </p:extLst>
  </p:cSld>
  <p:clrMapOvr>
    <a:masterClrMapping/>
  </p:clrMapOvr>
  <p:transition spd="slow">
    <p:fade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33"/>
          <p:cNvSpPr txBox="1">
            <a:spLocks noGrp="1"/>
          </p:cNvSpPr>
          <p:nvPr>
            <p:ph type="title"/>
          </p:nvPr>
        </p:nvSpPr>
        <p:spPr>
          <a:xfrm>
            <a:off x="2322534" y="2747963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algn="ctr">
              <a:buClr>
                <a:srgbClr val="FF0000"/>
              </a:buClr>
              <a:buSzPts val="4400"/>
            </a:pPr>
            <a:r>
              <a:rPr lang="cs-CZ" sz="4400">
                <a:solidFill>
                  <a:srgbClr val="FF0000"/>
                </a:solidFill>
              </a:rPr>
              <a:t>DĚKUJI ZA POZORNOST</a:t>
            </a:r>
            <a:endParaRPr/>
          </a:p>
        </p:txBody>
      </p:sp>
    </p:spTree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>
              <a:buSzPts val="4400"/>
            </a:pPr>
            <a:r>
              <a:rPr lang="cs-CZ" b="1" dirty="0"/>
              <a:t>PEST analýza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1981200" y="1299577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>
              <a:spcBef>
                <a:spcPts val="640"/>
              </a:spcBef>
            </a:pPr>
            <a:r>
              <a:rPr lang="cs-CZ" b="1" dirty="0"/>
              <a:t>Politické a legislativní faktory: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Politické a legislativní faktory, jako je </a:t>
            </a:r>
            <a:r>
              <a:rPr lang="cs-CZ" b="1" dirty="0"/>
              <a:t>stabilita zahraničí a národní politické situace, členství země v EU </a:t>
            </a:r>
            <a:r>
              <a:rPr lang="cs-CZ" dirty="0"/>
              <a:t>apod., představují pro podniky významné příležitosti, ale současně i ohrožení;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1981200" y="6340416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rgbClr val="000000"/>
              </a:buClr>
            </a:pPr>
            <a:r>
              <a:rPr lang="cs-CZ" sz="1200" b="1" kern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4/39</a:t>
            </a:r>
            <a:endParaRPr sz="1200" b="1" kern="0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4588586"/>
      </p:ext>
    </p:extLst>
  </p:cSld>
  <p:clrMapOvr>
    <a:masterClrMapping/>
  </p:clrMapOvr>
  <p:transition spd="slow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>
              <a:buSzPts val="4400"/>
            </a:pPr>
            <a:r>
              <a:rPr lang="cs-CZ" b="1" dirty="0"/>
              <a:t>PEST analýza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1981200" y="1299577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>
              <a:spcBef>
                <a:spcPts val="640"/>
              </a:spcBef>
            </a:pPr>
            <a:r>
              <a:rPr lang="cs-CZ" b="1" dirty="0"/>
              <a:t>Politické a legislativní faktory: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Politická omezení se dotýkají každého podniku prostřednictvím:</a:t>
            </a:r>
          </a:p>
          <a:p>
            <a:pPr lvl="2">
              <a:spcBef>
                <a:spcPts val="640"/>
              </a:spcBef>
            </a:pPr>
            <a:r>
              <a:rPr lang="cs-CZ" b="1" i="1" dirty="0"/>
              <a:t>Daňových zákonů,</a:t>
            </a:r>
          </a:p>
          <a:p>
            <a:pPr lvl="2">
              <a:spcBef>
                <a:spcPts val="640"/>
              </a:spcBef>
            </a:pPr>
            <a:r>
              <a:rPr lang="cs-CZ" b="1" i="1" dirty="0"/>
              <a:t>Protimonopolních zákonů,</a:t>
            </a:r>
          </a:p>
          <a:p>
            <a:pPr lvl="2">
              <a:spcBef>
                <a:spcPts val="640"/>
              </a:spcBef>
            </a:pPr>
            <a:r>
              <a:rPr lang="cs-CZ" b="1" i="1" dirty="0"/>
              <a:t>Regulace exportu a importu,</a:t>
            </a:r>
          </a:p>
          <a:p>
            <a:pPr lvl="2">
              <a:spcBef>
                <a:spcPts val="640"/>
              </a:spcBef>
            </a:pPr>
            <a:r>
              <a:rPr lang="cs-CZ" b="1" i="1" dirty="0"/>
              <a:t>Cenové politiky,</a:t>
            </a:r>
          </a:p>
          <a:p>
            <a:pPr lvl="2">
              <a:spcBef>
                <a:spcPts val="640"/>
              </a:spcBef>
            </a:pPr>
            <a:r>
              <a:rPr lang="cs-CZ" b="1" i="1" dirty="0"/>
              <a:t>Ochrany životního prostředí,</a:t>
            </a:r>
          </a:p>
          <a:p>
            <a:pPr lvl="2">
              <a:spcBef>
                <a:spcPts val="640"/>
              </a:spcBef>
            </a:pPr>
            <a:r>
              <a:rPr lang="cs-CZ" b="1" i="1" dirty="0"/>
              <a:t>a mnoha dalších činností zaměřených na ochranu lidí </a:t>
            </a:r>
            <a:r>
              <a:rPr lang="cs-CZ" dirty="0"/>
              <a:t>(ať již v roli zaměstnanců či spotřebitelů, ochrany životního prostředí, ochrany domácích podnikatelských subjektů apod.)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1981200" y="6340416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rgbClr val="000000"/>
              </a:buClr>
            </a:pPr>
            <a:r>
              <a:rPr lang="cs-CZ" sz="1200" b="1" kern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5/39</a:t>
            </a:r>
            <a:endParaRPr sz="1200" b="1" kern="0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18636235"/>
      </p:ext>
    </p:extLst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>
              <a:buSzPts val="4400"/>
            </a:pPr>
            <a:r>
              <a:rPr lang="cs-CZ" b="1" dirty="0"/>
              <a:t>PEST analýza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1981200" y="1299577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>
              <a:spcBef>
                <a:spcPts val="640"/>
              </a:spcBef>
            </a:pPr>
            <a:r>
              <a:rPr lang="cs-CZ" b="1" dirty="0"/>
              <a:t>Politické a legislativní faktory: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Existence řady zákonů, právních norem a vyhlášek nejen vymezuje prostor pro podnikání, ale upravuje i samo podnikání a může významně ovlivnit rozhodování o budoucnosti podniku.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1981200" y="6340416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rgbClr val="000000"/>
              </a:buClr>
            </a:pPr>
            <a:r>
              <a:rPr lang="cs-CZ" sz="1200" b="1" kern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6/39</a:t>
            </a:r>
            <a:endParaRPr sz="1200" b="1" kern="0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05568044"/>
      </p:ext>
    </p:extLst>
  </p:cSld>
  <p:clrMapOvr>
    <a:masterClrMapping/>
  </p:clrMapOvr>
  <p:transition spd="slow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>
              <a:buSzPts val="4400"/>
            </a:pPr>
            <a:r>
              <a:rPr lang="cs-CZ" b="1" dirty="0"/>
              <a:t>PEST analýza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1981200" y="1299577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r>
              <a:rPr lang="cs-CZ" b="1" i="0" dirty="0">
                <a:solidFill>
                  <a:srgbClr val="212529"/>
                </a:solidFill>
                <a:effectLst/>
                <a:latin typeface="-apple-system"/>
              </a:rPr>
              <a:t>Politické prostředí</a:t>
            </a:r>
          </a:p>
          <a:p>
            <a:pPr lvl="1"/>
            <a:r>
              <a:rPr lang="cs-CZ" b="0" i="0" dirty="0">
                <a:solidFill>
                  <a:srgbClr val="212529"/>
                </a:solidFill>
                <a:effectLst/>
                <a:latin typeface="-apple-system"/>
              </a:rPr>
              <a:t>Do této analyzované oblasti patří to, co souvisí s politickou situací v zemi či oblasti, ve které podnikáte. </a:t>
            </a:r>
          </a:p>
          <a:p>
            <a:pPr lvl="1"/>
            <a:r>
              <a:rPr lang="cs-CZ" b="0" i="0" dirty="0">
                <a:solidFill>
                  <a:srgbClr val="212529"/>
                </a:solidFill>
                <a:effectLst/>
                <a:latin typeface="-apple-system"/>
              </a:rPr>
              <a:t>Zde se promítají jednotlivé legislativní předpisy pro vaše podnikání. </a:t>
            </a:r>
          </a:p>
          <a:p>
            <a:pPr lvl="1"/>
            <a:r>
              <a:rPr lang="cs-CZ" b="0" i="0" dirty="0">
                <a:solidFill>
                  <a:srgbClr val="212529"/>
                </a:solidFill>
                <a:effectLst/>
                <a:latin typeface="-apple-system"/>
              </a:rPr>
              <a:t>Je potřeba si uvědomit, na jakém trhu a v jaké zemi podnikáme – pokud budeme dělat </a:t>
            </a:r>
            <a:r>
              <a:rPr lang="cs-CZ" b="1" i="0" dirty="0">
                <a:solidFill>
                  <a:srgbClr val="212529"/>
                </a:solidFill>
                <a:effectLst/>
                <a:latin typeface="-apple-system"/>
              </a:rPr>
              <a:t>PEST analýzu</a:t>
            </a:r>
            <a:r>
              <a:rPr lang="cs-CZ" b="0" i="0" dirty="0">
                <a:solidFill>
                  <a:srgbClr val="212529"/>
                </a:solidFill>
                <a:effectLst/>
                <a:latin typeface="-apple-system"/>
              </a:rPr>
              <a:t> u televizorů vyrobených v ČR, které prodáváte v Německu, uplatní se zde legislativní předpisy Německa. </a:t>
            </a:r>
          </a:p>
          <a:p>
            <a:pPr lvl="1"/>
            <a:r>
              <a:rPr lang="cs-CZ" b="1" i="1" dirty="0">
                <a:solidFill>
                  <a:srgbClr val="212529"/>
                </a:solidFill>
                <a:effectLst/>
                <a:latin typeface="-apple-system"/>
              </a:rPr>
              <a:t>Příklady faktorů </a:t>
            </a:r>
            <a:r>
              <a:rPr lang="cs-CZ" b="0" i="0" dirty="0">
                <a:solidFill>
                  <a:srgbClr val="212529"/>
                </a:solidFill>
                <a:effectLst/>
                <a:latin typeface="-apple-system"/>
              </a:rPr>
              <a:t>– </a:t>
            </a:r>
            <a:r>
              <a:rPr lang="cs-CZ" i="1" dirty="0">
                <a:solidFill>
                  <a:srgbClr val="212529"/>
                </a:solidFill>
                <a:effectLst/>
                <a:latin typeface="-apple-system"/>
              </a:rPr>
              <a:t>regulace vlády, daňová politika, obchodní a celní zákony apod</a:t>
            </a:r>
            <a:r>
              <a:rPr lang="cs-CZ" b="0" i="0" dirty="0">
                <a:solidFill>
                  <a:srgbClr val="212529"/>
                </a:solidFill>
                <a:effectLst/>
                <a:latin typeface="-apple-system"/>
              </a:rPr>
              <a:t>.</a:t>
            </a:r>
            <a:endParaRPr lang="cs-CZ" b="0" dirty="0">
              <a:solidFill>
                <a:srgbClr val="212529"/>
              </a:solidFill>
              <a:effectLst/>
              <a:latin typeface="-apple-system"/>
            </a:endParaRPr>
          </a:p>
        </p:txBody>
      </p:sp>
      <p:sp>
        <p:nvSpPr>
          <p:cNvPr id="99" name="Google Shape;99;p14"/>
          <p:cNvSpPr txBox="1"/>
          <p:nvPr/>
        </p:nvSpPr>
        <p:spPr>
          <a:xfrm>
            <a:off x="1981200" y="6340416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rgbClr val="000000"/>
              </a:buClr>
            </a:pPr>
            <a:r>
              <a:rPr lang="cs-CZ" sz="1200" b="1" kern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7/39</a:t>
            </a:r>
            <a:endParaRPr sz="1200" b="1" kern="0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20620468"/>
      </p:ext>
    </p:extLst>
  </p:cSld>
  <p:clrMapOvr>
    <a:masterClrMapping/>
  </p:clrMapOvr>
  <p:transition spd="slow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>
              <a:buSzPts val="4400"/>
            </a:pPr>
            <a:r>
              <a:rPr lang="cs-CZ" b="1" dirty="0"/>
              <a:t>PEST analýza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1981200" y="1299577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>
              <a:spcBef>
                <a:spcPts val="640"/>
              </a:spcBef>
            </a:pPr>
            <a:r>
              <a:rPr lang="cs-CZ" b="1" dirty="0"/>
              <a:t>Ekonomické faktory: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Ekonomické faktory vyplívají z ekonomické podstaty a základních směrů ekonomického rozvoje a jsou charakterizovány stavem ekonomiky;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Podnik je při svém rozhodování významně ovlivněn vývoje makroekonomických trendů;</a:t>
            </a:r>
          </a:p>
        </p:txBody>
      </p:sp>
      <p:sp>
        <p:nvSpPr>
          <p:cNvPr id="99" name="Google Shape;99;p14"/>
          <p:cNvSpPr txBox="1"/>
          <p:nvPr/>
        </p:nvSpPr>
        <p:spPr>
          <a:xfrm>
            <a:off x="1981200" y="6340416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rgbClr val="000000"/>
              </a:buClr>
            </a:pPr>
            <a:r>
              <a:rPr lang="cs-CZ" sz="1200" b="1" kern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8/39</a:t>
            </a:r>
            <a:endParaRPr sz="1200" b="1" kern="0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15471151"/>
      </p:ext>
    </p:extLst>
  </p:cSld>
  <p:clrMapOvr>
    <a:masterClrMapping/>
  </p:clrMapOvr>
  <p:transition spd="slow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>
              <a:buSzPts val="4400"/>
            </a:pPr>
            <a:r>
              <a:rPr lang="cs-CZ" b="1" dirty="0"/>
              <a:t>PEST analýza</a:t>
            </a:r>
            <a:endParaRPr b="1" dirty="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1981200" y="1299577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>
              <a:spcBef>
                <a:spcPts val="640"/>
              </a:spcBef>
            </a:pPr>
            <a:r>
              <a:rPr lang="cs-CZ" b="1" dirty="0"/>
              <a:t>Ekonomické faktory:</a:t>
            </a:r>
          </a:p>
          <a:p>
            <a:pPr lvl="1">
              <a:spcBef>
                <a:spcPts val="640"/>
              </a:spcBef>
              <a:buChar char="•"/>
            </a:pPr>
            <a:r>
              <a:rPr lang="cs-CZ" dirty="0"/>
              <a:t>Základním indikátorem stavu makroekonomického okolí, které mají bezprostřední vliv na plnění základních cílů každého podniku, jsou míra ekonomického růstu, úroková míra, míra inflace, daňová politika směnný kurz.</a:t>
            </a:r>
          </a:p>
          <a:p>
            <a:pPr lvl="1">
              <a:spcBef>
                <a:spcPts val="640"/>
              </a:spcBef>
              <a:buChar char="•"/>
            </a:pPr>
            <a:endParaRPr lang="cs-CZ"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1981200" y="6340416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rgbClr val="000000"/>
              </a:buClr>
            </a:pPr>
            <a:r>
              <a:rPr lang="cs-CZ" sz="1200" b="1" kern="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9/39</a:t>
            </a:r>
            <a:endParaRPr sz="1200" b="1" kern="0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15770398"/>
      </p:ext>
    </p:extLst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1976</Words>
  <Application>Microsoft Office PowerPoint</Application>
  <PresentationFormat>Širokoúhlá obrazovka</PresentationFormat>
  <Paragraphs>204</Paragraphs>
  <Slides>39</Slides>
  <Notes>39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39</vt:i4>
      </vt:variant>
    </vt:vector>
  </HeadingPairs>
  <TitlesOfParts>
    <vt:vector size="43" baseType="lpstr">
      <vt:lpstr>-apple-system</vt:lpstr>
      <vt:lpstr>Arial</vt:lpstr>
      <vt:lpstr>Calibri</vt:lpstr>
      <vt:lpstr>Office Theme</vt:lpstr>
      <vt:lpstr>Strategická analýza XSAN</vt:lpstr>
      <vt:lpstr>PEST analýza</vt:lpstr>
      <vt:lpstr>PEST analýza</vt:lpstr>
      <vt:lpstr>PEST analýza</vt:lpstr>
      <vt:lpstr>PEST analýza</vt:lpstr>
      <vt:lpstr>PEST analýza</vt:lpstr>
      <vt:lpstr>PEST analýza</vt:lpstr>
      <vt:lpstr>PEST analýza</vt:lpstr>
      <vt:lpstr>PEST analýza</vt:lpstr>
      <vt:lpstr>PEST analýza</vt:lpstr>
      <vt:lpstr>PEST analýza</vt:lpstr>
      <vt:lpstr>PEST analýza</vt:lpstr>
      <vt:lpstr>PEST analýza</vt:lpstr>
      <vt:lpstr>PEST analýza</vt:lpstr>
      <vt:lpstr>PEST analýza</vt:lpstr>
      <vt:lpstr>PEST analýza</vt:lpstr>
      <vt:lpstr>PEST analýza</vt:lpstr>
      <vt:lpstr>PEST analýza</vt:lpstr>
      <vt:lpstr>PEST analýza</vt:lpstr>
      <vt:lpstr>PEST analýza</vt:lpstr>
      <vt:lpstr>PEST analýza</vt:lpstr>
      <vt:lpstr>PEST analýza</vt:lpstr>
      <vt:lpstr>PEST analýza</vt:lpstr>
      <vt:lpstr>PEST analýza</vt:lpstr>
      <vt:lpstr>PEST analýza</vt:lpstr>
      <vt:lpstr>PEST analýza</vt:lpstr>
      <vt:lpstr>PEST analýza</vt:lpstr>
      <vt:lpstr>PEST analýza</vt:lpstr>
      <vt:lpstr>PEST analýza</vt:lpstr>
      <vt:lpstr>PEST analýza</vt:lpstr>
      <vt:lpstr>PEST analýza</vt:lpstr>
      <vt:lpstr>PESTLE analýza </vt:lpstr>
      <vt:lpstr>PESTLE analýza </vt:lpstr>
      <vt:lpstr>PESTLE analýza </vt:lpstr>
      <vt:lpstr>PESTLE analýza </vt:lpstr>
      <vt:lpstr>PESTLE analýza </vt:lpstr>
      <vt:lpstr>PESTLE analýza </vt:lpstr>
      <vt:lpstr>STEEPLED analýza a STEER analýza</vt:lpstr>
      <vt:lpstr>DĚKUJI ZA POZORNOST</vt:lpstr>
    </vt:vector>
  </TitlesOfParts>
  <Company>MVSO.CZ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Strategická analýza XSAN</dc:title>
  <dc:creator>Škrabal Jaroslav</dc:creator>
  <cp:lastModifiedBy>Škrabal Jaroslav</cp:lastModifiedBy>
  <cp:revision>1</cp:revision>
  <dcterms:created xsi:type="dcterms:W3CDTF">2022-10-19T08:14:21Z</dcterms:created>
  <dcterms:modified xsi:type="dcterms:W3CDTF">2022-10-19T08:16:16Z</dcterms:modified>
</cp:coreProperties>
</file>