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5"/>
  </p:notesMasterIdLst>
  <p:sldIdLst>
    <p:sldId id="256" r:id="rId2"/>
    <p:sldId id="257" r:id="rId3"/>
    <p:sldId id="291" r:id="rId4"/>
    <p:sldId id="278" r:id="rId5"/>
    <p:sldId id="279" r:id="rId6"/>
    <p:sldId id="280" r:id="rId7"/>
    <p:sldId id="281" r:id="rId8"/>
    <p:sldId id="282" r:id="rId9"/>
    <p:sldId id="283" r:id="rId10"/>
    <p:sldId id="277" r:id="rId11"/>
    <p:sldId id="284" r:id="rId12"/>
    <p:sldId id="285" r:id="rId13"/>
    <p:sldId id="287" r:id="rId14"/>
    <p:sldId id="288" r:id="rId15"/>
    <p:sldId id="289" r:id="rId16"/>
    <p:sldId id="293" r:id="rId17"/>
    <p:sldId id="290" r:id="rId18"/>
    <p:sldId id="292" r:id="rId19"/>
    <p:sldId id="294" r:id="rId20"/>
    <p:sldId id="295" r:id="rId21"/>
    <p:sldId id="297" r:id="rId22"/>
    <p:sldId id="298" r:id="rId23"/>
    <p:sldId id="299" r:id="rId24"/>
    <p:sldId id="300" r:id="rId25"/>
    <p:sldId id="301" r:id="rId26"/>
    <p:sldId id="314" r:id="rId27"/>
    <p:sldId id="315" r:id="rId28"/>
    <p:sldId id="316" r:id="rId29"/>
    <p:sldId id="318" r:id="rId30"/>
    <p:sldId id="319" r:id="rId31"/>
    <p:sldId id="320" r:id="rId32"/>
    <p:sldId id="322" r:id="rId33"/>
    <p:sldId id="321" r:id="rId34"/>
    <p:sldId id="323" r:id="rId35"/>
    <p:sldId id="324" r:id="rId36"/>
    <p:sldId id="325" r:id="rId37"/>
    <p:sldId id="326" r:id="rId38"/>
    <p:sldId id="327" r:id="rId39"/>
    <p:sldId id="328" r:id="rId40"/>
    <p:sldId id="329" r:id="rId41"/>
    <p:sldId id="330" r:id="rId42"/>
    <p:sldId id="331" r:id="rId43"/>
    <p:sldId id="276" r:id="rId4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7939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560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2344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69560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3134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23890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85290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1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72524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8781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67126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08443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0117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63998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58520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22318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27869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26256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8330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23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77586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395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24655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441646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90455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29864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960943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40934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29554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80089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8783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65726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72327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385497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692737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4192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700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352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8777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582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Strategická analýza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XSAN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27. 10. 2022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50BF04C-3F97-4046-A5ED-A10831B6C0F2}"/>
              </a:ext>
            </a:extLst>
          </p:cNvPr>
          <p:cNvSpPr/>
          <p:nvPr/>
        </p:nvSpPr>
        <p:spPr>
          <a:xfrm>
            <a:off x="3254644" y="2002241"/>
            <a:ext cx="2162014" cy="7826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9BCB5B2-2684-4D4A-8706-533B46014E69}"/>
              </a:ext>
            </a:extLst>
          </p:cNvPr>
          <p:cNvSpPr/>
          <p:nvPr/>
        </p:nvSpPr>
        <p:spPr>
          <a:xfrm>
            <a:off x="586353" y="3445074"/>
            <a:ext cx="2162014" cy="7826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8D5CA25B-AA2C-442D-BEAF-FC8048B237D4}"/>
              </a:ext>
            </a:extLst>
          </p:cNvPr>
          <p:cNvSpPr/>
          <p:nvPr/>
        </p:nvSpPr>
        <p:spPr>
          <a:xfrm>
            <a:off x="3254644" y="4782518"/>
            <a:ext cx="2162014" cy="7826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274FB067-0BCD-47F0-8670-20210B68C444}"/>
              </a:ext>
            </a:extLst>
          </p:cNvPr>
          <p:cNvSpPr/>
          <p:nvPr/>
        </p:nvSpPr>
        <p:spPr>
          <a:xfrm>
            <a:off x="5946183" y="3429000"/>
            <a:ext cx="2162014" cy="7826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C2D1795-D611-43F8-A8AC-7698F51BA004}"/>
              </a:ext>
            </a:extLst>
          </p:cNvPr>
          <p:cNvSpPr txBox="1"/>
          <p:nvPr/>
        </p:nvSpPr>
        <p:spPr>
          <a:xfrm>
            <a:off x="791706" y="3666442"/>
            <a:ext cx="1751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Dodavatelé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9F013093-1BD6-4B86-8FA4-F5B4C875B48D}"/>
              </a:ext>
            </a:extLst>
          </p:cNvPr>
          <p:cNvSpPr txBox="1"/>
          <p:nvPr/>
        </p:nvSpPr>
        <p:spPr>
          <a:xfrm>
            <a:off x="6151536" y="3666442"/>
            <a:ext cx="1751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Odběratelé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6242D03-31F6-4861-B00F-5D2AFF6E83EA}"/>
              </a:ext>
            </a:extLst>
          </p:cNvPr>
          <p:cNvSpPr txBox="1"/>
          <p:nvPr/>
        </p:nvSpPr>
        <p:spPr>
          <a:xfrm>
            <a:off x="3519406" y="2131963"/>
            <a:ext cx="1751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Potencionální nová konkurence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7D1D30D2-D19D-4877-A023-C076FA534656}"/>
              </a:ext>
            </a:extLst>
          </p:cNvPr>
          <p:cNvSpPr txBox="1"/>
          <p:nvPr/>
        </p:nvSpPr>
        <p:spPr>
          <a:xfrm>
            <a:off x="3459997" y="4912240"/>
            <a:ext cx="1751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Substituční výrobky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E7423FA-2EE4-4EF0-AE60-72157EA4F947}"/>
              </a:ext>
            </a:extLst>
          </p:cNvPr>
          <p:cNvSpPr/>
          <p:nvPr/>
        </p:nvSpPr>
        <p:spPr>
          <a:xfrm>
            <a:off x="3254644" y="3076414"/>
            <a:ext cx="2162014" cy="14413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/>
              <a:t>Konkurence v branži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2A8592F-3374-48AD-9B8B-2AABE8AAABF6}"/>
              </a:ext>
            </a:extLst>
          </p:cNvPr>
          <p:cNvSpPr txBox="1"/>
          <p:nvPr/>
        </p:nvSpPr>
        <p:spPr>
          <a:xfrm>
            <a:off x="6369803" y="2190997"/>
            <a:ext cx="173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Hrozba nových konkurentů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4843976F-E739-4278-A413-386B146C7969}"/>
              </a:ext>
            </a:extLst>
          </p:cNvPr>
          <p:cNvSpPr txBox="1"/>
          <p:nvPr/>
        </p:nvSpPr>
        <p:spPr>
          <a:xfrm>
            <a:off x="6151536" y="5041962"/>
            <a:ext cx="17383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Hrozba substitučních výrobků a služeb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DF7745DB-F84C-4005-AE45-1B5F67EBA827}"/>
              </a:ext>
            </a:extLst>
          </p:cNvPr>
          <p:cNvSpPr txBox="1"/>
          <p:nvPr/>
        </p:nvSpPr>
        <p:spPr>
          <a:xfrm>
            <a:off x="6151536" y="4303298"/>
            <a:ext cx="17383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Vyjednávací schopnost odběratelů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CCC6F2C4-55B3-446C-8043-EDB2AAB803E8}"/>
              </a:ext>
            </a:extLst>
          </p:cNvPr>
          <p:cNvSpPr txBox="1"/>
          <p:nvPr/>
        </p:nvSpPr>
        <p:spPr>
          <a:xfrm>
            <a:off x="749730" y="4303298"/>
            <a:ext cx="17383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Vyjednávací schopnost dodavatelů</a:t>
            </a:r>
          </a:p>
        </p:txBody>
      </p:sp>
      <p:sp>
        <p:nvSpPr>
          <p:cNvPr id="6" name="Šipka: nahoru 5">
            <a:extLst>
              <a:ext uri="{FF2B5EF4-FFF2-40B4-BE49-F238E27FC236}">
                <a16:creationId xmlns:a16="http://schemas.microsoft.com/office/drawing/2014/main" id="{CCA70DBE-FAE7-4DD3-A932-A68F2CC5DA5A}"/>
              </a:ext>
            </a:extLst>
          </p:cNvPr>
          <p:cNvSpPr/>
          <p:nvPr/>
        </p:nvSpPr>
        <p:spPr>
          <a:xfrm>
            <a:off x="4178084" y="4561021"/>
            <a:ext cx="433953" cy="178231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: nahoru 20">
            <a:extLst>
              <a:ext uri="{FF2B5EF4-FFF2-40B4-BE49-F238E27FC236}">
                <a16:creationId xmlns:a16="http://schemas.microsoft.com/office/drawing/2014/main" id="{77A59466-8501-4767-BB73-4FDD70A1C8F4}"/>
              </a:ext>
            </a:extLst>
          </p:cNvPr>
          <p:cNvSpPr/>
          <p:nvPr/>
        </p:nvSpPr>
        <p:spPr>
          <a:xfrm rot="16200000">
            <a:off x="5442487" y="3623051"/>
            <a:ext cx="433953" cy="34806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Šipka: nahoru 21">
            <a:extLst>
              <a:ext uri="{FF2B5EF4-FFF2-40B4-BE49-F238E27FC236}">
                <a16:creationId xmlns:a16="http://schemas.microsoft.com/office/drawing/2014/main" id="{76FBEAE4-DB2D-4C62-A5AA-9E5646A2B95C}"/>
              </a:ext>
            </a:extLst>
          </p:cNvPr>
          <p:cNvSpPr/>
          <p:nvPr/>
        </p:nvSpPr>
        <p:spPr>
          <a:xfrm rot="5400000">
            <a:off x="2784529" y="3646296"/>
            <a:ext cx="433953" cy="34806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: nahoru 22">
            <a:extLst>
              <a:ext uri="{FF2B5EF4-FFF2-40B4-BE49-F238E27FC236}">
                <a16:creationId xmlns:a16="http://schemas.microsoft.com/office/drawing/2014/main" id="{18CA82E0-619C-4DCB-A49C-2C7420B3C072}"/>
              </a:ext>
            </a:extLst>
          </p:cNvPr>
          <p:cNvSpPr/>
          <p:nvPr/>
        </p:nvSpPr>
        <p:spPr>
          <a:xfrm rot="10800000">
            <a:off x="4227162" y="2829354"/>
            <a:ext cx="344838" cy="182199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: zahnutá nahoru 25">
            <a:extLst>
              <a:ext uri="{FF2B5EF4-FFF2-40B4-BE49-F238E27FC236}">
                <a16:creationId xmlns:a16="http://schemas.microsoft.com/office/drawing/2014/main" id="{36CA7C76-3CA7-4750-854C-719009600230}"/>
              </a:ext>
            </a:extLst>
          </p:cNvPr>
          <p:cNvSpPr/>
          <p:nvPr/>
        </p:nvSpPr>
        <p:spPr>
          <a:xfrm>
            <a:off x="3813874" y="3983124"/>
            <a:ext cx="798163" cy="457080"/>
          </a:xfrm>
          <a:prstGeom prst="curvedUpArrow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Google Shape;97;p14">
            <a:extLst>
              <a:ext uri="{FF2B5EF4-FFF2-40B4-BE49-F238E27FC236}">
                <a16:creationId xmlns:a16="http://schemas.microsoft.com/office/drawing/2014/main" id="{D6925297-C25F-4C53-980F-6A923B00A373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75022037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Firma vyhodnocuje: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Jak velký </a:t>
            </a:r>
            <a:r>
              <a:rPr lang="cs-CZ" b="1" dirty="0">
                <a:solidFill>
                  <a:schemeClr val="tx1"/>
                </a:solidFill>
              </a:rPr>
              <a:t>vliv mají tyto faktory </a:t>
            </a:r>
            <a:r>
              <a:rPr lang="cs-CZ" dirty="0">
                <a:solidFill>
                  <a:schemeClr val="tx1"/>
                </a:solidFill>
              </a:rPr>
              <a:t>(síly) na její činnost;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Jak se </a:t>
            </a:r>
            <a:r>
              <a:rPr lang="cs-CZ" b="1" dirty="0">
                <a:solidFill>
                  <a:schemeClr val="tx1"/>
                </a:solidFill>
              </a:rPr>
              <a:t>bránit vůči těmto silám.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Někdy se k nim přidává ještě </a:t>
            </a:r>
            <a:r>
              <a:rPr lang="cs-CZ" b="1" dirty="0">
                <a:solidFill>
                  <a:schemeClr val="tx1"/>
                </a:solidFill>
              </a:rPr>
              <a:t>šestá síla </a:t>
            </a:r>
            <a:r>
              <a:rPr lang="cs-CZ" dirty="0">
                <a:solidFill>
                  <a:schemeClr val="tx1"/>
                </a:solidFill>
              </a:rPr>
              <a:t>v podobě tzv. </a:t>
            </a:r>
            <a:r>
              <a:rPr lang="cs-CZ" b="1" dirty="0">
                <a:solidFill>
                  <a:schemeClr val="tx1"/>
                </a:solidFill>
              </a:rPr>
              <a:t>komplementářů</a:t>
            </a:r>
            <a:r>
              <a:rPr lang="cs-CZ" dirty="0">
                <a:solidFill>
                  <a:schemeClr val="tx1"/>
                </a:solidFill>
              </a:rPr>
              <a:t>, které představují odvětví na sobě závislá (tzv. </a:t>
            </a:r>
            <a:r>
              <a:rPr lang="cs-CZ" dirty="0" err="1">
                <a:solidFill>
                  <a:schemeClr val="tx1"/>
                </a:solidFill>
              </a:rPr>
              <a:t>Groeův</a:t>
            </a:r>
            <a:r>
              <a:rPr lang="cs-CZ" dirty="0">
                <a:solidFill>
                  <a:schemeClr val="tx1"/>
                </a:solidFill>
              </a:rPr>
              <a:t> model).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FF2A1E8-96F8-4281-8BF2-A45B1B808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96D17E67-3BDC-4292-BFDB-E8FB5AD8402C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11831057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Dodavatelé: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Jsou firmy, organizace i jednotlivci, kteří firmám poskytují zdroje potřebné pro výrobu a produkci služeb.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Každý firma má mnoho dodavatelů.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5F2100E-8772-4BB8-BA23-B8342242D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651B915F-EFCC-4F14-B11B-6CDB8FA9A4C2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177591092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Dodavatelé: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Dodavatelé se člení do různých kategorií, např: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Dodavatelé vstupů do výrobního procesu </a:t>
            </a:r>
            <a:r>
              <a:rPr lang="cs-CZ" dirty="0">
                <a:solidFill>
                  <a:schemeClr val="tx1"/>
                </a:solidFill>
              </a:rPr>
              <a:t>(materiálů a surovin, energie, paliv, polotvarů, dílů a součástek, technologií, informací, pracovních sil);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Dodavatelé, respektive poskytovatelé služeb </a:t>
            </a:r>
            <a:r>
              <a:rPr lang="cs-CZ" dirty="0">
                <a:solidFill>
                  <a:schemeClr val="tx1"/>
                </a:solidFill>
              </a:rPr>
              <a:t>(finanční instituce, pojišťovny právní kanceláře, výzkumné agentury, reklamní agentury apod.);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Dodavatelé dalších zdrojů </a:t>
            </a:r>
            <a:r>
              <a:rPr lang="cs-CZ" dirty="0">
                <a:solidFill>
                  <a:schemeClr val="tx1"/>
                </a:solidFill>
              </a:rPr>
              <a:t>(vybavení pracovišť aj.).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E705B746-7144-41C8-9EC1-2216DDD5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937A9B81-36B7-4A3F-823B-761BFC572074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992524372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480088"/>
            <a:ext cx="8229600" cy="4345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Dodavatelé</a:t>
            </a:r>
            <a:r>
              <a:rPr lang="cs-CZ" dirty="0">
                <a:solidFill>
                  <a:schemeClr val="tx1"/>
                </a:solidFill>
              </a:rPr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Úspěch firmy do velké míry závisí právě na dodavatelích.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Firmy obvykle při </a:t>
            </a:r>
            <a:r>
              <a:rPr lang="cs-CZ" b="1" dirty="0">
                <a:solidFill>
                  <a:schemeClr val="tx1"/>
                </a:solidFill>
              </a:rPr>
              <a:t>analýze dodavatelů </a:t>
            </a:r>
            <a:r>
              <a:rPr lang="cs-CZ" dirty="0">
                <a:solidFill>
                  <a:schemeClr val="tx1"/>
                </a:solidFill>
              </a:rPr>
              <a:t>zajímá jejich </a:t>
            </a:r>
            <a:r>
              <a:rPr lang="cs-CZ" b="1" dirty="0">
                <a:solidFill>
                  <a:schemeClr val="tx1"/>
                </a:solidFill>
              </a:rPr>
              <a:t>postavení na trhu, úroveň kvality, komplexnost, certifikace, včasnost a spolehlivost dodávek, zkušenost, finanční zajištění, ceny, inovační potenciál, technologická pružnost </a:t>
            </a:r>
            <a:r>
              <a:rPr lang="cs-CZ" dirty="0">
                <a:solidFill>
                  <a:schemeClr val="tx1"/>
                </a:solidFill>
              </a:rPr>
              <a:t>apod.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8BA9CE5-AA61-4C8A-90C0-0D978DB7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1997F0D2-8F2F-4F4F-8EE0-5E5ACBEA61E9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274473198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Distributoři: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Jsou firmy, organizace a jednotlivci, kteří </a:t>
            </a:r>
            <a:r>
              <a:rPr lang="cs-CZ" b="1" dirty="0">
                <a:solidFill>
                  <a:schemeClr val="tx1"/>
                </a:solidFill>
              </a:rPr>
              <a:t>vstupují mezi výrobce zboží </a:t>
            </a:r>
            <a:r>
              <a:rPr lang="cs-CZ" dirty="0">
                <a:solidFill>
                  <a:schemeClr val="tx1"/>
                </a:solidFill>
              </a:rPr>
              <a:t>(producenty služeb) a zákazníky.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Jedná se o: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Firmy pro fyzickou distribuce </a:t>
            </a:r>
            <a:r>
              <a:rPr lang="cs-CZ" dirty="0">
                <a:solidFill>
                  <a:schemeClr val="tx1"/>
                </a:solidFill>
              </a:rPr>
              <a:t>– skladovací a přepravní firmy;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Zprostředkovatele</a:t>
            </a:r>
            <a:r>
              <a:rPr lang="cs-CZ" dirty="0">
                <a:solidFill>
                  <a:schemeClr val="tx1"/>
                </a:solidFill>
              </a:rPr>
              <a:t> – firemní zástupce vyhledávající zákazníky;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Obchodníky.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135499337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Distributoři: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Při výběru distributorů je důležité sledovat: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náklady,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cenu,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kvalitu,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stabilitu,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ochranu zboží,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pravidelnost dodávek,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rychlost,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spolehlivost,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výkyvy,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množnost skladování a dopravy a další.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952353754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Obchodníci: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Často </a:t>
            </a:r>
            <a:r>
              <a:rPr lang="cs-CZ" b="1" dirty="0">
                <a:solidFill>
                  <a:schemeClr val="tx1"/>
                </a:solidFill>
              </a:rPr>
              <a:t>rozhodují o tom</a:t>
            </a:r>
            <a:r>
              <a:rPr lang="cs-CZ" dirty="0">
                <a:solidFill>
                  <a:schemeClr val="tx1"/>
                </a:solidFill>
              </a:rPr>
              <a:t>, které zboží </a:t>
            </a:r>
            <a:r>
              <a:rPr lang="cs-CZ" b="1" dirty="0">
                <a:solidFill>
                  <a:schemeClr val="tx1"/>
                </a:solidFill>
              </a:rPr>
              <a:t>se dostane k zákazníkovi a které ne</a:t>
            </a:r>
            <a:r>
              <a:rPr lang="cs-CZ" dirty="0">
                <a:solidFill>
                  <a:schemeClr val="tx1"/>
                </a:solidFill>
              </a:rPr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Výrobní firmy, ale také firmy, které produkují služby, analyzují potřeby a požadavky obchodních mezičlánků, průběh jejich rozhodování, praktiky a přístup ke konečným zákazníkům.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78005206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Mohou být jednotlivci a právnické osoby;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Podle vztahu k firmě se rozliší na: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kupce,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uživatele,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možné kupce,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možné uživatele dané kategorie produktů;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226152781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Představiteli zákazníků jsou: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Spotřebitelé,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výrobci,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obchodníci,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stát a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zahraniční zákazníci.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21499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87894543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Mikroprostředí</a:t>
            </a:r>
            <a:br>
              <a:rPr lang="cs-CZ" sz="3600" b="1" dirty="0"/>
            </a:br>
            <a:r>
              <a:rPr lang="cs-CZ" sz="3600" b="1" dirty="0" err="1"/>
              <a:t>Porterův</a:t>
            </a:r>
            <a:r>
              <a:rPr lang="cs-CZ" sz="3600" b="1" dirty="0"/>
              <a:t> model pěti sil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Jedná se o </a:t>
            </a:r>
            <a:r>
              <a:rPr lang="cs-CZ" b="1" dirty="0"/>
              <a:t>odvětví</a:t>
            </a:r>
            <a:r>
              <a:rPr lang="cs-CZ" dirty="0"/>
              <a:t>, ve kterém firma podniká;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Mikrookolí zahrnuje: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okolnosti,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vlivy a situace, které firma svými aktivitami může významně ovlivnit.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Nikdo nemůže s jistotou </a:t>
            </a:r>
            <a:r>
              <a:rPr lang="cs-CZ" b="1" dirty="0">
                <a:solidFill>
                  <a:schemeClr val="tx1"/>
                </a:solidFill>
              </a:rPr>
              <a:t>předvídat chování zákazník</a:t>
            </a:r>
            <a:r>
              <a:rPr lang="cs-CZ" dirty="0">
                <a:solidFill>
                  <a:schemeClr val="tx1"/>
                </a:solidFill>
              </a:rPr>
              <a:t>a, to, jak bude reagovat v konkrétní situaci;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V nákupním rozhodování chování zákazníka přirovnáváme k modelu </a:t>
            </a:r>
            <a:r>
              <a:rPr lang="cs-CZ" b="1" dirty="0">
                <a:solidFill>
                  <a:schemeClr val="tx1"/>
                </a:solidFill>
              </a:rPr>
              <a:t>černé skříňky</a:t>
            </a:r>
            <a:r>
              <a:rPr lang="cs-CZ" dirty="0">
                <a:solidFill>
                  <a:schemeClr val="tx1"/>
                </a:solidFill>
              </a:rPr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Na základě </a:t>
            </a:r>
            <a:r>
              <a:rPr lang="cs-CZ" b="1" dirty="0">
                <a:solidFill>
                  <a:schemeClr val="tx1"/>
                </a:solidFill>
              </a:rPr>
              <a:t>změny vstupů pozorujeme změnu chování zákazníka</a:t>
            </a:r>
            <a:r>
              <a:rPr lang="cs-CZ" dirty="0">
                <a:solidFill>
                  <a:schemeClr val="tx1"/>
                </a:solidFill>
              </a:rPr>
              <a:t>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Pro firmy jsou důležití </a:t>
            </a:r>
            <a:r>
              <a:rPr lang="cs-CZ" b="1" dirty="0">
                <a:solidFill>
                  <a:schemeClr val="tx1"/>
                </a:solidFill>
              </a:rPr>
              <a:t>loajální zákazníci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81934718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Černá skříňka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  <p:pic>
        <p:nvPicPr>
          <p:cNvPr id="1026" name="Picture 2" descr="Namočit inteligence Zrak černá skříňka marketing Košík útěk z vězení  Díkůvzdání">
            <a:extLst>
              <a:ext uri="{FF2B5EF4-FFF2-40B4-BE49-F238E27FC236}">
                <a16:creationId xmlns:a16="http://schemas.microsoft.com/office/drawing/2014/main" id="{9B09859F-D08C-45C3-A1DB-BDCF39832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65" y="2892563"/>
            <a:ext cx="8290735" cy="186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94181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„Nejcennější zákazník není ten, který utratí nejvíce, nebo ten, kdo je k nám „nejloajálnější“. Pokud byste měli dát nějakému zákazníkovi přednost, hledejte toho, kdo má největší </a:t>
            </a:r>
            <a:r>
              <a:rPr lang="cs-CZ" dirty="0" err="1">
                <a:solidFill>
                  <a:schemeClr val="tx1"/>
                </a:solidFill>
              </a:rPr>
              <a:t>lviv</a:t>
            </a:r>
            <a:r>
              <a:rPr lang="cs-CZ" dirty="0">
                <a:solidFill>
                  <a:schemeClr val="tx1"/>
                </a:solidFill>
              </a:rPr>
              <a:t> na své druhy“ (</a:t>
            </a:r>
            <a:r>
              <a:rPr lang="cs-CZ" dirty="0" err="1">
                <a:solidFill>
                  <a:schemeClr val="tx1"/>
                </a:solidFill>
              </a:rPr>
              <a:t>Earls</a:t>
            </a:r>
            <a:r>
              <a:rPr lang="cs-CZ" dirty="0">
                <a:solidFill>
                  <a:schemeClr val="tx1"/>
                </a:solidFill>
              </a:rPr>
              <a:t>, 2008).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30803316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Firmy, organizace i jednotlivci by mělo zajímat chování davu.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Velká část našeho chování je výsledkem působení ostatních lidí, protože jsme nadměrně společenský druh.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514257943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Analýza zákazníků poskytuje odpovědi na celou řadu otázek týkajících se produktů a trhu;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Mezi faktory, které jsou zjišťovány, patří: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odhadované roční nákupy;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růst prodejů;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demografické a socioekonomické faktory zákazníka;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geografická koncentrace;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kupní motivy;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informace o nákupním rozhodování;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</a:rPr>
              <a:t>aj. 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126088231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Zákazník se mění;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Analýza je nekončícím procesem;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</a:rPr>
              <a:t>Zákazník je zkušenější a náročnější.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29807578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</a:rPr>
              <a:t>Model spokojenosti zákazníka</a:t>
            </a:r>
          </a:p>
          <a:p>
            <a:pPr lvl="1">
              <a:spcBef>
                <a:spcPts val="640"/>
              </a:spcBef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660B0D2-D777-4E89-AE12-C439721608C0}"/>
              </a:ext>
            </a:extLst>
          </p:cNvPr>
          <p:cNvSpPr/>
          <p:nvPr/>
        </p:nvSpPr>
        <p:spPr>
          <a:xfrm>
            <a:off x="395207" y="2588217"/>
            <a:ext cx="1650569" cy="6044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C08007B-564C-46E5-A262-A854D05CE8EC}"/>
              </a:ext>
            </a:extLst>
          </p:cNvPr>
          <p:cNvSpPr txBox="1"/>
          <p:nvPr/>
        </p:nvSpPr>
        <p:spPr>
          <a:xfrm>
            <a:off x="588935" y="2711928"/>
            <a:ext cx="1263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Image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9C95A1EB-20C9-46ED-9D9E-BA21A7F3246A}"/>
              </a:ext>
            </a:extLst>
          </p:cNvPr>
          <p:cNvSpPr/>
          <p:nvPr/>
        </p:nvSpPr>
        <p:spPr>
          <a:xfrm>
            <a:off x="395206" y="3564437"/>
            <a:ext cx="1650569" cy="6044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621587E-7CF3-44CC-A54D-C9294A7836A5}"/>
              </a:ext>
            </a:extLst>
          </p:cNvPr>
          <p:cNvSpPr txBox="1"/>
          <p:nvPr/>
        </p:nvSpPr>
        <p:spPr>
          <a:xfrm>
            <a:off x="588934" y="3595214"/>
            <a:ext cx="1263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Očekávání zákazníka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11E4B98B-20DC-43F4-B2A2-25730B4BDC49}"/>
              </a:ext>
            </a:extLst>
          </p:cNvPr>
          <p:cNvSpPr/>
          <p:nvPr/>
        </p:nvSpPr>
        <p:spPr>
          <a:xfrm>
            <a:off x="395206" y="4476253"/>
            <a:ext cx="1650569" cy="60443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B65727A-6A9A-4FAA-AE41-5F710E14BF6F}"/>
              </a:ext>
            </a:extLst>
          </p:cNvPr>
          <p:cNvSpPr txBox="1"/>
          <p:nvPr/>
        </p:nvSpPr>
        <p:spPr>
          <a:xfrm>
            <a:off x="426202" y="4540657"/>
            <a:ext cx="158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bg1"/>
                </a:solidFill>
              </a:rPr>
              <a:t>Vnímaná kvalita zákazníkem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24A30FA-BA78-4B05-94A4-F64BE81CFA69}"/>
              </a:ext>
            </a:extLst>
          </p:cNvPr>
          <p:cNvSpPr/>
          <p:nvPr/>
        </p:nvSpPr>
        <p:spPr>
          <a:xfrm>
            <a:off x="2473268" y="4467463"/>
            <a:ext cx="1650569" cy="60443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7B786051-776E-4B01-92B4-97431F69A7F5}"/>
              </a:ext>
            </a:extLst>
          </p:cNvPr>
          <p:cNvSpPr/>
          <p:nvPr/>
        </p:nvSpPr>
        <p:spPr>
          <a:xfrm>
            <a:off x="4572000" y="4467463"/>
            <a:ext cx="1650569" cy="60443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3722E618-E8DD-4280-8D35-53C46FABB644}"/>
              </a:ext>
            </a:extLst>
          </p:cNvPr>
          <p:cNvSpPr/>
          <p:nvPr/>
        </p:nvSpPr>
        <p:spPr>
          <a:xfrm>
            <a:off x="6974243" y="4467463"/>
            <a:ext cx="1650569" cy="60443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9B5C67AC-1214-4F99-98A7-C04022421486}"/>
              </a:ext>
            </a:extLst>
          </p:cNvPr>
          <p:cNvSpPr/>
          <p:nvPr/>
        </p:nvSpPr>
        <p:spPr>
          <a:xfrm>
            <a:off x="7005239" y="5523322"/>
            <a:ext cx="1650569" cy="6044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076CF218-6DF0-4D92-84D2-0D527E7FB991}"/>
              </a:ext>
            </a:extLst>
          </p:cNvPr>
          <p:cNvSpPr txBox="1"/>
          <p:nvPr/>
        </p:nvSpPr>
        <p:spPr>
          <a:xfrm>
            <a:off x="2493938" y="4639970"/>
            <a:ext cx="1588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bg1"/>
                </a:solidFill>
              </a:rPr>
              <a:t>Vnímaná hodnota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CAE98577-B2D6-41E7-A0A5-8FB48D176F09}"/>
              </a:ext>
            </a:extLst>
          </p:cNvPr>
          <p:cNvSpPr txBox="1"/>
          <p:nvPr/>
        </p:nvSpPr>
        <p:spPr>
          <a:xfrm>
            <a:off x="4602996" y="4547636"/>
            <a:ext cx="158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bg1"/>
                </a:solidFill>
              </a:rPr>
              <a:t>Spokojenost zákazníka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6267DBEA-9B44-415B-9931-98B2606DE49C}"/>
              </a:ext>
            </a:extLst>
          </p:cNvPr>
          <p:cNvSpPr txBox="1"/>
          <p:nvPr/>
        </p:nvSpPr>
        <p:spPr>
          <a:xfrm>
            <a:off x="7005239" y="4533469"/>
            <a:ext cx="158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bg1"/>
                </a:solidFill>
              </a:rPr>
              <a:t>Loajalita</a:t>
            </a:r>
          </a:p>
          <a:p>
            <a:pPr algn="ctr"/>
            <a:r>
              <a:rPr lang="cs-CZ" sz="1200" b="1" dirty="0">
                <a:solidFill>
                  <a:schemeClr val="bg1"/>
                </a:solidFill>
              </a:rPr>
              <a:t>zákazníka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1070BD11-3418-4A6A-9444-C53CB13BC140}"/>
              </a:ext>
            </a:extLst>
          </p:cNvPr>
          <p:cNvSpPr txBox="1"/>
          <p:nvPr/>
        </p:nvSpPr>
        <p:spPr>
          <a:xfrm>
            <a:off x="7067233" y="5680275"/>
            <a:ext cx="1588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>
                <a:solidFill>
                  <a:schemeClr val="bg1"/>
                </a:solidFill>
              </a:rPr>
              <a:t>Stížnost zákazníka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313B0265-59DC-4A89-82C6-FF451947E595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1220489" y="3192651"/>
            <a:ext cx="3" cy="3717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21BC19A6-520B-4D51-9D9F-D68A991637C2}"/>
              </a:ext>
            </a:extLst>
          </p:cNvPr>
          <p:cNvCxnSpPr>
            <a:cxnSpLocks/>
          </p:cNvCxnSpPr>
          <p:nvPr/>
        </p:nvCxnSpPr>
        <p:spPr>
          <a:xfrm>
            <a:off x="1204989" y="4217166"/>
            <a:ext cx="0" cy="2502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Přímá spojnice se šipkou 26">
            <a:extLst>
              <a:ext uri="{FF2B5EF4-FFF2-40B4-BE49-F238E27FC236}">
                <a16:creationId xmlns:a16="http://schemas.microsoft.com/office/drawing/2014/main" id="{D4082684-6EFF-4F8D-A57D-E3F6AED5F965}"/>
              </a:ext>
            </a:extLst>
          </p:cNvPr>
          <p:cNvCxnSpPr>
            <a:endCxn id="13" idx="1"/>
          </p:cNvCxnSpPr>
          <p:nvPr/>
        </p:nvCxnSpPr>
        <p:spPr>
          <a:xfrm>
            <a:off x="2045775" y="4769680"/>
            <a:ext cx="42749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Přímá spojnice se šipkou 29">
            <a:extLst>
              <a:ext uri="{FF2B5EF4-FFF2-40B4-BE49-F238E27FC236}">
                <a16:creationId xmlns:a16="http://schemas.microsoft.com/office/drawing/2014/main" id="{BFCCD837-7E37-48CC-9292-7CCEC12B419E}"/>
              </a:ext>
            </a:extLst>
          </p:cNvPr>
          <p:cNvCxnSpPr/>
          <p:nvPr/>
        </p:nvCxnSpPr>
        <p:spPr>
          <a:xfrm>
            <a:off x="4144507" y="4778468"/>
            <a:ext cx="42749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Přímá spojnice se šipkou 30">
            <a:extLst>
              <a:ext uri="{FF2B5EF4-FFF2-40B4-BE49-F238E27FC236}">
                <a16:creationId xmlns:a16="http://schemas.microsoft.com/office/drawing/2014/main" id="{663091D1-021D-401A-A884-B4FD2030701B}"/>
              </a:ext>
            </a:extLst>
          </p:cNvPr>
          <p:cNvCxnSpPr>
            <a:cxnSpLocks/>
          </p:cNvCxnSpPr>
          <p:nvPr/>
        </p:nvCxnSpPr>
        <p:spPr>
          <a:xfrm>
            <a:off x="6312975" y="4769680"/>
            <a:ext cx="591520" cy="87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pojnice: pravoúhlá 31">
            <a:extLst>
              <a:ext uri="{FF2B5EF4-FFF2-40B4-BE49-F238E27FC236}">
                <a16:creationId xmlns:a16="http://schemas.microsoft.com/office/drawing/2014/main" id="{71F66EB5-DAD6-46EE-A2BC-8879C49C251F}"/>
              </a:ext>
            </a:extLst>
          </p:cNvPr>
          <p:cNvCxnSpPr>
            <a:cxnSpLocks/>
          </p:cNvCxnSpPr>
          <p:nvPr/>
        </p:nvCxnSpPr>
        <p:spPr>
          <a:xfrm>
            <a:off x="2045775" y="2865816"/>
            <a:ext cx="5784748" cy="1547841"/>
          </a:xfrm>
          <a:prstGeom prst="bentConnector3">
            <a:avLst>
              <a:gd name="adj1" fmla="val 99833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Přímá spojnice se šipkou 39">
            <a:extLst>
              <a:ext uri="{FF2B5EF4-FFF2-40B4-BE49-F238E27FC236}">
                <a16:creationId xmlns:a16="http://schemas.microsoft.com/office/drawing/2014/main" id="{ED46AEC0-7566-4928-866E-EB4E66FB9F2A}"/>
              </a:ext>
            </a:extLst>
          </p:cNvPr>
          <p:cNvCxnSpPr>
            <a:cxnSpLocks/>
          </p:cNvCxnSpPr>
          <p:nvPr/>
        </p:nvCxnSpPr>
        <p:spPr>
          <a:xfrm>
            <a:off x="5780867" y="2865816"/>
            <a:ext cx="0" cy="15478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pojnice: pravoúhlá 44">
            <a:extLst>
              <a:ext uri="{FF2B5EF4-FFF2-40B4-BE49-F238E27FC236}">
                <a16:creationId xmlns:a16="http://schemas.microsoft.com/office/drawing/2014/main" id="{D421FDB6-C978-4A9D-86B8-4A1B890E8DF4}"/>
              </a:ext>
            </a:extLst>
          </p:cNvPr>
          <p:cNvCxnSpPr>
            <a:cxnSpLocks/>
          </p:cNvCxnSpPr>
          <p:nvPr/>
        </p:nvCxnSpPr>
        <p:spPr>
          <a:xfrm>
            <a:off x="2045774" y="3798543"/>
            <a:ext cx="3351509" cy="623904"/>
          </a:xfrm>
          <a:prstGeom prst="bentConnector3">
            <a:avLst>
              <a:gd name="adj1" fmla="val 99711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Přímá spojnice 56">
            <a:extLst>
              <a:ext uri="{FF2B5EF4-FFF2-40B4-BE49-F238E27FC236}">
                <a16:creationId xmlns:a16="http://schemas.microsoft.com/office/drawing/2014/main" id="{B2F58C26-7094-41B8-B2F2-86233E5EFC09}"/>
              </a:ext>
            </a:extLst>
          </p:cNvPr>
          <p:cNvCxnSpPr>
            <a:stCxn id="11" idx="2"/>
          </p:cNvCxnSpPr>
          <p:nvPr/>
        </p:nvCxnSpPr>
        <p:spPr>
          <a:xfrm flipH="1">
            <a:off x="1220489" y="5080687"/>
            <a:ext cx="2" cy="876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Spojnice: pravoúhlá 58">
            <a:extLst>
              <a:ext uri="{FF2B5EF4-FFF2-40B4-BE49-F238E27FC236}">
                <a16:creationId xmlns:a16="http://schemas.microsoft.com/office/drawing/2014/main" id="{3AF4F84B-0296-4132-ABBB-03172D97D707}"/>
              </a:ext>
            </a:extLst>
          </p:cNvPr>
          <p:cNvCxnSpPr>
            <a:cxnSpLocks/>
          </p:cNvCxnSpPr>
          <p:nvPr/>
        </p:nvCxnSpPr>
        <p:spPr>
          <a:xfrm flipV="1">
            <a:off x="1204989" y="5131621"/>
            <a:ext cx="4258164" cy="825653"/>
          </a:xfrm>
          <a:prstGeom prst="bentConnector3">
            <a:avLst>
              <a:gd name="adj1" fmla="val 100045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pojnice: pravoúhlá 64">
            <a:extLst>
              <a:ext uri="{FF2B5EF4-FFF2-40B4-BE49-F238E27FC236}">
                <a16:creationId xmlns:a16="http://schemas.microsoft.com/office/drawing/2014/main" id="{04AB3D13-8B72-4CB4-8362-EB00E1215AB4}"/>
              </a:ext>
            </a:extLst>
          </p:cNvPr>
          <p:cNvCxnSpPr/>
          <p:nvPr/>
        </p:nvCxnSpPr>
        <p:spPr>
          <a:xfrm rot="10800000">
            <a:off x="5780867" y="5131622"/>
            <a:ext cx="1193376" cy="825653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296260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</a:t>
            </a:r>
            <a:r>
              <a:rPr lang="cs-CZ" dirty="0">
                <a:solidFill>
                  <a:schemeClr val="tx1"/>
                </a:solidFill>
              </a:rPr>
              <a:t>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Image: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Souhrnná hypotetická proměnná vztahu ke značce firmy nebo produktu;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Představuje základ spokojenosti zákazníka.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Očekávání zákazníka: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Představa o produktu, kterou má individuální zákazník;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Očekávání jsou podmíněna zkušenostmi, informacemi, prostředím a vlastní osobností.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804995229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Vnímaná kvalita zákazníkem: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(vnější kvalita) – týká se nejen samotného produktu, ale také všech doprovodných služeb souvisejících s jeho dostupností.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Vnímaná hodnota: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Je spojena s cenou produktu a se zákazníkem očekávaným užitkem.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Spokojenost zákazníka: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Subjektivní pocit člověka o naplnění jeho očekávání.</a:t>
            </a:r>
          </a:p>
          <a:p>
            <a:pPr lvl="1">
              <a:spcBef>
                <a:spcPts val="640"/>
              </a:spcBef>
              <a:buChar char="•"/>
            </a:pP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655505068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Zákazníci: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Loajalita (věrnost) zákazníka: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Vytváří se pozitivní nerovnovahou výkonu a očekávání.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Stížnost zákazníka:</a:t>
            </a:r>
          </a:p>
          <a:p>
            <a:pPr lvl="2">
              <a:spcBef>
                <a:spcPts val="640"/>
              </a:spcBef>
            </a:pPr>
            <a:r>
              <a:rPr lang="cs-CZ" sz="2000" dirty="0">
                <a:solidFill>
                  <a:schemeClr val="tx1"/>
                </a:solidFill>
              </a:rPr>
              <a:t>Důsledek nerovnováhy výkonu a očekávání.</a:t>
            </a:r>
          </a:p>
          <a:p>
            <a:pPr lvl="1">
              <a:spcBef>
                <a:spcPts val="640"/>
              </a:spcBef>
              <a:buChar char="•"/>
            </a:pP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6760424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Mikroprostředí</a:t>
            </a:r>
            <a:br>
              <a:rPr lang="cs-CZ" sz="3600" b="1" dirty="0"/>
            </a:br>
            <a:r>
              <a:rPr lang="cs-CZ" sz="3600" b="1" dirty="0" err="1"/>
              <a:t>Porterův</a:t>
            </a:r>
            <a:r>
              <a:rPr lang="cs-CZ" sz="3600" b="1" dirty="0"/>
              <a:t> model pěti sil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Jedním z nejzákladnějších a nejvýznamnějších nástrojů pro analýzu konkurenčního prostředí firmy a jejího strategického řízení je </a:t>
            </a:r>
            <a:r>
              <a:rPr lang="cs-CZ" b="1" dirty="0" err="1"/>
              <a:t>Porterův</a:t>
            </a:r>
            <a:r>
              <a:rPr lang="cs-CZ" b="1" dirty="0"/>
              <a:t> model pěti sil</a:t>
            </a:r>
            <a:r>
              <a:rPr lang="cs-CZ" dirty="0"/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Jejím tvůrcem je </a:t>
            </a:r>
            <a:r>
              <a:rPr lang="cs-CZ" b="1" dirty="0"/>
              <a:t>Michael Porter</a:t>
            </a:r>
            <a:r>
              <a:rPr lang="cs-CZ" dirty="0"/>
              <a:t>, specialista na obchod a strategické plánování z Harvardu.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3/43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0625539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je velmi </a:t>
            </a:r>
            <a:r>
              <a:rPr lang="cs-CZ" sz="2400" b="1" dirty="0">
                <a:solidFill>
                  <a:schemeClr val="tx1"/>
                </a:solidFill>
              </a:rPr>
              <a:t>důležitým faktorem</a:t>
            </a:r>
            <a:r>
              <a:rPr lang="cs-CZ" sz="2400" dirty="0">
                <a:solidFill>
                  <a:schemeClr val="tx1"/>
                </a:solidFill>
              </a:rPr>
              <a:t>;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Firmy proto zjišťují, </a:t>
            </a:r>
            <a:r>
              <a:rPr lang="cs-CZ" sz="2400" b="1" dirty="0">
                <a:solidFill>
                  <a:schemeClr val="tx1"/>
                </a:solidFill>
              </a:rPr>
              <a:t>kdo je jejich konkurentem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tx1"/>
                </a:solidFill>
              </a:rPr>
              <a:t>kdo by se jim mohl stát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tx1"/>
                </a:solidFill>
              </a:rPr>
              <a:t>jak silný je konkurent</a:t>
            </a:r>
            <a:r>
              <a:rPr lang="cs-CZ" sz="2400" dirty="0">
                <a:solidFill>
                  <a:schemeClr val="tx1"/>
                </a:solidFill>
              </a:rPr>
              <a:t>, v </a:t>
            </a:r>
            <a:r>
              <a:rPr lang="cs-CZ" sz="2400" b="1" dirty="0">
                <a:solidFill>
                  <a:schemeClr val="tx1"/>
                </a:solidFill>
              </a:rPr>
              <a:t>jaké oblasti je pro firmu konkurent</a:t>
            </a:r>
            <a:r>
              <a:rPr lang="cs-CZ" sz="2400" dirty="0">
                <a:solidFill>
                  <a:schemeClr val="tx1"/>
                </a:solidFill>
              </a:rPr>
              <a:t>, jaké jsou </a:t>
            </a:r>
            <a:r>
              <a:rPr lang="cs-CZ" sz="2400" b="1" dirty="0">
                <a:solidFill>
                  <a:schemeClr val="tx1"/>
                </a:solidFill>
              </a:rPr>
              <a:t>cíle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tx1"/>
                </a:solidFill>
              </a:rPr>
              <a:t>strategie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tx1"/>
                </a:solidFill>
              </a:rPr>
              <a:t>silné</a:t>
            </a:r>
            <a:r>
              <a:rPr lang="cs-CZ" sz="2400" dirty="0">
                <a:solidFill>
                  <a:schemeClr val="tx1"/>
                </a:solidFill>
              </a:rPr>
              <a:t> a </a:t>
            </a:r>
            <a:r>
              <a:rPr lang="cs-CZ" sz="2400" b="1" dirty="0">
                <a:solidFill>
                  <a:schemeClr val="tx1"/>
                </a:solidFill>
              </a:rPr>
              <a:t>slabé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b="1" dirty="0">
                <a:solidFill>
                  <a:schemeClr val="tx1"/>
                </a:solidFill>
              </a:rPr>
              <a:t>stránky</a:t>
            </a:r>
            <a:r>
              <a:rPr lang="cs-CZ" sz="2400" dirty="0">
                <a:solidFill>
                  <a:schemeClr val="tx1"/>
                </a:solidFill>
              </a:rPr>
              <a:t> aj.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Konkurentem nejsou jen firmy produkující stejné zboží či služby pod jinou značkou.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23970500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Typologie konkurence se provádí podle: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Teritoriálního hlediska </a:t>
            </a:r>
            <a:r>
              <a:rPr lang="cs-CZ" sz="2000" dirty="0">
                <a:solidFill>
                  <a:schemeClr val="tx1"/>
                </a:solidFill>
              </a:rPr>
              <a:t>(rozsahu konkurenčního působení);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Hlediska nahraditelnosti produktu v konkurenčním prostředí</a:t>
            </a:r>
            <a:r>
              <a:rPr lang="cs-CZ" sz="2000" dirty="0">
                <a:solidFill>
                  <a:schemeClr val="tx1"/>
                </a:solidFill>
              </a:rPr>
              <a:t>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Hlediska počtu výrobců (prodejců) a stupně diferenciace produkce</a:t>
            </a:r>
            <a:r>
              <a:rPr lang="cs-CZ" sz="2000" dirty="0">
                <a:solidFill>
                  <a:schemeClr val="tx1"/>
                </a:solidFill>
              </a:rPr>
              <a:t>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Hlediska stupně organizovanosti a propojitelnosti výrobců do aliancí</a:t>
            </a:r>
            <a:r>
              <a:rPr lang="cs-CZ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320826559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Členění konkurence z teritoriálního hlediska: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Globální;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Alianční;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Národní;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Meziodvětvová;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Odvětvová;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Komoditní.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Firma by se neměla jednostranně zaměřovat na konkurenci, která působí v její blízkosti, ale také by měla vyhledávat „vzdálenější“ konkurenty, kteří by ji mohli ohrozit.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678089408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Členění konkurence z hlediska nahraditelnosti produktu v konkurenčním prostředí (čtyři úrovně nahraditelnosti):</a:t>
            </a:r>
          </a:p>
          <a:p>
            <a:pPr lvl="2">
              <a:spcBef>
                <a:spcPts val="640"/>
              </a:spcBef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</a:rPr>
              <a:t>Konkurence značek;</a:t>
            </a:r>
          </a:p>
          <a:p>
            <a:pPr lvl="2">
              <a:spcBef>
                <a:spcPts val="640"/>
              </a:spcBef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</a:rPr>
              <a:t>Konkurence odvětvová;</a:t>
            </a:r>
          </a:p>
          <a:p>
            <a:pPr lvl="2">
              <a:spcBef>
                <a:spcPts val="640"/>
              </a:spcBef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</a:rPr>
              <a:t>Konkurence formy;</a:t>
            </a:r>
          </a:p>
          <a:p>
            <a:pPr lvl="2">
              <a:spcBef>
                <a:spcPts val="640"/>
              </a:spcBef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</a:rPr>
              <a:t>Konkurence rodu.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654067206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Členění konkurence z hlediska počtu výrobců (prodejců) a stupně diferenciace produkce: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Čistý monopol;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 err="1">
                <a:solidFill>
                  <a:schemeClr val="tx1"/>
                </a:solidFill>
              </a:rPr>
              <a:t>Oligomonopolie</a:t>
            </a:r>
            <a:r>
              <a:rPr lang="cs-CZ" sz="2000" dirty="0">
                <a:solidFill>
                  <a:schemeClr val="tx1"/>
                </a:solidFill>
              </a:rPr>
              <a:t>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Monopolistická konkurence;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Dokonalá konkurence.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397566964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</a:t>
            </a:r>
            <a:r>
              <a:rPr lang="cs-CZ" dirty="0">
                <a:solidFill>
                  <a:schemeClr val="tx1"/>
                </a:solidFill>
              </a:rPr>
              <a:t>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Členění konkurence z hlediska stupně organizovanosti a propojitelnosti výrobců do aliancí: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Monopol;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Kartel;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Syndikát</a:t>
            </a:r>
            <a:r>
              <a:rPr lang="cs-CZ" sz="2400" dirty="0">
                <a:solidFill>
                  <a:schemeClr val="tx1"/>
                </a:solidFill>
              </a:rPr>
              <a:t> (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 sdružení podniků, které mají vlastní výrobní, ale ne obchodní samostatnost)</a:t>
            </a:r>
            <a:r>
              <a:rPr lang="cs-CZ" sz="2400" dirty="0">
                <a:solidFill>
                  <a:schemeClr val="tx1"/>
                </a:solidFill>
              </a:rPr>
              <a:t>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Trast </a:t>
            </a:r>
            <a:r>
              <a:rPr lang="cs-CZ" sz="2400" dirty="0">
                <a:solidFill>
                  <a:schemeClr val="tx1"/>
                </a:solidFill>
              </a:rPr>
              <a:t>(forma sdružení podniků, které nemají vlastní výrobní, obchodní ani správní samostatnost).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Pro firmu je důležité zjištění, jak si stojí na trhu v rámci svého konkurenčního úsilí, tj. analyzovat konkurenci podle předem zvolených kritérií.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9126902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Možná kritéria analýzy konkurence: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finanční zdroje;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strategické cíle;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celkové disponibilní zdroje;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výše zisku;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tržní obrat;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marketingová koncepce;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tržní pozice;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tržní podíl;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růst firmy;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zákazníci;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449675438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Možná kritéria analýzy konkurence: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podíl na povědomí zákazníků;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podíl na oblibě produktů u zákazníků;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obory podnikání;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výrobní kapacity;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technologická úroveň;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212184877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chemeClr val="tx1"/>
                </a:solidFill>
              </a:rPr>
              <a:t>Možná kritéria analýzy konkurence: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inovační schopnost;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flexibilita;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kvalita managementu;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kvalifikace pracovníků;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nesporná konkurenční výhoda aj.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156078292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Firmám se doporučuje p</a:t>
            </a:r>
            <a:r>
              <a:rPr lang="cs-CZ" sz="2400" b="1" dirty="0">
                <a:solidFill>
                  <a:schemeClr val="tx1"/>
                </a:solidFill>
              </a:rPr>
              <a:t>rovést analýzu každého z jejích hlavních konkurentů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b="1" dirty="0">
                <a:solidFill>
                  <a:schemeClr val="tx1"/>
                </a:solidFill>
              </a:rPr>
              <a:t>identifikovat</a:t>
            </a:r>
            <a:r>
              <a:rPr lang="cs-CZ" sz="2400" dirty="0">
                <a:solidFill>
                  <a:schemeClr val="tx1"/>
                </a:solidFill>
              </a:rPr>
              <a:t> jeho </a:t>
            </a:r>
            <a:r>
              <a:rPr lang="cs-CZ" sz="2400" b="1" dirty="0">
                <a:solidFill>
                  <a:schemeClr val="tx1"/>
                </a:solidFill>
              </a:rPr>
              <a:t>silné a slabé stránky, ty porovnat s vlastními silnými a slabými stránkami</a:t>
            </a:r>
            <a:r>
              <a:rPr lang="cs-CZ" sz="2400" dirty="0">
                <a:solidFill>
                  <a:schemeClr val="tx1"/>
                </a:solidFill>
              </a:rPr>
              <a:t> a tak </a:t>
            </a:r>
            <a:r>
              <a:rPr lang="cs-CZ" sz="2400" b="1" dirty="0">
                <a:solidFill>
                  <a:schemeClr val="tx1"/>
                </a:solidFill>
              </a:rPr>
              <a:t>určit své vlastní přednosti a slabiny ve vztahu k jednotlivým konkurentům.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43193273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CB9A661-2E04-46EB-B605-AA304047F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892" y="1330410"/>
            <a:ext cx="5997512" cy="4495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97;p14">
            <a:extLst>
              <a:ext uri="{FF2B5EF4-FFF2-40B4-BE49-F238E27FC236}">
                <a16:creationId xmlns:a16="http://schemas.microsoft.com/office/drawing/2014/main" id="{581BD32E-09FB-47A9-A152-C74833B07B77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 dirty="0"/>
              <a:t>Mikroprostředí</a:t>
            </a:r>
            <a:br>
              <a:rPr lang="cs-CZ" sz="3600" b="1" dirty="0"/>
            </a:br>
            <a:r>
              <a:rPr lang="cs-CZ" sz="3600" b="1" dirty="0" err="1"/>
              <a:t>Porterův</a:t>
            </a:r>
            <a:r>
              <a:rPr lang="cs-CZ" sz="3600" b="1" dirty="0"/>
              <a:t> model pěti sil</a:t>
            </a:r>
          </a:p>
        </p:txBody>
      </p:sp>
    </p:spTree>
    <p:extLst>
      <p:ext uri="{BB962C8B-B14F-4D97-AF65-F5344CB8AC3E}">
        <p14:creationId xmlns:p14="http://schemas.microsoft.com/office/powerpoint/2010/main" val="203153301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Konkurence:</a:t>
            </a:r>
          </a:p>
          <a:p>
            <a:pPr lvl="1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Na základě provedené analýzy konkurence Kotler (Tomek, 1998, s. 114 – upraveno) rozlišuje následující typy konkurentů: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Konkurent následovatel </a:t>
            </a:r>
            <a:r>
              <a:rPr lang="cs-CZ" sz="2000" dirty="0">
                <a:solidFill>
                  <a:schemeClr val="tx1"/>
                </a:solidFill>
              </a:rPr>
              <a:t>– sleduje konkurenci a využívá všech svých schopností ke konkurenčnímu boji.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Laxní konkurent </a:t>
            </a:r>
            <a:r>
              <a:rPr lang="cs-CZ" sz="2000" dirty="0">
                <a:solidFill>
                  <a:schemeClr val="tx1"/>
                </a:solidFill>
              </a:rPr>
              <a:t>– nereaguje ani rychle, ani výrazně na aktivity ostatních konkurentů.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Vybíravý konkurent </a:t>
            </a:r>
            <a:r>
              <a:rPr lang="cs-CZ" sz="2000" dirty="0">
                <a:solidFill>
                  <a:schemeClr val="tx1"/>
                </a:solidFill>
              </a:rPr>
              <a:t>– reaguje jen na některé aktivity svých konkurentů.</a:t>
            </a:r>
          </a:p>
          <a:p>
            <a:pPr lvl="2"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</a:rPr>
              <a:t>Konkurent tygr </a:t>
            </a:r>
            <a:r>
              <a:rPr lang="cs-CZ" sz="2000" dirty="0">
                <a:solidFill>
                  <a:schemeClr val="tx1"/>
                </a:solidFill>
              </a:rPr>
              <a:t>– reaguje rychle a rozhodně na jakoukoliv formu ohrožení.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596788752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</a:rPr>
              <a:t>Veřejnost: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</a:rPr>
              <a:t>Nejedná se o jakoukoliv veřejnost, ale o tu, která věnuje firmě větší pozornost, sleduje ji.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</a:rPr>
              <a:t>Veřejnost se člení obvykle do tří skupin, a to na: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/>
            </a:pPr>
            <a:r>
              <a:rPr lang="cs-CZ" sz="2000" b="1" dirty="0">
                <a:solidFill>
                  <a:schemeClr val="tx1"/>
                </a:solidFill>
              </a:rPr>
              <a:t>obecnou veřejnost, 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/>
            </a:pPr>
            <a:r>
              <a:rPr lang="cs-CZ" sz="2000" b="1" dirty="0">
                <a:solidFill>
                  <a:schemeClr val="tx1"/>
                </a:solidFill>
              </a:rPr>
              <a:t>místní komunitu a občanské iniciativy, 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/>
            </a:pPr>
            <a:r>
              <a:rPr lang="cs-CZ" sz="2000" b="1" dirty="0">
                <a:solidFill>
                  <a:schemeClr val="tx1"/>
                </a:solidFill>
              </a:rPr>
              <a:t>spotřebitelská hnutí a vládu.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993821487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Veřejnost: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</a:rPr>
              <a:t>Veřejnost, to jsou také </a:t>
            </a:r>
            <a:r>
              <a:rPr lang="cs-CZ" dirty="0">
                <a:solidFill>
                  <a:schemeClr val="tx1"/>
                </a:solidFill>
              </a:rPr>
              <a:t>členové: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obecních zastupitelstev, 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parlamentu, 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</a:rPr>
              <a:t>senátu a dalších institucí řízení a správy státu i orgánů EU.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42/43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ECB6E1A-B34F-4F6F-8AAD-AB71C277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C98D86A-A033-4386-BF1B-DD5AB155EA80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134934396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 err="1"/>
              <a:t>Porterův</a:t>
            </a:r>
            <a:r>
              <a:rPr lang="cs-CZ" dirty="0"/>
              <a:t> model pěti sil rozebírá </a:t>
            </a:r>
            <a:r>
              <a:rPr lang="cs-CZ" b="1" dirty="0"/>
              <a:t>pět klíčových faktorů</a:t>
            </a:r>
            <a:r>
              <a:rPr lang="cs-CZ" dirty="0"/>
              <a:t>, které konkurenceschopnost společnost přímo či nepřímo ovlivňují.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Tato technika je variantou známější </a:t>
            </a:r>
            <a:r>
              <a:rPr lang="cs-CZ" b="1" dirty="0"/>
              <a:t>SWOT</a:t>
            </a:r>
            <a:r>
              <a:rPr lang="cs-CZ" dirty="0"/>
              <a:t> </a:t>
            </a:r>
            <a:r>
              <a:rPr lang="cs-CZ" b="1" dirty="0"/>
              <a:t>analýzy</a:t>
            </a:r>
            <a:r>
              <a:rPr lang="cs-CZ" dirty="0"/>
              <a:t>, kterou </a:t>
            </a:r>
            <a:r>
              <a:rPr lang="cs-CZ" b="1" dirty="0"/>
              <a:t>Porter považoval za příliš obecnou a nedostatečnou.</a:t>
            </a:r>
            <a:r>
              <a:rPr lang="cs-CZ" dirty="0"/>
              <a:t>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5/43</a:t>
            </a:r>
          </a:p>
        </p:txBody>
      </p:sp>
      <p:sp>
        <p:nvSpPr>
          <p:cNvPr id="8" name="Google Shape;97;p14">
            <a:extLst>
              <a:ext uri="{FF2B5EF4-FFF2-40B4-BE49-F238E27FC236}">
                <a16:creationId xmlns:a16="http://schemas.microsoft.com/office/drawing/2014/main" id="{6689962A-C05B-46A3-8D95-1631B7D7E6C7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 dirty="0"/>
              <a:t>Mikroprostředí</a:t>
            </a:r>
            <a:br>
              <a:rPr lang="cs-CZ" sz="3600" b="1" dirty="0"/>
            </a:br>
            <a:r>
              <a:rPr lang="cs-CZ" sz="3600" b="1" dirty="0" err="1"/>
              <a:t>Porterův</a:t>
            </a:r>
            <a:r>
              <a:rPr lang="cs-CZ" sz="3600" b="1" dirty="0"/>
              <a:t> model pěti sil</a:t>
            </a:r>
          </a:p>
        </p:txBody>
      </p:sp>
    </p:spTree>
    <p:extLst>
      <p:ext uri="{BB962C8B-B14F-4D97-AF65-F5344CB8AC3E}">
        <p14:creationId xmlns:p14="http://schemas.microsoft.com/office/powerpoint/2010/main" val="2514815287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Jejím hlavním </a:t>
            </a:r>
            <a:r>
              <a:rPr lang="cs-CZ" b="1" dirty="0"/>
              <a:t>cílem je pomáhat při předvídání příležitostí a hrozeb vyvstávajících z konkurenčního prostředí a vhodně plánovat obchodní a marketingovou strategii.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6/43</a:t>
            </a:r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2F615A5C-3C64-42F3-8A28-14DC4CCA5B7E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69749379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/>
              <a:t>Porterův</a:t>
            </a:r>
            <a:r>
              <a:rPr lang="cs-CZ" b="1" dirty="0"/>
              <a:t> model </a:t>
            </a:r>
            <a:r>
              <a:rPr lang="cs-CZ" dirty="0"/>
              <a:t>patří do analýzy </a:t>
            </a:r>
            <a:r>
              <a:rPr lang="cs-CZ" b="1" dirty="0"/>
              <a:t>mikroprostředí</a:t>
            </a:r>
            <a:r>
              <a:rPr lang="cs-CZ" dirty="0"/>
              <a:t>;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Cílem analýzy mikroprostředí </a:t>
            </a:r>
            <a:r>
              <a:rPr lang="cs-CZ" dirty="0"/>
              <a:t>je identifikovat základní hybné síly, které v odvětví působí a základním způsobem ovlivňují činnost podniku.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7/43</a:t>
            </a:r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88D83931-BEA1-4FBC-AD24-CFE452C09F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Mikroprostředí</a:t>
            </a:r>
            <a:br>
              <a:rPr lang="cs-CZ" sz="3600" b="1" dirty="0"/>
            </a:br>
            <a:r>
              <a:rPr lang="cs-CZ" sz="3600" b="1" dirty="0" err="1"/>
              <a:t>Porterův</a:t>
            </a:r>
            <a:r>
              <a:rPr lang="cs-CZ" sz="3600" b="1" dirty="0"/>
              <a:t> model pěti sil</a:t>
            </a:r>
          </a:p>
        </p:txBody>
      </p:sp>
    </p:spTree>
    <p:extLst>
      <p:ext uri="{BB962C8B-B14F-4D97-AF65-F5344CB8AC3E}">
        <p14:creationId xmlns:p14="http://schemas.microsoft.com/office/powerpoint/2010/main" val="420398425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456841"/>
            <a:ext cx="8229600" cy="436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Chování podniku není determinováno pouze </a:t>
            </a:r>
            <a:r>
              <a:rPr lang="cs-CZ" b="1" dirty="0">
                <a:solidFill>
                  <a:schemeClr val="tx1"/>
                </a:solidFill>
              </a:rPr>
              <a:t>konkurencí</a:t>
            </a:r>
            <a:r>
              <a:rPr lang="cs-CZ" dirty="0">
                <a:solidFill>
                  <a:schemeClr val="tx1"/>
                </a:solidFill>
              </a:rPr>
              <a:t>, ale taky chováním </a:t>
            </a:r>
            <a:r>
              <a:rPr lang="cs-CZ" b="1" dirty="0">
                <a:solidFill>
                  <a:schemeClr val="tx1"/>
                </a:solidFill>
              </a:rPr>
              <a:t>odběratelů</a:t>
            </a:r>
            <a:r>
              <a:rPr lang="cs-CZ" dirty="0">
                <a:solidFill>
                  <a:schemeClr val="tx1"/>
                </a:solidFill>
              </a:rPr>
              <a:t> a </a:t>
            </a:r>
            <a:r>
              <a:rPr lang="cs-CZ" b="1" dirty="0">
                <a:solidFill>
                  <a:schemeClr val="tx1"/>
                </a:solidFill>
              </a:rPr>
              <a:t>dodavatelů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b="1" dirty="0">
                <a:solidFill>
                  <a:schemeClr val="tx1"/>
                </a:solidFill>
              </a:rPr>
              <a:t>substitučním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b="1" dirty="0">
                <a:solidFill>
                  <a:schemeClr val="tx1"/>
                </a:solidFill>
              </a:rPr>
              <a:t>zbožím</a:t>
            </a:r>
            <a:r>
              <a:rPr lang="cs-CZ" dirty="0">
                <a:solidFill>
                  <a:schemeClr val="tx1"/>
                </a:solidFill>
              </a:rPr>
              <a:t> a potencionálními </a:t>
            </a:r>
            <a:r>
              <a:rPr lang="cs-CZ" b="1" dirty="0">
                <a:solidFill>
                  <a:schemeClr val="tx1"/>
                </a:solidFill>
              </a:rPr>
              <a:t>novými konkurenty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8/43</a:t>
            </a:r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F1868FAA-14B7-473B-ABB1-B7869C12EFEB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84328385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549373"/>
            <a:ext cx="8229600" cy="427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>
                <a:solidFill>
                  <a:schemeClr val="tx1"/>
                </a:solidFill>
              </a:rPr>
              <a:t>Konkurenční faktory v </a:t>
            </a:r>
            <a:r>
              <a:rPr lang="cs-CZ" dirty="0" err="1">
                <a:solidFill>
                  <a:schemeClr val="tx1"/>
                </a:solidFill>
              </a:rPr>
              <a:t>Porterově</a:t>
            </a:r>
            <a:r>
              <a:rPr lang="cs-CZ" dirty="0">
                <a:solidFill>
                  <a:schemeClr val="tx1"/>
                </a:solidFill>
              </a:rPr>
              <a:t> modelu: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Hrozba nových vstupů do odvětví </a:t>
            </a:r>
            <a:r>
              <a:rPr lang="cs-CZ" dirty="0">
                <a:solidFill>
                  <a:schemeClr val="tx1"/>
                </a:solidFill>
              </a:rPr>
              <a:t>– „hrozba nových konkurentů“;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Soupeření mezi stávajícími firmami</a:t>
            </a:r>
            <a:r>
              <a:rPr lang="cs-CZ" dirty="0">
                <a:solidFill>
                  <a:schemeClr val="tx1"/>
                </a:solidFill>
              </a:rPr>
              <a:t> – „konkurence v branži“;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Hrozba náhražek </a:t>
            </a:r>
            <a:r>
              <a:rPr lang="cs-CZ" dirty="0">
                <a:solidFill>
                  <a:schemeClr val="tx1"/>
                </a:solidFill>
              </a:rPr>
              <a:t>– „hrozba substitučních výrobků a služeb“;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Dohadovací schopnost kupujících </a:t>
            </a:r>
            <a:r>
              <a:rPr lang="cs-CZ" dirty="0">
                <a:solidFill>
                  <a:schemeClr val="tx1"/>
                </a:solidFill>
              </a:rPr>
              <a:t>– „vyjednávací schopnost odběratelů“;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</a:rPr>
              <a:t>Dohadovací schopnost dodavatelů </a:t>
            </a:r>
            <a:r>
              <a:rPr lang="cs-CZ" dirty="0">
                <a:solidFill>
                  <a:schemeClr val="tx1"/>
                </a:solidFill>
              </a:rPr>
              <a:t>– „vyjednávací schopnost dodavatelů“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9/43</a:t>
            </a:r>
          </a:p>
        </p:txBody>
      </p:sp>
      <p:sp>
        <p:nvSpPr>
          <p:cNvPr id="7" name="Google Shape;97;p14">
            <a:extLst>
              <a:ext uri="{FF2B5EF4-FFF2-40B4-BE49-F238E27FC236}">
                <a16:creationId xmlns:a16="http://schemas.microsoft.com/office/drawing/2014/main" id="{C4314C6C-71E5-4A35-A771-219469D3DAB9}"/>
              </a:ext>
            </a:extLst>
          </p:cNvPr>
          <p:cNvSpPr txBox="1">
            <a:spLocks/>
          </p:cNvSpPr>
          <p:nvPr/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4400"/>
            </a:pPr>
            <a:r>
              <a:rPr lang="cs-CZ" sz="3600" b="1"/>
              <a:t>Mikroprostředí</a:t>
            </a:r>
            <a:br>
              <a:rPr lang="cs-CZ" sz="3600" b="1"/>
            </a:br>
            <a:r>
              <a:rPr lang="cs-CZ" sz="3600" b="1"/>
              <a:t>Porterův model pěti sil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123152155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1811</Words>
  <Application>Microsoft Office PowerPoint</Application>
  <PresentationFormat>Předvádění na obrazovce (4:3)</PresentationFormat>
  <Paragraphs>303</Paragraphs>
  <Slides>43</Slides>
  <Notes>43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7" baseType="lpstr">
      <vt:lpstr>arial</vt:lpstr>
      <vt:lpstr>arial</vt:lpstr>
      <vt:lpstr>Calibri</vt:lpstr>
      <vt:lpstr>Office Theme</vt:lpstr>
      <vt:lpstr>Strategická analýza XSAN</vt:lpstr>
      <vt:lpstr>Mikroprostředí Porterův model pěti sil</vt:lpstr>
      <vt:lpstr>Mikroprostředí Porterův model pěti sil</vt:lpstr>
      <vt:lpstr>Prezentace aplikace PowerPoint</vt:lpstr>
      <vt:lpstr>Prezentace aplikace PowerPoint</vt:lpstr>
      <vt:lpstr>Prezentace aplikace PowerPoint</vt:lpstr>
      <vt:lpstr>Mikroprostředí Porterův model pěti sil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48</cp:revision>
  <dcterms:modified xsi:type="dcterms:W3CDTF">2022-10-25T13:13:53Z</dcterms:modified>
</cp:coreProperties>
</file>