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8"/>
  </p:notesMasterIdLst>
  <p:sldIdLst>
    <p:sldId id="256" r:id="rId2"/>
    <p:sldId id="257" r:id="rId3"/>
    <p:sldId id="277" r:id="rId4"/>
    <p:sldId id="278" r:id="rId5"/>
    <p:sldId id="279" r:id="rId6"/>
    <p:sldId id="280" r:id="rId7"/>
    <p:sldId id="281" r:id="rId8"/>
    <p:sldId id="323" r:id="rId9"/>
    <p:sldId id="282" r:id="rId10"/>
    <p:sldId id="283" r:id="rId11"/>
    <p:sldId id="284" r:id="rId12"/>
    <p:sldId id="285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300" r:id="rId26"/>
    <p:sldId id="301" r:id="rId27"/>
    <p:sldId id="305" r:id="rId28"/>
    <p:sldId id="306" r:id="rId29"/>
    <p:sldId id="307" r:id="rId30"/>
    <p:sldId id="308" r:id="rId31"/>
    <p:sldId id="309" r:id="rId32"/>
    <p:sldId id="310" r:id="rId33"/>
    <p:sldId id="311" r:id="rId34"/>
    <p:sldId id="312" r:id="rId35"/>
    <p:sldId id="313" r:id="rId36"/>
    <p:sldId id="314" r:id="rId37"/>
    <p:sldId id="315" r:id="rId38"/>
    <p:sldId id="316" r:id="rId39"/>
    <p:sldId id="317" r:id="rId40"/>
    <p:sldId id="318" r:id="rId41"/>
    <p:sldId id="319" r:id="rId42"/>
    <p:sldId id="320" r:id="rId43"/>
    <p:sldId id="321" r:id="rId44"/>
    <p:sldId id="322" r:id="rId45"/>
    <p:sldId id="302" r:id="rId46"/>
    <p:sldId id="276" r:id="rId4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8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90904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26729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29289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39804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59241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46375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59382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85191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130415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9580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86357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82692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5419248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7186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953922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145866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97773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8747072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0223248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07230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9669823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882347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225935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5491600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779800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16696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260659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671823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040018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2943386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31225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882191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7988004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5952338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7173111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610258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4650409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733613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44586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5282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84422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88167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0328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2346399"/>
            <a:ext cx="8704800" cy="32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Strategická analýza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XSAN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03. 11. 2022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Žijeme v době, kdy se klade velký důraz na zkušenost kupujících a na udržení dobrých vztahů se zákazníkem.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Proto by se měli marketéři dívat na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marketingový mix také z pohledu zákazníka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který představuje model 4C.  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980540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Customer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value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(hodnota pro zákazníka) – uvádí, jakou má produkt pro zákazníka hodnotu.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Například jaký problém mu pomůže vyřešit.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Cost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b="1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customer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(náklady pro zákazníka) – označuje náklady kupujícího, která ovlivní, jestli si zákazník produkt koupí, nebo ne. 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5788179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Convenience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(pohodlí) 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– snaží se o to, aby byl produkt pro zákazníka co nejdostupnější.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Aby bylo možné si ho objednat během pár kliknutí a podobně.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Communication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(komunikace)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– popisuje skvělou zákaznickou péči, která by se měla zakládat například na rychlých odpovědích nebo podávání konkrétních informací. 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0458246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Marketingový 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model 4C 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 model, který popisuje marketingový mix společnosti.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Tento relativně nový přístup k marketingu přesouvá pozornost od výrobce ke spotřebitelům a jejich potřebám.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 to moderní verze 4P (produkt, cena, místo a propagace).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4C vám umožňují 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myslet více na zájmy vašich zákazníků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než na vlastní. 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5826490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Jako manažer nebo majitel organizace je snadné věci vidět a posuzovat jen z vlastního pohledu.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 mnohé společnosti je to velké trápení, protože pravděpodobně určí marketingový mix na základě vize zaměřené na produkt, čili marketingový mix 4P . 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2639790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Služba nebo produkt však musí uspokojit potřeby zákazníka.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Proto je dobré dívat se na záležitosti z jejich perspektivy.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Při tomto přístupu je snazší určit, co zákazníci přesně chtějí a kolik jsou ochotni zaplatit.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4072770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Zákaznické řešení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Podle prvního pilíře marketingového modelu 4C by marketingová kampaň měla být zaměřena na vytváření hodnoty pro zákazníky.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Přijít s náhodným výrobkem a poté se ho pokusit prodat na masový trh nebyl nikdy dobrý nápad. 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63727691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Zákaznické řešení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400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 efektivnější </a:t>
            </a:r>
            <a:r>
              <a:rPr lang="cs-CZ" sz="2400" b="1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analyzovat potřeby a přání</a:t>
            </a:r>
            <a:r>
              <a:rPr lang="cs-CZ" sz="2400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zákazníka a přitáhnout je produktům, který opravdu chtějí.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400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Zejména nyní, kdy je </a:t>
            </a:r>
            <a:r>
              <a:rPr lang="cs-CZ" sz="2400" b="1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obchodní svět vysoce konkurenční</a:t>
            </a:r>
            <a:r>
              <a:rPr lang="cs-CZ" sz="2400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, by se výběr výrobků měl zakládat na tomto.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400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Tyto potřeby spotřebitelů vyvolávají poptávku na trhu. 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9911747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400" b="1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Náklady na zákazníka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Dalším pilířem marketingového modelu 4C jsou náklady, které si nezaměňujte s cenou samotného produktu.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Cena produktu je pouze částí nákladů na nákup produktu.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Náklady tedy nezahrnují pouze </a:t>
            </a: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cenu produktu, ale také peněžní a nepeněžní náklady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.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387820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Aspekty, jako je </a:t>
            </a:r>
            <a:r>
              <a:rPr lang="cs-CZ" sz="24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doba potřebná ke koupi produktu </a:t>
            </a:r>
            <a:r>
              <a:rPr lang="cs-CZ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nebo </a:t>
            </a:r>
            <a:r>
              <a:rPr lang="cs-CZ" sz="24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náklady spojené s jeho výhodami a nevýhodami pro zákazníka</a:t>
            </a:r>
            <a:r>
              <a:rPr lang="cs-CZ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patří do kategorie </a:t>
            </a:r>
            <a:r>
              <a:rPr lang="cs-CZ" sz="24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nepeněžních nákladů</a:t>
            </a:r>
            <a:r>
              <a:rPr lang="cs-CZ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Tyto náklady se vztahují na výhody, které mohl zákazník získat zakoupením určitého produktu, ale místo toho se rozhodl zvolit jiný produkt.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6233209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Co je marketingový mix?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/>
              <a:t>Definice </a:t>
            </a:r>
            <a:r>
              <a:rPr lang="cs-CZ" b="1" dirty="0"/>
              <a:t>marketingového mixu </a:t>
            </a:r>
            <a:r>
              <a:rPr lang="cs-CZ" dirty="0"/>
              <a:t>podle marketingové učebnice Marketing od Philipa Kotlera a Garyho Armstronga zní: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 </a:t>
            </a:r>
            <a:r>
              <a:rPr lang="cs-CZ" i="1" dirty="0"/>
              <a:t>„Marketingový mix je soubor taktických marketingových nástrojů – výrobkové, cenové, distribuční a komunikační politiky, které firmě umožňují upravit nabídku podle přání zákazníků na cílovém trhu“.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4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Pohodlí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 24hodinové ekonomice je pro spotřebitele často rozhodující výhoda nákupu. 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640"/>
              </a:spcBef>
              <a:buChar char="•"/>
            </a:pP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Koncept nakupování pouze během pracovní doby je minulostí a vytvořila se cesta pro online nákupní vozíky, které </a:t>
            </a: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lze plnit kdykoli během dne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Pohodlí nahrazuje místo, které je jeden z pilířů marketingového modelu 4P.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4558972"/>
      </p:ext>
    </p:extLst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400" b="1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Komunikace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Poslední C marketingového modelu 4C společnosti představuje komunikaci.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 marketingovém modelu 4P se </a:t>
            </a:r>
            <a:r>
              <a:rPr lang="cs-CZ" sz="2000" b="1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komunikací nahrazuje propagace</a:t>
            </a:r>
            <a:r>
              <a:rPr lang="cs-CZ" sz="2000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Vize komunikace je popsána jako </a:t>
            </a:r>
            <a:r>
              <a:rPr lang="cs-CZ" sz="2000" b="1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obousměrný rozhovor mezi společností a spotřebitelem</a:t>
            </a:r>
            <a:r>
              <a:rPr lang="cs-CZ" sz="2000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. </a:t>
            </a: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5220071"/>
      </p:ext>
    </p:extLst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4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Komunikace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Spotřebitelé chtějí vědět, jak bude výrobek prosperovat, zatímco prodejce chce všem sdělit, že na trhu má nejlepší produkt.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Komunikace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namísto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propagace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zohledňuje obě strany a je-li správně provedena, vede k oboustranně výhodné situaci.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Propagace ze 4P nezohledňuje stanovisko spotřebitele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7883903"/>
      </p:ext>
    </p:extLst>
  </p:cSld>
  <p:clrMapOvr>
    <a:masterClrMapping/>
  </p:clrMapOvr>
  <p:transition spd="slow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Kombinace marketingových modelů 4P a 4C vytváří silnou vizi orientovanou na zákazníka a produktovou orientaci, která může 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zvýšit spokojenost zákazníka, povědomí o značce, obrat a ziskovost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.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6188341"/>
      </p:ext>
    </p:extLst>
  </p:cSld>
  <p:clrMapOvr>
    <a:masterClrMapping/>
  </p:clrMapOvr>
  <p:transition spd="slow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spcBef>
                <a:spcPts val="640"/>
              </a:spcBef>
            </a:pP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McKinsey 7S 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 analytická technika používaná pro hodnocení kritických faktorů libovolné organizace, je používaná zejména v podnicích.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Patří mezi 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modely kritických faktorů úspěchu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41122306"/>
      </p:ext>
    </p:extLst>
  </p:cSld>
  <p:clrMapOvr>
    <a:masterClrMapping/>
  </p:clrMapOvr>
  <p:transition spd="slow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Američtí konzultanti Anthony Athos, Richard Pascale, Tom </a:t>
            </a:r>
            <a:r>
              <a:rPr lang="cs-CZ" sz="20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Peters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a Robert H. </a:t>
            </a:r>
            <a:r>
              <a:rPr lang="cs-CZ" sz="20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Waterman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Jr. ze společnosti </a:t>
            </a:r>
            <a:r>
              <a:rPr lang="cs-CZ" sz="20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McKinsey&amp;Company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navrhli koncem 70. let </a:t>
            </a:r>
            <a:r>
              <a:rPr lang="cs-CZ" sz="20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sedmiprvkový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způsob dekompozice organizace na tyto komponenty: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Skupina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– cíleně orientované společenství lidí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Strategie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– definice cílů skupiny a způsobu jejich dosažení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Sdílené hodnoty 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– vize, poslání, firemní kultura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Schopnosti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– dovednosti, znalosti, zkušenosti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Styl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– charakteristický způsob konání, jednání, chování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Struktura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20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organizačníuspořádání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skupiny, mechanismus řízení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Systémy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– metody, postupy, procesy, včetně technických systémů, informačních systémů a technologií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9154718"/>
      </p:ext>
    </p:extLst>
  </p:cSld>
  <p:clrMapOvr>
    <a:masterClrMapping/>
  </p:clrMapOvr>
  <p:transition spd="slow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Rámec </a:t>
            </a:r>
            <a:r>
              <a:rPr lang="cs-CZ" sz="28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McKinsey 7S </a:t>
            </a:r>
            <a:r>
              <a:rPr lang="cs-CZ" sz="2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patří mezi modely kritických faktorů úspěchu.</a:t>
            </a:r>
            <a:endParaRPr lang="cs-CZ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6" name="Picture 2" descr="management_mania_mckinsey_7s">
            <a:extLst>
              <a:ext uri="{FF2B5EF4-FFF2-40B4-BE49-F238E27FC236}">
                <a16:creationId xmlns:a16="http://schemas.microsoft.com/office/drawing/2014/main" id="{58AAC23B-158C-4B97-8B22-5FC652AB0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3067" y="2683634"/>
            <a:ext cx="3124200" cy="3483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8952135"/>
      </p:ext>
    </p:extLst>
  </p:cSld>
  <p:clrMapOvr>
    <a:masterClrMapping/>
  </p:clrMapOvr>
  <p:transition spd="slow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1. Struktura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Struktura je způsob, jakým je společnost organizována – řetězec vztahů velení a odpovědnosti, které tvoří její organizační schéma.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5919941"/>
      </p:ext>
    </p:extLst>
  </p:cSld>
  <p:clrMapOvr>
    <a:masterClrMapping/>
  </p:clrMapOvr>
  <p:transition spd="slow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2. Strategie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Strategie se týká dobře připraveného obchodního plánu, který umožňuje společnosti formulovat akční plán k dosažení udržitelné konkurenční výhody , posílené posláním a hodnotami společnosti.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8434325"/>
      </p:ext>
    </p:extLst>
  </p:cSld>
  <p:clrMapOvr>
    <a:masterClrMapping/>
  </p:clrMapOvr>
  <p:transition spd="slow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3. Systémy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Systémy zahrnují obchodní a technickou infrastrukturu společnosti, která vytváří pracovní postupy a řetězec rozhodování.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4004764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Co je marketingový mix?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26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ojďme si </a:t>
            </a:r>
            <a:r>
              <a:rPr lang="cs-CZ" sz="26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marketingový mix popsat jednodušeji a detailněji</a:t>
            </a:r>
            <a:r>
              <a:rPr lang="cs-CZ" sz="26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2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Dejme tomu, že se nějaká firma snaží prodat své výrobky nebo služby, a aby toho dosáhla, musí vyvinout určitou aktivitu s využitím </a:t>
            </a:r>
            <a:r>
              <a:rPr lang="cs-CZ" sz="22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marketingových nástrojů</a:t>
            </a:r>
            <a:r>
              <a:rPr lang="cs-CZ" sz="22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lvl="2">
              <a:spcBef>
                <a:spcPts val="640"/>
              </a:spcBef>
            </a:pPr>
            <a:r>
              <a:rPr lang="cs-CZ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Tento postup zahrnuje následující části neboli 4P: 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800" b="1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product</a:t>
            </a:r>
            <a:r>
              <a:rPr lang="cs-CZ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(produkt) 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800" b="1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price</a:t>
            </a:r>
            <a:r>
              <a:rPr lang="cs-CZ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(cena) 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8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place</a:t>
            </a:r>
            <a:r>
              <a:rPr lang="cs-CZ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(místo/distribuce) 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800" b="1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promotion</a:t>
            </a:r>
            <a:r>
              <a:rPr lang="cs-CZ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(marketingová komunikace) </a:t>
            </a:r>
          </a:p>
          <a:p>
            <a:pPr lvl="1">
              <a:spcBef>
                <a:spcPts val="640"/>
              </a:spcBef>
              <a:buChar char="•"/>
            </a:pPr>
            <a:endParaRPr lang="cs-CZ" sz="2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2440322"/>
      </p:ext>
    </p:extLst>
  </p:cSld>
  <p:clrMapOvr>
    <a:masterClrMapping/>
  </p:clrMapOvr>
  <p:transition spd="slow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4. Dovednosti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Dovednosti tvoří schopnosti a kompetence společnosti, které umožňují jejím zaměstnancům dosahovat jejích cílů.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1948850"/>
      </p:ext>
    </p:extLst>
  </p:cSld>
  <p:clrMapOvr>
    <a:masterClrMapping/>
  </p:clrMapOvr>
  <p:transition spd="slow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5. Styl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Postoj vedoucích zaměstnanců ve společnosti prostřednictvím jejich způsobů interakce a symbolického rozhodování zakládá kodex chování , který formuje styl řízení jejích vedoucích.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2806453"/>
      </p:ext>
    </p:extLst>
  </p:cSld>
  <p:clrMapOvr>
    <a:masterClrMapping/>
  </p:clrMapOvr>
  <p:transition spd="slow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6. Personál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Zaměstnanci zahrnují talent management a veškeré lidské zdroje související s firemními rozhodnutími, jako jsou školení, nábor a systémy odměňování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747798"/>
      </p:ext>
    </p:extLst>
  </p:cSld>
  <p:clrMapOvr>
    <a:masterClrMapping/>
  </p:clrMapOvr>
  <p:transition spd="slow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7. Sdílené hodnoty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Poslání , cíle a hodnoty tvoří základ každé organizace a hrají důležitou roli při slaďování všech klíčových prvků pro udržení efektivního organizačního designu.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0047660"/>
      </p:ext>
    </p:extLst>
  </p:cSld>
  <p:clrMapOvr>
    <a:masterClrMapping/>
  </p:clrMapOvr>
  <p:transition spd="slow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Aplikace modelu McKinsey 7S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Subjektivita obklopující koncept zarovnání týkající se sedmi klíčových prvků přispívá k tomu, proč se zdá, že tento model má komplikovanou aplikaci.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Doporučuje se však postupovat shora dolů – od široké strategie a sdílených hodnot až po styl a zaměstnance.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527869"/>
      </p:ext>
    </p:extLst>
  </p:cSld>
  <p:clrMapOvr>
    <a:masterClrMapping/>
  </p:clrMapOvr>
  <p:transition spd="slow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Krok 1: Identifikujte oblasti, které nejsou efektivně zarovnány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Existuje konzistentnost hodnot, strategie, struktury a systémů?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Hledejte mezery a nesrovnalosti ve vztahu prvků.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Co je potřeba změnit?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1891233"/>
      </p:ext>
    </p:extLst>
  </p:cSld>
  <p:clrMapOvr>
    <a:masterClrMapping/>
  </p:clrMapOvr>
  <p:transition spd="slow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pt-BR" b="1" dirty="0"/>
              <a:t>Krok 2: Určete optimální návrh organizace</a:t>
            </a:r>
            <a:endParaRPr lang="cs-CZ" b="1" dirty="0"/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Je důležité upevnit názory vrcholového managementu a vytvořit obecný optimální organizační design, který umožní společnosti stanovit si reálné cíle a dosažitelné cíle.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Tento krok vyžaduje ohromné ​​množství výzkumu a analýzy, protože neexistují žádné „ odvětvové šablony organizace “, které by se daly následovat.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1645777"/>
      </p:ext>
    </p:extLst>
  </p:cSld>
  <p:clrMapOvr>
    <a:masterClrMapping/>
  </p:clrMapOvr>
  <p:transition spd="slow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pt-BR" b="1" dirty="0"/>
              <a:t>Krok 3: Rozhodněte se, kde a jaké změny by měly být provedeny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Jakmile jsou identifikovány odlehlé hodnoty, lze vytvořit akční plán, který bude zahrnovat provedení konkrétních změn v hierarchickém řetězci, toku komunikace a vztazích s podáváním zpráv.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Umožní společnosti dosáhnout efektivního organizačního návrhu.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6787773"/>
      </p:ext>
    </p:extLst>
  </p:cSld>
  <p:clrMapOvr>
    <a:masterClrMapping/>
  </p:clrMapOvr>
  <p:transition spd="slow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pt-BR" b="1" dirty="0"/>
              <a:t>Krok 4: Proveďte potřebné změny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Implementace rozhodovací strategie je pro společnost překážkou v tom, aby realisticky dosáhla toho, co si stanovila.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V procesu implementace se objevuje několik překážek, které se nejlépe vypořádají s dobře promyšleným plánem implementace.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44232042"/>
      </p:ext>
    </p:extLst>
  </p:cSld>
  <p:clrMapOvr>
    <a:masterClrMapping/>
  </p:clrMapOvr>
  <p:transition spd="slow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Výhody modelu</a:t>
            </a:r>
            <a:endParaRPr lang="pt-BR" b="1" dirty="0"/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Umožňuje různým částem společnosti jednat koherentním a „synchronizovaným“ způsobem.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Umožňuje efektivní sledování dopadu změn v klíčových prvcích.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To je považováno za dlouhodobou teorii, s četnými organizacemi adoptovat model v průběhu času.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3958165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Co je marketingový mix?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Pokud tedy firma chce, aby u ní zákazník nakoupil, musí mu nabídnout 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produkt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za určitou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cenu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Ten se k zákazníkovi dostane přes správně zvolené 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distribuční kanály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a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marketingovou komunikaci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0097182"/>
      </p:ext>
    </p:extLst>
  </p:cSld>
  <p:clrMapOvr>
    <a:masterClrMapping/>
  </p:clrMapOvr>
  <p:transition spd="slow"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Nevýhody modelu</a:t>
            </a:r>
            <a:endParaRPr lang="pt-BR" b="1" dirty="0"/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Je považován za dlouhodobý model.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 měnící se povahou podniků se teprve uvidí, jak se model přizpůsobí.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Zdá se, že se spoléhá na vnitřní faktory a procesy a může být nevýhodné v situacích, kdy vnější okolnosti ovlivňují organizaci.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6361506"/>
      </p:ext>
    </p:extLst>
  </p:cSld>
  <p:clrMapOvr>
    <a:masterClrMapping/>
  </p:clrMapOvr>
  <p:transition spd="slow"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Praktický příklad</a:t>
            </a:r>
            <a:endParaRPr lang="pt-BR" b="1" dirty="0"/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Model McKinsey 7S lze použít za okolností, kdy jsou do organizace vnášeny změny, které mohou ovlivnit jednu nebo více sdílených hodnot.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Předpokládejme, že společnost plánuje provést fúzi.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0398662"/>
      </p:ext>
    </p:extLst>
  </p:cSld>
  <p:clrMapOvr>
    <a:masterClrMapping/>
  </p:clrMapOvr>
  <p:transition spd="slow"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Praktický příklad</a:t>
            </a:r>
            <a:endParaRPr lang="pt-BR" b="1" dirty="0"/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Ovlivní to, jak je společnost organizována, protože budou přicházet noví zaměstnanci.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Ovlivní to také strukturu společnosti spolu se strategickým rozhodováním, protože nové myšlenky budou přicházet prostřednictvím synergie.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42/46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15038538"/>
      </p:ext>
    </p:extLst>
  </p:cSld>
  <p:clrMapOvr>
    <a:masterClrMapping/>
  </p:clrMapOvr>
  <p:transition spd="slow"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Praktický příklad</a:t>
            </a:r>
            <a:endParaRPr lang="pt-BR" b="1" dirty="0"/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V takovém případě lze model McKinsey 7s použít k identifikaci nekonzistentních oblastí – zde by to byla především struktura, personál a strategie.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43/46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0327678"/>
      </p:ext>
    </p:extLst>
  </p:cSld>
  <p:clrMapOvr>
    <a:masterClrMapping/>
  </p:clrMapOvr>
  <p:transition spd="slow"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Praktický příklad</a:t>
            </a:r>
            <a:endParaRPr lang="pt-BR" b="1" dirty="0"/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Po identifikaci relevantních oblastí může společnost učinit účinná rozhodnutí pro optimální reorganizaci a začlenění změn způsobem, který zjednoduší proces fúze – po provedení rozsáhlého výzkumu a analýzy důsledků, které změny společnosti přinášejí.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44/46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02149843"/>
      </p:ext>
    </p:extLst>
  </p:cSld>
  <p:clrMapOvr>
    <a:masterClrMapping/>
  </p:clrMapOvr>
  <p:transition spd="slow"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Přístup se objevil například ve slavné knize Toma </a:t>
            </a:r>
            <a:r>
              <a:rPr lang="cs-CZ" sz="28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Peterse</a:t>
            </a:r>
            <a:r>
              <a:rPr lang="cs-CZ" sz="2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 Roberta </a:t>
            </a:r>
            <a:r>
              <a:rPr lang="cs-CZ" sz="28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Watermana</a:t>
            </a:r>
            <a:r>
              <a:rPr lang="cs-CZ" sz="2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„Hledání dokonalosti (In </a:t>
            </a:r>
            <a:r>
              <a:rPr lang="cs-CZ" sz="28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Search</a:t>
            </a:r>
            <a:r>
              <a:rPr lang="cs-CZ" sz="2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2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Excellence)“.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Využití 7S v praxi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Rámec se používá například ve strategickém auditu, ve strategickém řízení a v řízení změn.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45/46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3989344"/>
      </p:ext>
    </p:extLst>
  </p:cSld>
  <p:clrMapOvr>
    <a:masterClrMapping/>
  </p:clrMapOvr>
  <p:transition spd="slow"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4P je odpovědí pro prodávající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Jednotlivé nástroje marketingového mixu 4P jsou produkt, cena, místo a marketingová komunikace.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 přesně si pod tím představit?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2566639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4P je odpovědí pro prodávající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Produkt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neoznačuje jen samotný produkt, ale i obal, design, image výrobce, kvalitu, záruku a služby, které jsou s produktem spojené.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Cena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nezahrnuje jen cenu produktu, ale i slevy, úvěry, možnosti plateb atd. 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7101716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4P je odpovědí pro prodávající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Místo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uvádí, kde a jak se zákazník k produktu dostane.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Jestli si ho může koupit na e-shopu, nebo v kamenné prodejně, jestli si ho může vyzvednout, nebo mu ho přiveze zásilková služba apod.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Marketingová komunikace 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určuje, jak se zákazník o produktu dozví.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5981268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4P je odpovědí pro prodávající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Cílem je použít všechny dostupné nástroje, které pomůžou o produktu informovat a zákazníky zaujmout.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Zahrnuje třeba reklamu, PR, osobní prodej nebo doporučení od těch, kteří nakoupili. 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7880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4P je odpovědí pro prodávající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Kromě 4P se v některých zdrojích můžete setkat také s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5P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nebo 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7P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Páté P hovoří o 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lidech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(</a:t>
            </a:r>
            <a:r>
              <a:rPr lang="cs-CZ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People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), kteří jsou do prodeje zapojení, a odkazuje na to, jakou zkušenost měl zákazník při nákupu.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Šesté P označuje 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proces 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Process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 – postupy při oslovování zákazníků – a sedmé P hovoří o 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fyzických důkazech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(</a:t>
            </a:r>
            <a:r>
              <a:rPr lang="cs-CZ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Physical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evidence).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0401470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1951</Words>
  <Application>Microsoft Office PowerPoint</Application>
  <PresentationFormat>Předvádění na obrazovce (4:3)</PresentationFormat>
  <Paragraphs>222</Paragraphs>
  <Slides>46</Slides>
  <Notes>46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49" baseType="lpstr">
      <vt:lpstr>Arial</vt:lpstr>
      <vt:lpstr>Calibri</vt:lpstr>
      <vt:lpstr>Office Theme</vt:lpstr>
      <vt:lpstr>Strategická analýza XSAN</vt:lpstr>
      <vt:lpstr>Co je marketingový mix? </vt:lpstr>
      <vt:lpstr>Co je marketingový mix? </vt:lpstr>
      <vt:lpstr>Co je marketingový mix? </vt:lpstr>
      <vt:lpstr>Marketingový mix 4P je odpovědí pro prodávající </vt:lpstr>
      <vt:lpstr>Marketingový mix 4P je odpovědí pro prodávající </vt:lpstr>
      <vt:lpstr>Marketingový mix 4P je odpovědí pro prodávající </vt:lpstr>
      <vt:lpstr>Marketingový mix 4P je odpovědí pro prodávající </vt:lpstr>
      <vt:lpstr>Marketingový mix 4P je odpovědí pro prodávající </vt:lpstr>
      <vt:lpstr>Marketingový mix 4C</vt:lpstr>
      <vt:lpstr>Marketingový mix 4C</vt:lpstr>
      <vt:lpstr>Marketingový mix 4C</vt:lpstr>
      <vt:lpstr>Marketingový mix 4C</vt:lpstr>
      <vt:lpstr>Marketingový mix 4C</vt:lpstr>
      <vt:lpstr>Marketingový mix 4C</vt:lpstr>
      <vt:lpstr>Marketingový mix 4C</vt:lpstr>
      <vt:lpstr>Marketingový mix 4C</vt:lpstr>
      <vt:lpstr>Marketingový mix 4C</vt:lpstr>
      <vt:lpstr>Marketingový mix 4C</vt:lpstr>
      <vt:lpstr>Marketingový mix 4C</vt:lpstr>
      <vt:lpstr>Marketingový mix 4C</vt:lpstr>
      <vt:lpstr>Marketingový mix 4C</vt:lpstr>
      <vt:lpstr>Marketingový mix 4C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Škrabal Jaroslav</cp:lastModifiedBy>
  <cp:revision>51</cp:revision>
  <dcterms:modified xsi:type="dcterms:W3CDTF">2022-10-31T12:17:43Z</dcterms:modified>
</cp:coreProperties>
</file>