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</p:sldIdLst>
  <p:sldSz cy="68580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22" Type="http://schemas.openxmlformats.org/officeDocument/2006/relationships/slide" Target="slides/slide17.xml"/><Relationship Id="rId21" Type="http://schemas.openxmlformats.org/officeDocument/2006/relationships/slide" Target="slides/slide16.xml"/><Relationship Id="rId24" Type="http://schemas.openxmlformats.org/officeDocument/2006/relationships/slide" Target="slides/slide19.xml"/><Relationship Id="rId23" Type="http://schemas.openxmlformats.org/officeDocument/2006/relationships/slide" Target="slides/slide18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26" Type="http://schemas.openxmlformats.org/officeDocument/2006/relationships/slide" Target="slides/slide21.xml"/><Relationship Id="rId25" Type="http://schemas.openxmlformats.org/officeDocument/2006/relationships/slide" Target="slides/slide20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cs-CZ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86" name="Google Shape;86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7" name="Google Shape;87;p1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0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gff5715026f_0_4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2" name="Google Shape;152;gff5715026f_0_40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0" name="Google Shape;160;p3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5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gff5715026f_0_6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7" name="Google Shape;167;gff5715026f_0_60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2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gff5715026f_0_6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4" name="Google Shape;174;gff5715026f_0_68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9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gff5715026f_0_7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1" name="Google Shape;181;gff5715026f_0_75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6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gff5715026f_0_8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8" name="Google Shape;188;gff5715026f_0_82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3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Google Shape;194;gff5715026f_0_8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5" name="Google Shape;195;gff5715026f_0_89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0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Google Shape;201;gff5715026f_0_9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2" name="Google Shape;202;gff5715026f_0_95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7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Google Shape;208;gff5715026f_0_10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9" name="Google Shape;209;gff5715026f_0_10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4" name="Shape 2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Google Shape;215;gff5715026f_0_10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6" name="Google Shape;216;gff5715026f_0_107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5" name="Google Shape;95;p2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Google Shape;222;gff5715026f_0_1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3" name="Google Shape;223;gff5715026f_0_113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8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Google Shape;229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0" name="Google Shape;230;p6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gff5715026f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2" name="Google Shape;102;gff5715026f_0_0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gff5715026f_0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9" name="Google Shape;109;gff5715026f_0_6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gff5715026f_0_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6" name="Google Shape;116;gff5715026f_0_12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gff5715026f_0_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3" name="Google Shape;123;gff5715026f_0_18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gff5715026f_0_3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1" name="Google Shape;131;gff5715026f_0_34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gff5715026f_0_4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8" name="Google Shape;138;gff5715026f_0_47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gff5715026f_0_5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5" name="Google Shape;145;gff5715026f_0_53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2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8" name="Google Shape;18;p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p:transition spd="slow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1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11"/>
          <p:cNvSpPr txBox="1"/>
          <p:nvPr>
            <p:ph idx="1" type="body"/>
          </p:nvPr>
        </p:nvSpPr>
        <p:spPr>
          <a:xfrm rot="5400000">
            <a:off x="2309019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5" name="Google Shape;75;p1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1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p:transition spd="slow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2"/>
          <p:cNvSpPr txBox="1"/>
          <p:nvPr>
            <p:ph type="title"/>
          </p:nvPr>
        </p:nvSpPr>
        <p:spPr>
          <a:xfrm rot="5400000">
            <a:off x="4732338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12"/>
          <p:cNvSpPr txBox="1"/>
          <p:nvPr>
            <p:ph idx="1" type="body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1" name="Google Shape;81;p1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1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1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p:transition spd="slow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3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" name="Google Shape;24;p3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3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3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p:transition spd="slow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4"/>
          <p:cNvSpPr txBox="1"/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b="1" sz="4000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4"/>
          <p:cNvSpPr txBox="1"/>
          <p:nvPr>
            <p:ph idx="1" type="body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indent="-228600" lvl="1" marL="9144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0" name="Google Shape;30;p4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4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4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p:transition spd="slow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5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5"/>
          <p:cNvSpPr txBox="1"/>
          <p:nvPr>
            <p:ph idx="1" type="body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6" name="Google Shape;36;p5"/>
          <p:cNvSpPr txBox="1"/>
          <p:nvPr>
            <p:ph idx="2" type="body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7" name="Google Shape;37;p5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5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5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p:transition spd="slow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6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6"/>
          <p:cNvSpPr txBox="1"/>
          <p:nvPr>
            <p:ph idx="1" type="body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3" name="Google Shape;43;p6"/>
          <p:cNvSpPr txBox="1"/>
          <p:nvPr>
            <p:ph idx="2" type="body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4" name="Google Shape;44;p6"/>
          <p:cNvSpPr txBox="1"/>
          <p:nvPr>
            <p:ph idx="3" type="body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5" name="Google Shape;45;p6"/>
          <p:cNvSpPr txBox="1"/>
          <p:nvPr>
            <p:ph idx="4" type="body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6" name="Google Shape;46;p6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6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6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p:transition spd="slow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7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7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7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7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p:transition spd="slow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8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8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8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p:transition spd="slow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9"/>
          <p:cNvSpPr txBox="1"/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9"/>
          <p:cNvSpPr txBox="1"/>
          <p:nvPr>
            <p:ph idx="1" type="body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indent="-381000" lvl="2" marL="1371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indent="-355600" lvl="4" marL="22860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indent="-355600" lvl="5" marL="27432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61" name="Google Shape;61;p9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62" name="Google Shape;62;p9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9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9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p:transition spd="slow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0"/>
          <p:cNvSpPr txBox="1"/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0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10"/>
          <p:cNvSpPr txBox="1"/>
          <p:nvPr>
            <p:ph idx="1" type="body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69" name="Google Shape;69;p10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0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10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p:transition spd="slow">
    <p:fade/>
  </p:transition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9.xml"/><Relationship Id="rId13" Type="http://schemas.openxmlformats.org/officeDocument/2006/relationships/theme" Target="../theme/theme2.xml"/><Relationship Id="rId12" Type="http://schemas.openxmlformats.org/officeDocument/2006/relationships/slideLayout" Target="../slideLayouts/slideLayout11.xml"/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9" Type="http://schemas.openxmlformats.org/officeDocument/2006/relationships/slideLayout" Target="../slideLayouts/slideLayout8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1">
            <a:alphaModFix/>
          </a:blip>
          <a:stretch>
            <a:fillRect/>
          </a:stretch>
        </a:blip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1" name="Google Shape;11;p1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" name="Google Shape;12;p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" name="Google Shape;13;p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" name="Google Shape;14;p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2"/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</p:sldLayoutIdLst>
  <p:transition spd="slow">
    <p:fade/>
  </p:transition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3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1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4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3"/>
          <p:cNvSpPr txBox="1"/>
          <p:nvPr>
            <p:ph type="ctrTitle"/>
          </p:nvPr>
        </p:nvSpPr>
        <p:spPr>
          <a:xfrm>
            <a:off x="289825" y="2346399"/>
            <a:ext cx="8704800" cy="3258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ctr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rgbClr val="D10202"/>
              </a:buClr>
              <a:buSzPts val="4400"/>
              <a:buFont typeface="Calibri"/>
              <a:buNone/>
            </a:pPr>
            <a:r>
              <a:rPr b="1" lang="cs-CZ">
                <a:solidFill>
                  <a:srgbClr val="D10202"/>
                </a:solidFill>
              </a:rPr>
              <a:t>Strategická analýza</a:t>
            </a:r>
            <a:br>
              <a:rPr b="1" lang="cs-CZ">
                <a:solidFill>
                  <a:srgbClr val="D10202"/>
                </a:solidFill>
              </a:rPr>
            </a:br>
            <a:r>
              <a:rPr b="1" lang="cs-CZ">
                <a:solidFill>
                  <a:srgbClr val="D10202"/>
                </a:solidFill>
              </a:rPr>
              <a:t>XSAN</a:t>
            </a:r>
            <a:endParaRPr b="1"/>
          </a:p>
        </p:txBody>
      </p:sp>
      <p:sp>
        <p:nvSpPr>
          <p:cNvPr id="90" name="Google Shape;90;p13"/>
          <p:cNvSpPr txBox="1"/>
          <p:nvPr/>
        </p:nvSpPr>
        <p:spPr>
          <a:xfrm>
            <a:off x="464234" y="5884219"/>
            <a:ext cx="4894206" cy="53409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b="1" i="0" lang="cs-CZ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Autor: Ing. Jaroslav Škrabal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</a:pPr>
            <a:r>
              <a:t/>
            </a:r>
            <a:endParaRPr b="0" i="0" sz="16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descr="Výsledek obrázku pro ikea logo" id="91" name="Google Shape;91;p13"/>
          <p:cNvSpPr/>
          <p:nvPr/>
        </p:nvSpPr>
        <p:spPr>
          <a:xfrm>
            <a:off x="4419599" y="1703717"/>
            <a:ext cx="1877683" cy="187768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2" name="Google Shape;92;p13"/>
          <p:cNvSpPr txBox="1"/>
          <p:nvPr/>
        </p:nvSpPr>
        <p:spPr>
          <a:xfrm>
            <a:off x="4800942" y="5604868"/>
            <a:ext cx="3878824" cy="72559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b="1" lang="cs-CZ" sz="1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29. 09. 2022</a:t>
            </a:r>
            <a:endParaRPr/>
          </a:p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b="1" lang="cs-CZ" sz="1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Olomouc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</a:pPr>
            <a:r>
              <a:t/>
            </a:r>
            <a:endParaRPr b="0" sz="160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 spd="slow"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3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22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b="1" lang="cs-CZ"/>
              <a:t>Význam a role strategické analýzy</a:t>
            </a:r>
            <a:endParaRPr b="1"/>
          </a:p>
        </p:txBody>
      </p:sp>
      <p:sp>
        <p:nvSpPr>
          <p:cNvPr id="155" name="Google Shape;155;p22"/>
          <p:cNvSpPr txBox="1"/>
          <p:nvPr>
            <p:ph idx="1" type="body"/>
          </p:nvPr>
        </p:nvSpPr>
        <p:spPr>
          <a:xfrm>
            <a:off x="457200" y="1299576"/>
            <a:ext cx="8229600" cy="4526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457200" rtl="0" algn="l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t/>
            </a:r>
            <a:endParaRPr/>
          </a:p>
        </p:txBody>
      </p:sp>
      <p:sp>
        <p:nvSpPr>
          <p:cNvPr id="156" name="Google Shape;156;p22"/>
          <p:cNvSpPr txBox="1"/>
          <p:nvPr/>
        </p:nvSpPr>
        <p:spPr>
          <a:xfrm>
            <a:off x="457200" y="6340415"/>
            <a:ext cx="836700" cy="27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cs-CZ" sz="120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10/21</a:t>
            </a:r>
            <a:endParaRPr b="1" sz="120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57" name="Google Shape;157;p22"/>
          <p:cNvPicPr preferRelativeResize="0"/>
          <p:nvPr/>
        </p:nvPicPr>
        <p:blipFill rotWithShape="1">
          <a:blip r:embed="rId3">
            <a:alphaModFix/>
          </a:blip>
          <a:srcRect b="32255" l="36093" r="40135" t="44738"/>
          <a:stretch/>
        </p:blipFill>
        <p:spPr>
          <a:xfrm>
            <a:off x="1293900" y="1753875"/>
            <a:ext cx="6645077" cy="36175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23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b="1" lang="cs-CZ"/>
              <a:t>Význam a role strategické analýzy</a:t>
            </a:r>
            <a:endParaRPr b="1"/>
          </a:p>
        </p:txBody>
      </p:sp>
      <p:sp>
        <p:nvSpPr>
          <p:cNvPr id="163" name="Google Shape;163;p23"/>
          <p:cNvSpPr txBox="1"/>
          <p:nvPr>
            <p:ph idx="1" type="body"/>
          </p:nvPr>
        </p:nvSpPr>
        <p:spPr>
          <a:xfrm>
            <a:off x="457200" y="1299576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92500" lnSpcReduction="10000"/>
          </a:bodyPr>
          <a:lstStyle/>
          <a:p>
            <a:pPr indent="-32766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cs-CZ"/>
              <a:t>Nejčastějšími analýzami makroprostředí jsou tzv. </a:t>
            </a:r>
            <a:r>
              <a:rPr b="1" lang="cs-CZ"/>
              <a:t>PEST </a:t>
            </a:r>
            <a:r>
              <a:rPr lang="cs-CZ"/>
              <a:t>analýza a analýza </a:t>
            </a:r>
            <a:r>
              <a:rPr b="1" lang="cs-CZ"/>
              <a:t>4C</a:t>
            </a:r>
            <a:r>
              <a:rPr lang="cs-CZ"/>
              <a:t>. </a:t>
            </a:r>
            <a:endParaRPr/>
          </a:p>
          <a:p>
            <a:pPr indent="-32766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cs-CZ"/>
              <a:t>V obou případech přitom platí, že </a:t>
            </a:r>
            <a:r>
              <a:rPr i="1" lang="cs-CZ"/>
              <a:t>„hlavním cílem uvedených metod je podnítit vrcholové manažery, aby se zabývali širšími, často relativně vzdálenými faktory a jejich vzájemnými souvislostmi, a tím se stali vnímavějšími k hrozbám a příležitostem vznikajícím v okolí podniku“ </a:t>
            </a:r>
            <a:endParaRPr i="1"/>
          </a:p>
          <a:p>
            <a:pPr indent="0" lvl="1" marL="45720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t/>
            </a:r>
            <a:endParaRPr/>
          </a:p>
          <a:p>
            <a:pPr indent="-1397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t/>
            </a:r>
            <a:endParaRPr/>
          </a:p>
        </p:txBody>
      </p:sp>
      <p:sp>
        <p:nvSpPr>
          <p:cNvPr id="164" name="Google Shape;164;p23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cs-CZ" sz="120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11/21</a:t>
            </a:r>
            <a:endParaRPr b="1" sz="120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 spd="slow"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8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24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b="1" lang="cs-CZ"/>
              <a:t>Význam a role strategické analýzy</a:t>
            </a:r>
            <a:endParaRPr b="1"/>
          </a:p>
        </p:txBody>
      </p:sp>
      <p:sp>
        <p:nvSpPr>
          <p:cNvPr id="170" name="Google Shape;170;p24"/>
          <p:cNvSpPr txBox="1"/>
          <p:nvPr>
            <p:ph idx="1" type="body"/>
          </p:nvPr>
        </p:nvSpPr>
        <p:spPr>
          <a:xfrm>
            <a:off x="457200" y="1299576"/>
            <a:ext cx="8229600" cy="4526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457200" rtl="0" algn="l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b="1" lang="cs-CZ"/>
              <a:t>PEST</a:t>
            </a:r>
            <a:r>
              <a:rPr lang="cs-CZ"/>
              <a:t>, PESTL, příp. variovaná SLEPT analýza je určena ke zhodnocení makroekonomických podmínek firmy.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cs-CZ"/>
              <a:t>Analýza </a:t>
            </a:r>
            <a:r>
              <a:rPr b="1" lang="cs-CZ"/>
              <a:t>4C</a:t>
            </a:r>
            <a:r>
              <a:rPr lang="cs-CZ"/>
              <a:t> se zaměřuje na analýzu faktorů, jež souvisí s globalizací, resp. postihuje globalizační trendy.</a:t>
            </a:r>
            <a:endParaRPr/>
          </a:p>
          <a:p>
            <a:pPr indent="-342900" lvl="1" marL="914400" rtl="0" algn="l">
              <a:spcBef>
                <a:spcPts val="0"/>
              </a:spcBef>
              <a:spcAft>
                <a:spcPts val="0"/>
              </a:spcAft>
              <a:buSzPts val="1800"/>
              <a:buChar char="–"/>
            </a:pPr>
            <a:r>
              <a:rPr lang="cs-CZ"/>
              <a:t>Zákazníci, druhy nákladů, národních specifik a konkurentů.</a:t>
            </a:r>
            <a:endParaRPr/>
          </a:p>
        </p:txBody>
      </p:sp>
      <p:sp>
        <p:nvSpPr>
          <p:cNvPr id="171" name="Google Shape;171;p24"/>
          <p:cNvSpPr txBox="1"/>
          <p:nvPr/>
        </p:nvSpPr>
        <p:spPr>
          <a:xfrm>
            <a:off x="457200" y="6340415"/>
            <a:ext cx="836700" cy="27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cs-CZ" sz="120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12/21</a:t>
            </a:r>
            <a:endParaRPr b="1" sz="120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 spd="slow"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5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p25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b="1" lang="cs-CZ"/>
              <a:t>Význam a role strategické analýzy</a:t>
            </a:r>
            <a:endParaRPr b="1"/>
          </a:p>
        </p:txBody>
      </p:sp>
      <p:sp>
        <p:nvSpPr>
          <p:cNvPr id="177" name="Google Shape;177;p25"/>
          <p:cNvSpPr txBox="1"/>
          <p:nvPr>
            <p:ph idx="1" type="body"/>
          </p:nvPr>
        </p:nvSpPr>
        <p:spPr>
          <a:xfrm>
            <a:off x="457200" y="1299576"/>
            <a:ext cx="8229600" cy="4526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457200" rtl="0" algn="l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/>
              <a:t>Podstata analýzy mikro-okolí spočívá v analýze daného odvětví, pozornost by měla být zaměřena na základní proměnné, jako je </a:t>
            </a:r>
            <a:r>
              <a:rPr b="1" i="1" lang="cs-CZ"/>
              <a:t>charakteristika trhu, jeho velikost, růst, nároky na kapitál, vstupní a výstupní bariéry</a:t>
            </a:r>
            <a:r>
              <a:rPr lang="cs-CZ"/>
              <a:t>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cs-CZ"/>
              <a:t>Faktory, jimţ je přikládána největší síla, jsou označovány jako tzv. změnotvorné síly.</a:t>
            </a:r>
            <a:endParaRPr/>
          </a:p>
        </p:txBody>
      </p:sp>
      <p:sp>
        <p:nvSpPr>
          <p:cNvPr id="178" name="Google Shape;178;p25"/>
          <p:cNvSpPr txBox="1"/>
          <p:nvPr/>
        </p:nvSpPr>
        <p:spPr>
          <a:xfrm>
            <a:off x="457200" y="6340415"/>
            <a:ext cx="836700" cy="27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cs-CZ" sz="120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13/21</a:t>
            </a:r>
            <a:endParaRPr b="1" sz="120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 spd="slow"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2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p26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b="1" lang="cs-CZ"/>
              <a:t>Význam a role strategické analýzy</a:t>
            </a:r>
            <a:endParaRPr b="1"/>
          </a:p>
        </p:txBody>
      </p:sp>
      <p:sp>
        <p:nvSpPr>
          <p:cNvPr id="184" name="Google Shape;184;p26"/>
          <p:cNvSpPr txBox="1"/>
          <p:nvPr>
            <p:ph idx="1" type="body"/>
          </p:nvPr>
        </p:nvSpPr>
        <p:spPr>
          <a:xfrm>
            <a:off x="457200" y="1299576"/>
            <a:ext cx="8229600" cy="4526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457200" rtl="0" algn="l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/>
              <a:t>Největší pozornost pak bývá věnována prostředí konkurenčnímu, přičemž však chování podniku samozřejmě nedeterminuje pouze konkurence jako taková, ale i odběratelé, dodavatelé, substituční zboží a potenciální nová konkurence – tedy aspekty, k nimž se vztahuje již zmiňovaný </a:t>
            </a:r>
            <a:r>
              <a:rPr b="1" i="1" lang="cs-CZ"/>
              <a:t>Porterův model pěti konkurenčních sil.</a:t>
            </a:r>
            <a:r>
              <a:rPr lang="cs-CZ"/>
              <a:t> </a:t>
            </a:r>
            <a:endParaRPr/>
          </a:p>
        </p:txBody>
      </p:sp>
      <p:sp>
        <p:nvSpPr>
          <p:cNvPr id="185" name="Google Shape;185;p26"/>
          <p:cNvSpPr txBox="1"/>
          <p:nvPr/>
        </p:nvSpPr>
        <p:spPr>
          <a:xfrm>
            <a:off x="457200" y="6340415"/>
            <a:ext cx="836700" cy="27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cs-CZ" sz="120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14/21</a:t>
            </a:r>
            <a:endParaRPr b="1" sz="120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 spd="slow"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9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p27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b="1" lang="cs-CZ"/>
              <a:t>Význam a role strategické analýzy</a:t>
            </a:r>
            <a:endParaRPr b="1"/>
          </a:p>
        </p:txBody>
      </p:sp>
      <p:sp>
        <p:nvSpPr>
          <p:cNvPr id="191" name="Google Shape;191;p27"/>
          <p:cNvSpPr txBox="1"/>
          <p:nvPr>
            <p:ph idx="1" type="body"/>
          </p:nvPr>
        </p:nvSpPr>
        <p:spPr>
          <a:xfrm>
            <a:off x="457200" y="1299576"/>
            <a:ext cx="8229600" cy="4526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457200" rtl="0" algn="l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b="1" lang="cs-CZ"/>
              <a:t>Analýza vnitřního prostředí</a:t>
            </a:r>
            <a:endParaRPr b="1"/>
          </a:p>
          <a:p>
            <a:pPr indent="-342900" lvl="1" marL="914400" rtl="0" algn="l">
              <a:spcBef>
                <a:spcPts val="0"/>
              </a:spcBef>
              <a:spcAft>
                <a:spcPts val="0"/>
              </a:spcAft>
              <a:buSzPts val="1800"/>
              <a:buChar char="–"/>
            </a:pPr>
            <a:r>
              <a:rPr lang="cs-CZ"/>
              <a:t>Vnitřní prostředí je ze strany společnosti ovlivnitelné, tvoří jej veškeré firemní zdroje, ale také management, zaměstnanci, stejně jako organizační struktura, firemní kultura, mezilidské vztahy, etika či materiální prostředí. </a:t>
            </a:r>
            <a:endParaRPr/>
          </a:p>
          <a:p>
            <a:pPr indent="-342900" lvl="1" marL="914400" rtl="0" algn="l">
              <a:spcBef>
                <a:spcPts val="0"/>
              </a:spcBef>
              <a:spcAft>
                <a:spcPts val="0"/>
              </a:spcAft>
              <a:buSzPts val="1800"/>
              <a:buChar char="–"/>
            </a:pPr>
            <a:r>
              <a:rPr lang="cs-CZ"/>
              <a:t>Podstata analýzy vnitřního prostředí spočívá v evaluaci realizace definovaných firemních strategických cílů.</a:t>
            </a:r>
            <a:endParaRPr/>
          </a:p>
        </p:txBody>
      </p:sp>
      <p:sp>
        <p:nvSpPr>
          <p:cNvPr id="192" name="Google Shape;192;p27"/>
          <p:cNvSpPr txBox="1"/>
          <p:nvPr/>
        </p:nvSpPr>
        <p:spPr>
          <a:xfrm>
            <a:off x="457200" y="6340415"/>
            <a:ext cx="836700" cy="27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cs-CZ" sz="120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15/21</a:t>
            </a:r>
            <a:endParaRPr b="1" sz="120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 spd="slow">
    <p:fade/>
  </p:transition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6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p28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b="1" lang="cs-CZ"/>
              <a:t>Význam a role strategické analýzy</a:t>
            </a:r>
            <a:endParaRPr b="1"/>
          </a:p>
        </p:txBody>
      </p:sp>
      <p:sp>
        <p:nvSpPr>
          <p:cNvPr id="198" name="Google Shape;198;p28"/>
          <p:cNvSpPr txBox="1"/>
          <p:nvPr>
            <p:ph idx="1" type="body"/>
          </p:nvPr>
        </p:nvSpPr>
        <p:spPr>
          <a:xfrm>
            <a:off x="457200" y="1299576"/>
            <a:ext cx="8229600" cy="4526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457200" rtl="0" algn="l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b="1" lang="cs-CZ"/>
              <a:t>Analýza vnitřního prostředí</a:t>
            </a:r>
            <a:endParaRPr b="1"/>
          </a:p>
          <a:p>
            <a:pPr indent="-342900" lvl="1" marL="914400" rtl="0" algn="l">
              <a:spcBef>
                <a:spcPts val="0"/>
              </a:spcBef>
              <a:spcAft>
                <a:spcPts val="0"/>
              </a:spcAft>
              <a:buSzPts val="1800"/>
              <a:buChar char="–"/>
            </a:pPr>
            <a:r>
              <a:rPr lang="cs-CZ"/>
              <a:t>SWOT analýza (hodnocení jak vnějšího, tak vnitřního prostředí);</a:t>
            </a:r>
            <a:endParaRPr/>
          </a:p>
          <a:p>
            <a:pPr indent="-342900" lvl="1" marL="914400" rtl="0" algn="l">
              <a:spcBef>
                <a:spcPts val="0"/>
              </a:spcBef>
              <a:spcAft>
                <a:spcPts val="0"/>
              </a:spcAft>
              <a:buSzPts val="1800"/>
              <a:buChar char="–"/>
            </a:pPr>
            <a:r>
              <a:rPr lang="cs-CZ"/>
              <a:t>Analýza VRIO;</a:t>
            </a:r>
            <a:endParaRPr/>
          </a:p>
          <a:p>
            <a:pPr indent="-342900" lvl="1" marL="914400" rtl="0" algn="l">
              <a:spcBef>
                <a:spcPts val="0"/>
              </a:spcBef>
              <a:spcAft>
                <a:spcPts val="0"/>
              </a:spcAft>
              <a:buSzPts val="1800"/>
              <a:buChar char="–"/>
            </a:pPr>
            <a:r>
              <a:rPr lang="cs-CZ"/>
              <a:t>Analýza 7S.</a:t>
            </a:r>
            <a:endParaRPr/>
          </a:p>
        </p:txBody>
      </p:sp>
      <p:sp>
        <p:nvSpPr>
          <p:cNvPr id="199" name="Google Shape;199;p28"/>
          <p:cNvSpPr txBox="1"/>
          <p:nvPr/>
        </p:nvSpPr>
        <p:spPr>
          <a:xfrm>
            <a:off x="457200" y="6340415"/>
            <a:ext cx="836700" cy="27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cs-CZ" sz="120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16/21</a:t>
            </a:r>
            <a:endParaRPr b="1" sz="120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 spd="slow">
    <p:fade/>
  </p:transition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3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p29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b="1" lang="cs-CZ"/>
              <a:t>Význam a role strategické analýzy</a:t>
            </a:r>
            <a:endParaRPr b="1"/>
          </a:p>
        </p:txBody>
      </p:sp>
      <p:sp>
        <p:nvSpPr>
          <p:cNvPr id="205" name="Google Shape;205;p29"/>
          <p:cNvSpPr txBox="1"/>
          <p:nvPr>
            <p:ph idx="1" type="body"/>
          </p:nvPr>
        </p:nvSpPr>
        <p:spPr>
          <a:xfrm>
            <a:off x="457200" y="1299576"/>
            <a:ext cx="8229600" cy="4526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457200" rtl="0" algn="l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b="1" lang="cs-CZ"/>
              <a:t>Syntéza jako východisko pro formulaci strategie</a:t>
            </a:r>
            <a:endParaRPr b="1"/>
          </a:p>
          <a:p>
            <a:pPr indent="-342900" lvl="1" marL="914400" rtl="0" algn="l">
              <a:spcBef>
                <a:spcPts val="0"/>
              </a:spcBef>
              <a:spcAft>
                <a:spcPts val="0"/>
              </a:spcAft>
              <a:buSzPts val="1800"/>
              <a:buChar char="–"/>
            </a:pPr>
            <a:r>
              <a:rPr lang="cs-CZ"/>
              <a:t>výsledky analýzy okolí a analýzy zdrojů a schopnosti představují východiska pro syntézu směřující k určení zdrojů konkurenční výhody a vymezení konkurenční pozice podniku jako východiska pro strategii.</a:t>
            </a:r>
            <a:endParaRPr/>
          </a:p>
        </p:txBody>
      </p:sp>
      <p:sp>
        <p:nvSpPr>
          <p:cNvPr id="206" name="Google Shape;206;p29"/>
          <p:cNvSpPr txBox="1"/>
          <p:nvPr/>
        </p:nvSpPr>
        <p:spPr>
          <a:xfrm>
            <a:off x="457200" y="6340415"/>
            <a:ext cx="836700" cy="27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cs-CZ" sz="120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17/21</a:t>
            </a:r>
            <a:endParaRPr b="1" sz="120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 spd="slow">
    <p:fade/>
  </p:transition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0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Google Shape;211;p30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b="1" lang="cs-CZ"/>
              <a:t>Význam a role strategické analýzy</a:t>
            </a:r>
            <a:endParaRPr b="1"/>
          </a:p>
        </p:txBody>
      </p:sp>
      <p:sp>
        <p:nvSpPr>
          <p:cNvPr id="212" name="Google Shape;212;p30"/>
          <p:cNvSpPr txBox="1"/>
          <p:nvPr>
            <p:ph idx="1" type="body"/>
          </p:nvPr>
        </p:nvSpPr>
        <p:spPr>
          <a:xfrm>
            <a:off x="457200" y="1299576"/>
            <a:ext cx="8229600" cy="4526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457200" rtl="0" algn="l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b="1" lang="cs-CZ"/>
              <a:t>Syntéza jako východisko pro formulaci strategie</a:t>
            </a:r>
            <a:endParaRPr b="1"/>
          </a:p>
          <a:p>
            <a:pPr indent="-342900" lvl="1" marL="914400" rtl="0" algn="l">
              <a:spcBef>
                <a:spcPts val="0"/>
              </a:spcBef>
              <a:spcAft>
                <a:spcPts val="0"/>
              </a:spcAft>
              <a:buSzPts val="1800"/>
              <a:buChar char="–"/>
            </a:pPr>
            <a:r>
              <a:rPr lang="cs-CZ"/>
              <a:t>prvním z nich je SWOT analýza, která identifikuje silné a slabé stránky podniku a porovnává je s hlavními vlivy z okolí podniku.</a:t>
            </a:r>
            <a:endParaRPr/>
          </a:p>
          <a:p>
            <a:pPr indent="-342900" lvl="1" marL="914400" rtl="0" algn="l">
              <a:spcBef>
                <a:spcPts val="0"/>
              </a:spcBef>
              <a:spcAft>
                <a:spcPts val="0"/>
              </a:spcAft>
              <a:buSzPts val="1800"/>
              <a:buChar char="–"/>
            </a:pPr>
            <a:r>
              <a:rPr lang="cs-CZ"/>
              <a:t>SWOT analýza musí být pojata ve strukturovanější formě, než s jakou se leze běžně setkat, tj. nikoliv pouze jako seznam silných a slabých stránek, hrozeb a příležitosti.</a:t>
            </a:r>
            <a:endParaRPr/>
          </a:p>
        </p:txBody>
      </p:sp>
      <p:sp>
        <p:nvSpPr>
          <p:cNvPr id="213" name="Google Shape;213;p30"/>
          <p:cNvSpPr txBox="1"/>
          <p:nvPr/>
        </p:nvSpPr>
        <p:spPr>
          <a:xfrm>
            <a:off x="457200" y="6340415"/>
            <a:ext cx="836700" cy="27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cs-CZ" sz="120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18/21</a:t>
            </a:r>
            <a:endParaRPr b="1" sz="120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 spd="slow">
    <p:fade/>
  </p:transition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7" name="Shape 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Google Shape;218;p31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b="1" lang="cs-CZ"/>
              <a:t>Význam a role strategické analýzy</a:t>
            </a:r>
            <a:endParaRPr b="1"/>
          </a:p>
        </p:txBody>
      </p:sp>
      <p:sp>
        <p:nvSpPr>
          <p:cNvPr id="219" name="Google Shape;219;p31"/>
          <p:cNvSpPr txBox="1"/>
          <p:nvPr>
            <p:ph idx="1" type="body"/>
          </p:nvPr>
        </p:nvSpPr>
        <p:spPr>
          <a:xfrm>
            <a:off x="457200" y="1299576"/>
            <a:ext cx="8229600" cy="4526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457200" rtl="0" algn="l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b="1" lang="cs-CZ"/>
              <a:t>Syntéza jako východisko pro formulaci strategie</a:t>
            </a:r>
            <a:endParaRPr b="1"/>
          </a:p>
          <a:p>
            <a:pPr indent="-342900" lvl="1" marL="914400" rtl="0" algn="l">
              <a:spcBef>
                <a:spcPts val="0"/>
              </a:spcBef>
              <a:spcAft>
                <a:spcPts val="0"/>
              </a:spcAft>
              <a:buSzPts val="1800"/>
              <a:buChar char="–"/>
            </a:pPr>
            <a:r>
              <a:rPr lang="cs-CZ"/>
              <a:t>Klíčová je především úloha spočívající ve vyhledávání a vnímání příležitosti.</a:t>
            </a:r>
            <a:endParaRPr/>
          </a:p>
          <a:p>
            <a:pPr indent="-342900" lvl="1" marL="914400" rtl="0" algn="l">
              <a:spcBef>
                <a:spcPts val="0"/>
              </a:spcBef>
              <a:spcAft>
                <a:spcPts val="0"/>
              </a:spcAft>
              <a:buSzPts val="1800"/>
              <a:buChar char="–"/>
            </a:pPr>
            <a:r>
              <a:rPr lang="cs-CZ"/>
              <a:t>Navazující odhad relativní konkurenční síly ukáže, zda je podnik slabší nebo silnější v klíčových faktorech úspěchu než jeho konkurenti.</a:t>
            </a:r>
            <a:endParaRPr/>
          </a:p>
          <a:p>
            <a:pPr indent="0" lvl="0" marL="914400" rtl="0" algn="l">
              <a:spcBef>
                <a:spcPts val="64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0" name="Google Shape;220;p31"/>
          <p:cNvSpPr txBox="1"/>
          <p:nvPr/>
        </p:nvSpPr>
        <p:spPr>
          <a:xfrm>
            <a:off x="457200" y="6340415"/>
            <a:ext cx="836700" cy="27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cs-CZ" sz="120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19/21</a:t>
            </a:r>
            <a:endParaRPr b="1" sz="120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b="1" lang="cs-CZ"/>
              <a:t>Význam a role strategické analýzy</a:t>
            </a:r>
            <a:endParaRPr b="1"/>
          </a:p>
        </p:txBody>
      </p:sp>
      <p:sp>
        <p:nvSpPr>
          <p:cNvPr id="98" name="Google Shape;98;p14"/>
          <p:cNvSpPr txBox="1"/>
          <p:nvPr>
            <p:ph idx="1" type="body"/>
          </p:nvPr>
        </p:nvSpPr>
        <p:spPr>
          <a:xfrm>
            <a:off x="457200" y="1299576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457200" rtl="0" algn="l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b="1" lang="cs-CZ"/>
              <a:t>Strategická analýza</a:t>
            </a:r>
            <a:r>
              <a:rPr lang="cs-CZ"/>
              <a:t> je nástrojem strategického řízení, který může pomoci pochopit podnik zevnitř i z venku, může objevit nové příležitosti pro růst a posílení pozice na trhu.</a:t>
            </a:r>
            <a:endParaRPr/>
          </a:p>
          <a:p>
            <a:pPr indent="0" lvl="0" marL="457200" rtl="0" algn="l">
              <a:spcBef>
                <a:spcPts val="64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cs-CZ" sz="120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2/21</a:t>
            </a:r>
            <a:endParaRPr b="1" sz="120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 spd="slow">
    <p:fade/>
  </p:transition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4" name="Shape 2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Google Shape;225;p32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b="1" lang="cs-CZ"/>
              <a:t>Význam a role strategické analýzy</a:t>
            </a:r>
            <a:endParaRPr b="1"/>
          </a:p>
        </p:txBody>
      </p:sp>
      <p:sp>
        <p:nvSpPr>
          <p:cNvPr id="226" name="Google Shape;226;p32"/>
          <p:cNvSpPr txBox="1"/>
          <p:nvPr>
            <p:ph idx="1" type="body"/>
          </p:nvPr>
        </p:nvSpPr>
        <p:spPr>
          <a:xfrm>
            <a:off x="457200" y="1299576"/>
            <a:ext cx="8229600" cy="4526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92500" lnSpcReduction="20000"/>
          </a:bodyPr>
          <a:lstStyle/>
          <a:p>
            <a:pPr indent="-334327" lvl="0" marL="457200" rtl="0" algn="l">
              <a:spcBef>
                <a:spcPts val="640"/>
              </a:spcBef>
              <a:spcAft>
                <a:spcPts val="0"/>
              </a:spcAft>
              <a:buSzPct val="56250"/>
              <a:buChar char="•"/>
            </a:pPr>
            <a:r>
              <a:rPr b="1" lang="cs-CZ"/>
              <a:t>Syntéza jako východisko pro formulaci strategie</a:t>
            </a:r>
            <a:endParaRPr b="1"/>
          </a:p>
          <a:p>
            <a:pPr indent="-334327" lvl="1" marL="914400" rtl="0" algn="l">
              <a:spcBef>
                <a:spcPts val="0"/>
              </a:spcBef>
              <a:spcAft>
                <a:spcPts val="0"/>
              </a:spcAft>
              <a:buSzPct val="64285"/>
              <a:buChar char="–"/>
            </a:pPr>
            <a:r>
              <a:rPr lang="cs-CZ"/>
              <a:t>Tato pojatá syntéza má předpoklady plnit roli při identifikaci relativní konkurenční síly a od toho se odvíjejících strategických předností jako základu konkurenční výhody.</a:t>
            </a:r>
            <a:endParaRPr/>
          </a:p>
          <a:p>
            <a:pPr indent="-334327" lvl="1" marL="914400" rtl="0" algn="l">
              <a:spcBef>
                <a:spcPts val="0"/>
              </a:spcBef>
              <a:spcAft>
                <a:spcPts val="0"/>
              </a:spcAft>
              <a:buSzPct val="64285"/>
              <a:buChar char="–"/>
            </a:pPr>
            <a:r>
              <a:rPr lang="cs-CZ"/>
              <a:t>Konkurenční výhoda je založena na specifických předností podniku, které mají pro podnik zásadní význam a výrazně se podílejí na tvorbě hodnoty vnímané zákazníkem.</a:t>
            </a:r>
            <a:endParaRPr/>
          </a:p>
          <a:p>
            <a:pPr indent="-334327" lvl="1" marL="914400" rtl="0" algn="l">
              <a:spcBef>
                <a:spcPts val="0"/>
              </a:spcBef>
              <a:spcAft>
                <a:spcPts val="0"/>
              </a:spcAft>
              <a:buSzPct val="64285"/>
              <a:buChar char="–"/>
            </a:pPr>
            <a:r>
              <a:rPr lang="cs-CZ"/>
              <a:t>Syntéza výsledků představuje mimořádně náročnou činnost a v podstatě vrcholným krokem strategické analýzy.</a:t>
            </a:r>
            <a:endParaRPr/>
          </a:p>
          <a:p>
            <a:pPr indent="0" lvl="0" marL="914400" rtl="0" algn="l">
              <a:spcBef>
                <a:spcPts val="64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7" name="Google Shape;227;p32"/>
          <p:cNvSpPr txBox="1"/>
          <p:nvPr/>
        </p:nvSpPr>
        <p:spPr>
          <a:xfrm>
            <a:off x="457200" y="6340415"/>
            <a:ext cx="836700" cy="27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cs-CZ" sz="120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20/21</a:t>
            </a:r>
            <a:endParaRPr b="1" sz="120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 spd="slow">
    <p:fade/>
  </p:transition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1" name="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Google Shape;232;p33"/>
          <p:cNvSpPr txBox="1"/>
          <p:nvPr>
            <p:ph type="title"/>
          </p:nvPr>
        </p:nvSpPr>
        <p:spPr>
          <a:xfrm>
            <a:off x="798534" y="2747962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4400"/>
              <a:buFont typeface="Calibri"/>
              <a:buNone/>
            </a:pPr>
            <a:r>
              <a:rPr lang="cs-CZ" sz="4400">
                <a:solidFill>
                  <a:srgbClr val="FF0000"/>
                </a:solidFill>
              </a:rPr>
              <a:t>DĚKUJI ZA POZORNOST</a:t>
            </a:r>
            <a:endParaRPr/>
          </a:p>
        </p:txBody>
      </p:sp>
    </p:spTree>
  </p:cSld>
  <p:clrMapOvr>
    <a:masterClrMapping/>
  </p:clrMapOvr>
  <p:transition spd="slow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15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b="1" lang="cs-CZ"/>
              <a:t>Význam a role strategické analýzy</a:t>
            </a:r>
            <a:endParaRPr b="1"/>
          </a:p>
        </p:txBody>
      </p:sp>
      <p:sp>
        <p:nvSpPr>
          <p:cNvPr id="105" name="Google Shape;105;p15"/>
          <p:cNvSpPr txBox="1"/>
          <p:nvPr>
            <p:ph idx="1" type="body"/>
          </p:nvPr>
        </p:nvSpPr>
        <p:spPr>
          <a:xfrm>
            <a:off x="457200" y="1299576"/>
            <a:ext cx="8229600" cy="4526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457200" rtl="0" algn="l">
              <a:spcBef>
                <a:spcPts val="640"/>
              </a:spcBef>
              <a:spcAft>
                <a:spcPts val="0"/>
              </a:spcAft>
              <a:buClr>
                <a:srgbClr val="980000"/>
              </a:buClr>
              <a:buSzPts val="1800"/>
              <a:buChar char="•"/>
            </a:pPr>
            <a:r>
              <a:rPr i="1" lang="cs-CZ">
                <a:solidFill>
                  <a:srgbClr val="980000"/>
                </a:solidFill>
              </a:rPr>
              <a:t>Cílem strategické analýzy je identifikovat, analyzovat a ohodnotit všechny relevantní faktory, u nichž lze předpokládat, že budou mít vliv na konečnou volbu cílů a strategie podniku.</a:t>
            </a:r>
            <a:endParaRPr i="1">
              <a:solidFill>
                <a:srgbClr val="980000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cs-CZ"/>
              <a:t>Velmi důležité je posoudit vzájemné vztahy a souvislosti, které mezi faktory existují. </a:t>
            </a:r>
            <a:endParaRPr/>
          </a:p>
        </p:txBody>
      </p:sp>
      <p:sp>
        <p:nvSpPr>
          <p:cNvPr id="106" name="Google Shape;106;p15"/>
          <p:cNvSpPr txBox="1"/>
          <p:nvPr/>
        </p:nvSpPr>
        <p:spPr>
          <a:xfrm>
            <a:off x="457200" y="6340415"/>
            <a:ext cx="836700" cy="27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cs-CZ" sz="120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3/21</a:t>
            </a:r>
            <a:endParaRPr b="1" sz="120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 spd="slow">
    <p:fade/>
  </p:transition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16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b="1" lang="cs-CZ"/>
              <a:t>Význam a role strategické analýzy</a:t>
            </a:r>
            <a:endParaRPr b="1"/>
          </a:p>
        </p:txBody>
      </p:sp>
      <p:sp>
        <p:nvSpPr>
          <p:cNvPr id="112" name="Google Shape;112;p16"/>
          <p:cNvSpPr txBox="1"/>
          <p:nvPr>
            <p:ph idx="1" type="body"/>
          </p:nvPr>
        </p:nvSpPr>
        <p:spPr>
          <a:xfrm>
            <a:off x="457200" y="1299576"/>
            <a:ext cx="8229600" cy="4526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85000" lnSpcReduction="20000"/>
          </a:bodyPr>
          <a:lstStyle/>
          <a:p>
            <a:pPr indent="-325755" lvl="0" marL="457200" rtl="0" algn="l">
              <a:spcBef>
                <a:spcPts val="640"/>
              </a:spcBef>
              <a:spcAft>
                <a:spcPts val="0"/>
              </a:spcAft>
              <a:buSzPct val="56250"/>
              <a:buChar char="•"/>
            </a:pPr>
            <a:r>
              <a:rPr lang="cs-CZ"/>
              <a:t>Tento krok je pak základem pro posouzení vhodnosti současné strategie či rozhodnutí o volbě strategie nové.</a:t>
            </a:r>
            <a:endParaRPr/>
          </a:p>
          <a:p>
            <a:pPr indent="-325755" lvl="0" marL="457200" rtl="0" algn="l">
              <a:spcBef>
                <a:spcPts val="0"/>
              </a:spcBef>
              <a:spcAft>
                <a:spcPts val="0"/>
              </a:spcAft>
              <a:buSzPct val="56250"/>
              <a:buChar char="•"/>
            </a:pPr>
            <a:r>
              <a:rPr lang="cs-CZ"/>
              <a:t>Vychází se přitom nutně z odhadu budoucích trendů a jevů, jež mohou v průběhu strategického období nastat.</a:t>
            </a:r>
            <a:endParaRPr/>
          </a:p>
          <a:p>
            <a:pPr indent="-325755" lvl="0" marL="457200" rtl="0" algn="l">
              <a:spcBef>
                <a:spcPts val="0"/>
              </a:spcBef>
              <a:spcAft>
                <a:spcPts val="0"/>
              </a:spcAft>
              <a:buSzPct val="56250"/>
              <a:buChar char="•"/>
            </a:pPr>
            <a:r>
              <a:rPr lang="cs-CZ"/>
              <a:t>Je proto nezbytné snažit se co nejkvalifikovanější analyzovat existující trendy, získávat informace umožňující odhalit základy budoucího vývoje, oddělit krátkodobé jevy od jevů dlouhodobé povahy. </a:t>
            </a:r>
            <a:endParaRPr/>
          </a:p>
          <a:p>
            <a:pPr indent="-325755" lvl="0" marL="457200" rtl="0" algn="l">
              <a:spcBef>
                <a:spcPts val="0"/>
              </a:spcBef>
              <a:spcAft>
                <a:spcPts val="0"/>
              </a:spcAft>
              <a:buSzPct val="56250"/>
              <a:buChar char="•"/>
            </a:pPr>
            <a:r>
              <a:rPr lang="cs-CZ"/>
              <a:t>S využitím těchto poznatků lze určit faktory, které strategii podniku ovlivňují a kvantifikovat jejich očekávaný vývoj a vliv na podnik.</a:t>
            </a:r>
            <a:endParaRPr/>
          </a:p>
        </p:txBody>
      </p:sp>
      <p:sp>
        <p:nvSpPr>
          <p:cNvPr id="113" name="Google Shape;113;p16"/>
          <p:cNvSpPr txBox="1"/>
          <p:nvPr/>
        </p:nvSpPr>
        <p:spPr>
          <a:xfrm>
            <a:off x="457200" y="6340415"/>
            <a:ext cx="836700" cy="27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cs-CZ" sz="120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4/21</a:t>
            </a:r>
            <a:endParaRPr b="1" sz="120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 spd="slow">
    <p:fade/>
  </p:transition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17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b="1" lang="cs-CZ"/>
              <a:t>Význam a role strategické analýzy</a:t>
            </a:r>
            <a:endParaRPr b="1"/>
          </a:p>
        </p:txBody>
      </p:sp>
      <p:sp>
        <p:nvSpPr>
          <p:cNvPr id="119" name="Google Shape;119;p17"/>
          <p:cNvSpPr txBox="1"/>
          <p:nvPr>
            <p:ph idx="1" type="body"/>
          </p:nvPr>
        </p:nvSpPr>
        <p:spPr>
          <a:xfrm>
            <a:off x="457200" y="1299576"/>
            <a:ext cx="8229600" cy="4526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457200" rtl="0" algn="l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/>
              <a:t>S ohledem na cíle strategické analýzy lze vymezit dva základní okruhy její orientace, a to analýzu orientovanou na </a:t>
            </a:r>
            <a:r>
              <a:rPr b="1" lang="cs-CZ"/>
              <a:t>vnější okolí podniku</a:t>
            </a:r>
            <a:r>
              <a:rPr lang="cs-CZ"/>
              <a:t> a </a:t>
            </a:r>
            <a:r>
              <a:rPr b="1" lang="cs-CZ"/>
              <a:t>anlýzu vnitřních zdrojů</a:t>
            </a:r>
            <a:r>
              <a:rPr lang="cs-CZ"/>
              <a:t> a </a:t>
            </a:r>
            <a:r>
              <a:rPr b="1" lang="cs-CZ"/>
              <a:t>schopnosti podniku</a:t>
            </a:r>
            <a:r>
              <a:rPr lang="cs-CZ"/>
              <a:t>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cs-CZ"/>
              <a:t>Nejedná se však o dvě nezávislé roviny, ale naopak je třeba zdůraznit vzájemnou propojenost a souvislost mezi oběma okruhy.</a:t>
            </a:r>
            <a:endParaRPr/>
          </a:p>
        </p:txBody>
      </p:sp>
      <p:sp>
        <p:nvSpPr>
          <p:cNvPr id="120" name="Google Shape;120;p17"/>
          <p:cNvSpPr txBox="1"/>
          <p:nvPr/>
        </p:nvSpPr>
        <p:spPr>
          <a:xfrm>
            <a:off x="457200" y="6340415"/>
            <a:ext cx="836700" cy="27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cs-CZ" sz="120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5/21</a:t>
            </a:r>
            <a:endParaRPr b="1" sz="120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 spd="slow">
    <p:fade/>
  </p:transition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18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b="1" lang="cs-CZ"/>
              <a:t>Význam a role strategické analýzy</a:t>
            </a:r>
            <a:endParaRPr b="1"/>
          </a:p>
        </p:txBody>
      </p:sp>
      <p:sp>
        <p:nvSpPr>
          <p:cNvPr id="126" name="Google Shape;126;p18"/>
          <p:cNvSpPr txBox="1"/>
          <p:nvPr>
            <p:ph idx="1" type="body"/>
          </p:nvPr>
        </p:nvSpPr>
        <p:spPr>
          <a:xfrm>
            <a:off x="457200" y="1299576"/>
            <a:ext cx="8229600" cy="4526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457200" rtl="0" algn="l">
              <a:spcBef>
                <a:spcPts val="64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7" name="Google Shape;127;p18"/>
          <p:cNvSpPr txBox="1"/>
          <p:nvPr/>
        </p:nvSpPr>
        <p:spPr>
          <a:xfrm>
            <a:off x="457200" y="6340415"/>
            <a:ext cx="836700" cy="27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cs-CZ" sz="120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6/21</a:t>
            </a:r>
            <a:endParaRPr b="1" sz="120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28" name="Google Shape;128;p18"/>
          <p:cNvPicPr preferRelativeResize="0"/>
          <p:nvPr/>
        </p:nvPicPr>
        <p:blipFill rotWithShape="1">
          <a:blip r:embed="rId3">
            <a:alphaModFix/>
          </a:blip>
          <a:srcRect b="39077" l="35687" r="38019" t="41086"/>
          <a:stretch/>
        </p:blipFill>
        <p:spPr>
          <a:xfrm>
            <a:off x="771875" y="1847788"/>
            <a:ext cx="7703126" cy="326887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fade/>
  </p:transition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19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b="1" lang="cs-CZ"/>
              <a:t>Význam a role strategické analýzy</a:t>
            </a:r>
            <a:endParaRPr b="1"/>
          </a:p>
        </p:txBody>
      </p:sp>
      <p:sp>
        <p:nvSpPr>
          <p:cNvPr id="134" name="Google Shape;134;p19"/>
          <p:cNvSpPr txBox="1"/>
          <p:nvPr>
            <p:ph idx="1" type="body"/>
          </p:nvPr>
        </p:nvSpPr>
        <p:spPr>
          <a:xfrm>
            <a:off x="457200" y="1299576"/>
            <a:ext cx="8229600" cy="4526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457200" rtl="0" algn="l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/>
              <a:t>Základními fázemi strategické analýzy jsou:</a:t>
            </a:r>
            <a:endParaRPr/>
          </a:p>
          <a:p>
            <a:pPr indent="-342900" lvl="1" marL="914400" rtl="0" algn="l">
              <a:spcBef>
                <a:spcPts val="0"/>
              </a:spcBef>
              <a:spcAft>
                <a:spcPts val="0"/>
              </a:spcAft>
              <a:buSzPts val="1800"/>
              <a:buChar char="–"/>
            </a:pPr>
            <a:r>
              <a:rPr lang="cs-CZ"/>
              <a:t>analýza okolí;</a:t>
            </a:r>
            <a:endParaRPr/>
          </a:p>
          <a:p>
            <a:pPr indent="-342900" lvl="1" marL="914400" rtl="0" algn="l">
              <a:spcBef>
                <a:spcPts val="0"/>
              </a:spcBef>
              <a:spcAft>
                <a:spcPts val="0"/>
              </a:spcAft>
              <a:buSzPts val="1800"/>
              <a:buChar char="–"/>
            </a:pPr>
            <a:r>
              <a:rPr lang="cs-CZ"/>
              <a:t>anaůlýza fnitřních zdrojů a schopností.</a:t>
            </a:r>
            <a:endParaRPr/>
          </a:p>
          <a:p>
            <a:pPr indent="0" lvl="0" marL="914400" rtl="0" algn="l">
              <a:spcBef>
                <a:spcPts val="64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5" name="Google Shape;135;p19"/>
          <p:cNvSpPr txBox="1"/>
          <p:nvPr/>
        </p:nvSpPr>
        <p:spPr>
          <a:xfrm>
            <a:off x="457200" y="6340415"/>
            <a:ext cx="836700" cy="27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cs-CZ" sz="120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7/21</a:t>
            </a:r>
            <a:endParaRPr b="1" sz="120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 spd="slow">
    <p:fade/>
  </p:transition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20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b="1" lang="cs-CZ"/>
              <a:t>Význam a role strategické analýzy</a:t>
            </a:r>
            <a:endParaRPr b="1"/>
          </a:p>
        </p:txBody>
      </p:sp>
      <p:sp>
        <p:nvSpPr>
          <p:cNvPr id="141" name="Google Shape;141;p20"/>
          <p:cNvSpPr txBox="1"/>
          <p:nvPr>
            <p:ph idx="1" type="body"/>
          </p:nvPr>
        </p:nvSpPr>
        <p:spPr>
          <a:xfrm>
            <a:off x="457200" y="1299576"/>
            <a:ext cx="8229600" cy="4526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457200" rtl="0" algn="l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b="1" lang="cs-CZ"/>
              <a:t>Analýza okolí:</a:t>
            </a:r>
            <a:endParaRPr b="1"/>
          </a:p>
          <a:p>
            <a:pPr indent="-342899" lvl="1" marL="899999" rtl="0" algn="l">
              <a:spcBef>
                <a:spcPts val="0"/>
              </a:spcBef>
              <a:spcAft>
                <a:spcPts val="0"/>
              </a:spcAft>
              <a:buSzPts val="1800"/>
              <a:buChar char="–"/>
            </a:pPr>
            <a:r>
              <a:rPr lang="cs-CZ"/>
              <a:t>se zabývá identifikaci a rozborem faktorů okolí podniku, které ovlivňují jeho strategickou pozici a vytvářejí potenciální příležitosti a hrozby pro jeho činnost.</a:t>
            </a:r>
            <a:endParaRPr/>
          </a:p>
          <a:p>
            <a:pPr indent="-342899" lvl="1" marL="899999" rtl="0" algn="l">
              <a:spcBef>
                <a:spcPts val="0"/>
              </a:spcBef>
              <a:spcAft>
                <a:spcPts val="0"/>
              </a:spcAft>
              <a:buSzPts val="1800"/>
              <a:buChar char="–"/>
            </a:pPr>
            <a:r>
              <a:rPr lang="cs-CZ"/>
              <a:t>Orientuje se na vlivy trendů jednotlivých faktorů v makrookolí a mikrookolí, zpravidla vymezeném odvětvím.</a:t>
            </a:r>
            <a:endParaRPr/>
          </a:p>
        </p:txBody>
      </p:sp>
      <p:sp>
        <p:nvSpPr>
          <p:cNvPr id="142" name="Google Shape;142;p20"/>
          <p:cNvSpPr txBox="1"/>
          <p:nvPr/>
        </p:nvSpPr>
        <p:spPr>
          <a:xfrm>
            <a:off x="457200" y="6340415"/>
            <a:ext cx="836700" cy="27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cs-CZ" sz="120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8/21</a:t>
            </a:r>
            <a:endParaRPr b="1" sz="120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 spd="slow">
    <p:fade/>
  </p:transition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21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b="1" lang="cs-CZ"/>
              <a:t>Význam a role strategické analýzy</a:t>
            </a:r>
            <a:endParaRPr b="1"/>
          </a:p>
        </p:txBody>
      </p:sp>
      <p:sp>
        <p:nvSpPr>
          <p:cNvPr id="148" name="Google Shape;148;p21"/>
          <p:cNvSpPr txBox="1"/>
          <p:nvPr>
            <p:ph idx="1" type="body"/>
          </p:nvPr>
        </p:nvSpPr>
        <p:spPr>
          <a:xfrm>
            <a:off x="457200" y="1299576"/>
            <a:ext cx="8229600" cy="4526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92500"/>
          </a:bodyPr>
          <a:lstStyle/>
          <a:p>
            <a:pPr indent="-334327" lvl="0" marL="457200" rtl="0" algn="l">
              <a:spcBef>
                <a:spcPts val="640"/>
              </a:spcBef>
              <a:spcAft>
                <a:spcPts val="0"/>
              </a:spcAft>
              <a:buSzPct val="56250"/>
              <a:buChar char="•"/>
            </a:pPr>
            <a:r>
              <a:rPr b="1" lang="cs-CZ"/>
              <a:t>Analýza vnitřních zdrojů a schopnosti podniku:</a:t>
            </a:r>
            <a:endParaRPr b="1"/>
          </a:p>
          <a:p>
            <a:pPr indent="-334327" lvl="1" marL="899999" rtl="0" algn="l">
              <a:spcBef>
                <a:spcPts val="0"/>
              </a:spcBef>
              <a:spcAft>
                <a:spcPts val="0"/>
              </a:spcAft>
              <a:buSzPct val="64285"/>
              <a:buChar char="–"/>
            </a:pPr>
            <a:r>
              <a:rPr lang="cs-CZ"/>
              <a:t>směřuje k identifikaci zdrojů a schopnosti podniku, resp. strategické způsobilosti, kterou podnik musí mít, aby byl schopen reagovat na hrozby a příležitosti vznikající nepřetržitě v jeho okolí;</a:t>
            </a:r>
            <a:endParaRPr/>
          </a:p>
          <a:p>
            <a:pPr indent="-334327" lvl="1" marL="899999" rtl="0" algn="l">
              <a:spcBef>
                <a:spcPts val="0"/>
              </a:spcBef>
              <a:spcAft>
                <a:spcPts val="0"/>
              </a:spcAft>
              <a:buSzPct val="64285"/>
              <a:buChar char="–"/>
            </a:pPr>
            <a:r>
              <a:rPr lang="cs-CZ"/>
              <a:t>analýza zdrojů a schopnosti je proto velmi zásadním východiskem, je orientována jednak na jednotlivé druhy zdrojů a schopnosti, jak tyto zdroje využívat;</a:t>
            </a:r>
            <a:endParaRPr/>
          </a:p>
          <a:p>
            <a:pPr indent="-334327" lvl="1" marL="899999" rtl="0" algn="l">
              <a:spcBef>
                <a:spcPts val="0"/>
              </a:spcBef>
              <a:spcAft>
                <a:spcPts val="0"/>
              </a:spcAft>
              <a:buSzPct val="64285"/>
              <a:buChar char="–"/>
            </a:pPr>
            <a:r>
              <a:rPr lang="cs-CZ"/>
              <a:t>komplexně pojatá analýza vnitřních zdrojů a schopnosti směřuje k identifikaci specifickým přednosti podniku jako základu konkurenční výhodu. </a:t>
            </a:r>
            <a:endParaRPr/>
          </a:p>
        </p:txBody>
      </p:sp>
      <p:sp>
        <p:nvSpPr>
          <p:cNvPr id="149" name="Google Shape;149;p21"/>
          <p:cNvSpPr txBox="1"/>
          <p:nvPr/>
        </p:nvSpPr>
        <p:spPr>
          <a:xfrm>
            <a:off x="457200" y="6340415"/>
            <a:ext cx="836700" cy="27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cs-CZ" sz="120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9/21</a:t>
            </a:r>
            <a:endParaRPr b="1" sz="120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 spd="slow">
    <p:fade/>
  </p:transition>
</p:sld>
</file>

<file path=ppt/theme/theme1.xml><?xml version="1.0" encoding="utf-8"?>
<a:theme xmlns:a="http://schemas.openxmlformats.org/drawingml/2006/main" xmlns:r="http://schemas.openxmlformats.org/officeDocument/2006/relationships" name="Motiv systému Office">
  <a:themeElements>
    <a:clrScheme name="Kancelář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