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ff5715026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ff5715026f_0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f5715026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ff5715026f_0_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ff5715026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ff5715026f_0_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f5715026f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ff5715026f_0_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ff5715026f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ff5715026f_0_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ff5715026f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ff5715026f_0_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f5715026f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ff5715026f_0_9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ff5715026f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ff5715026f_0_1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ff5715026f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ff5715026f_0_10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ff5715026f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ff5715026f_0_1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ff571502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ff5715026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f5715026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f5715026f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f5715026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ff5715026f_0_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f5715026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ff5715026f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f5715026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ff5715026f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f5715026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ff5715026f_0_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f5715026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ff5715026f_0_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b="1" lang="cs-CZ">
                <a:solidFill>
                  <a:srgbClr val="D10202"/>
                </a:solidFill>
              </a:rPr>
              <a:t>Strategická analýza</a:t>
            </a:r>
            <a:br>
              <a:rPr b="1" lang="cs-CZ">
                <a:solidFill>
                  <a:srgbClr val="D10202"/>
                </a:solidFill>
              </a:rPr>
            </a:br>
            <a:r>
              <a:rPr b="1" lang="cs-CZ">
                <a:solidFill>
                  <a:srgbClr val="D10202"/>
                </a:solidFill>
              </a:rPr>
              <a:t>XSAN</a:t>
            </a:r>
            <a:endParaRPr b="1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Výsledek obrázku pro ikea logo" id="91" name="Google Shape;91;p13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cs-CZ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29. 09. 2022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cs-CZ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sz="16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3">
            <a:alphaModFix/>
          </a:blip>
          <a:srcRect b="32255" l="36093" r="40135" t="44738"/>
          <a:stretch/>
        </p:blipFill>
        <p:spPr>
          <a:xfrm>
            <a:off x="1293900" y="1753875"/>
            <a:ext cx="6645077" cy="361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63" name="Google Shape;163;p23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Nejčastějšími analýzami makroprostředí jsou tzv. </a:t>
            </a:r>
            <a:r>
              <a:rPr b="1" lang="cs-CZ"/>
              <a:t>PEST </a:t>
            </a:r>
            <a:r>
              <a:rPr lang="cs-CZ"/>
              <a:t>analýza a analýza </a:t>
            </a:r>
            <a:r>
              <a:rPr b="1" lang="cs-CZ"/>
              <a:t>4C</a:t>
            </a:r>
            <a:r>
              <a:rPr lang="cs-CZ"/>
              <a:t>. </a:t>
            </a:r>
            <a:endParaRPr/>
          </a:p>
          <a:p>
            <a:pPr indent="-32766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 obou případech přitom platí, že </a:t>
            </a:r>
            <a:r>
              <a:rPr i="1" lang="cs-CZ"/>
              <a:t>„hlavním cílem uvedených metod je podnítit vrcholové manažery, aby se zabývali širšími, často relativně vzdálenými faktory a jejich vzájemnými souvislostmi, a tím se stali vnímavějšími k hrozbám a příležitostem vznikajícím v okolí podniku“ </a:t>
            </a:r>
            <a:endParaRPr i="1"/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PEST</a:t>
            </a:r>
            <a:r>
              <a:rPr lang="cs-CZ"/>
              <a:t>, PESTL, příp. variovaná SLEPT analýza je určena ke zhodnocení makroekonomických podmínek firmy.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Analýza </a:t>
            </a:r>
            <a:r>
              <a:rPr b="1" lang="cs-CZ"/>
              <a:t>4C</a:t>
            </a:r>
            <a:r>
              <a:rPr lang="cs-CZ"/>
              <a:t> se zaměřuje na analýzu faktorů, jež souvisí s globalizací, resp. postihuje globalizační trendy.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Zákazníci, druhy nákladů, národních specifik a konkurentů.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77" name="Google Shape;177;p25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Podstata analýzy mikro-okolí spočívá v analýze daného odvětví, pozornost by měla být zaměřena na základní proměnné, jako je </a:t>
            </a:r>
            <a:r>
              <a:rPr b="1" i="1" lang="cs-CZ"/>
              <a:t>charakteristika trhu, jeho velikost, růst, nároky na kapitál, vstupní a výstupní bariéry</a:t>
            </a:r>
            <a:r>
              <a:rPr lang="cs-CZ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Faktory, jimţ je přikládána největší síla, jsou označovány jako tzv. změnotvorné síly.</a:t>
            </a:r>
            <a:endParaRPr/>
          </a:p>
        </p:txBody>
      </p:sp>
      <p:sp>
        <p:nvSpPr>
          <p:cNvPr id="178" name="Google Shape;178;p25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Největší pozornost pak bývá věnována prostředí konkurenčnímu, přičemž však chování podniku samozřejmě nedeterminuje pouze konkurence jako taková, ale i odběratelé, dodavatelé, substituční zboží a potenciální nová konkurence – tedy aspekty, k nimž se vztahuje již zmiňovaný </a:t>
            </a:r>
            <a:r>
              <a:rPr b="1" i="1" lang="cs-CZ"/>
              <a:t>Porterův model pěti konkurenčních sil.</a:t>
            </a:r>
            <a:r>
              <a:rPr lang="cs-CZ"/>
              <a:t> </a:t>
            </a:r>
            <a:endParaRPr/>
          </a:p>
        </p:txBody>
      </p:sp>
      <p:sp>
        <p:nvSpPr>
          <p:cNvPr id="185" name="Google Shape;185;p26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Analýza vnitřního prostředí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Vnitřní prostředí je ze strany společnosti ovlivnitelné, tvoří jej veškeré firemní zdroje, ale také management, zaměstnanci, stejně jako organizační struktura, firemní kultura, mezilidské vztahy, etika či materiální prostředí.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Podstata analýzy vnitřního prostředí spočívá v evaluaci realizace definovaných firemních strategických cílů.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98" name="Google Shape;198;p28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Analýza vnitřního prostředí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SWOT analýza (hodnocení jak vnějšího, tak vnitřního prostředí);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Analýza VRIO;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Analýza 7S.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205" name="Google Shape;205;p29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Syntéza jako východisko pro formulaci strategie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výsledky analýzy okolí a analýzy zdrojů a schopnosti představují východiska pro syntézu směřující k určení zdrojů konkurenční výhody a vymezení konkurenční pozice podniku jako východiska pro strategii.</a:t>
            </a:r>
            <a:endParaRPr/>
          </a:p>
        </p:txBody>
      </p:sp>
      <p:sp>
        <p:nvSpPr>
          <p:cNvPr id="206" name="Google Shape;206;p29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212" name="Google Shape;212;p30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Syntéza jako východisko pro formulaci strategie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prvním z nich je SWOT analýza, která identifikuje silné a slabé stránky podniku a porovnává je s hlavními vlivy z okolí podniku.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SWOT analýza musí být pojata ve strukturovanější formě, než s jakou se leze běžně setkat, tj. nikoliv pouze jako seznam silných a slabých stránek, hrozeb a příležitosti.</a:t>
            </a:r>
            <a:endParaRPr/>
          </a:p>
        </p:txBody>
      </p:sp>
      <p:sp>
        <p:nvSpPr>
          <p:cNvPr id="213" name="Google Shape;213;p30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219" name="Google Shape;219;p31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Syntéza jako východisko pro formulaci strategie</a:t>
            </a:r>
            <a:endParaRPr b="1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Klíčová je především úloha spočívající ve vyhledávání a vnímání příležitosti.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Navazující odhad relativní konkurenční síly ukáže, zda je podnik slabší nebo silnější v klíčových faktorech úspěchu než jeho konkurenti.</a:t>
            </a:r>
            <a:endParaRPr/>
          </a:p>
          <a:p>
            <a:pPr indent="0" lvl="0" marL="9144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1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Strategická analýza</a:t>
            </a:r>
            <a:r>
              <a:rPr lang="cs-CZ"/>
              <a:t> je nástrojem strategického řízení, který může pomoci pochopit podnik zevnitř i z venku, může objevit nové příležitosti pro růst a posílení pozice na trhu.</a:t>
            </a:r>
            <a:endParaRPr/>
          </a:p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226" name="Google Shape;226;p32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b="1" lang="cs-CZ"/>
              <a:t>Syntéza jako východisko pro formulaci strategie</a:t>
            </a:r>
            <a:endParaRPr b="1"/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Tato pojatá syntéza má předpoklady plnit roli při identifikaci relativní konkurenční síly a od toho se odvíjejících strategických předností jako základu konkurenční výhody.</a:t>
            </a:r>
            <a:endParaRPr/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Konkurenční výhoda je založena na specifických předností podniku, které mají pro podnik zásadní význam a výrazně se podílejí na tvorbě hodnoty vnímané zákazníkem.</a:t>
            </a:r>
            <a:endParaRPr/>
          </a:p>
          <a:p>
            <a:pPr indent="-334327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Syntéza výsledků představuje mimořádně náročnou činnost a v podstatě vrcholným krokem strategické analýzy.</a:t>
            </a:r>
            <a:endParaRPr/>
          </a:p>
          <a:p>
            <a:pPr indent="0" lvl="0" marL="9144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2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/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Clr>
                <a:srgbClr val="980000"/>
              </a:buClr>
              <a:buSzPts val="1800"/>
              <a:buChar char="•"/>
            </a:pPr>
            <a:r>
              <a:rPr i="1" lang="cs-CZ">
                <a:solidFill>
                  <a:srgbClr val="980000"/>
                </a:solidFill>
              </a:rPr>
              <a:t>Cílem strategické analýzy je identifikovat, analyzovat a ohodnotit všechny relevantní faktory, u nichž lze předpokládat, že budou mít vliv na konečnou volbu cílů a strategie podniku.</a:t>
            </a:r>
            <a:endParaRPr i="1"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Velmi důležité je posoudit vzájemné vztahy a souvislosti, které mezi faktory existují. 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25755" lvl="0" marL="457200" rtl="0" algn="l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lang="cs-CZ"/>
              <a:t>Tento krok je pak základem pro posouzení vhodnosti současné strategie či rozhodnutí o volbě strategie nové.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cs-CZ"/>
              <a:t>Vychází se přitom nutně z odhadu budoucích trendů a jevů, jež mohou v průběhu strategického období nastat.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cs-CZ"/>
              <a:t>Je proto nezbytné snažit se co nejkvalifikovanější analyzovat existující trendy, získávat informace umožňující odhalit základy budoucího vývoje, oddělit krátkodobé jevy od jevů dlouhodobé povahy.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cs-CZ"/>
              <a:t>S využitím těchto poznatků lze určit faktory, které strategii podniku ovlivňují a kvantifikovat jejich očekávaný vývoj a vliv na podnik.</a:t>
            </a:r>
            <a:endParaRPr/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 ohledem na cíle strategické analýzy lze vymezit dva základní okruhy její orientace, a to analýzu orientovanou na </a:t>
            </a:r>
            <a:r>
              <a:rPr b="1" lang="cs-CZ"/>
              <a:t>vnější okolí podniku</a:t>
            </a:r>
            <a:r>
              <a:rPr lang="cs-CZ"/>
              <a:t> a </a:t>
            </a:r>
            <a:r>
              <a:rPr b="1" lang="cs-CZ"/>
              <a:t>anlýzu vnitřních zdrojů</a:t>
            </a:r>
            <a:r>
              <a:rPr lang="cs-CZ"/>
              <a:t> a </a:t>
            </a:r>
            <a:r>
              <a:rPr b="1" lang="cs-CZ"/>
              <a:t>schopnosti podniku</a:t>
            </a:r>
            <a:r>
              <a:rPr lang="cs-CZ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Nejedná se však o dvě nezávislé roviny, ale naopak je třeba zdůraznit vzájemnou propojenost a souvislost mezi oběma okruhy.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18"/>
          <p:cNvPicPr preferRelativeResize="0"/>
          <p:nvPr/>
        </p:nvPicPr>
        <p:blipFill rotWithShape="1">
          <a:blip r:embed="rId3">
            <a:alphaModFix/>
          </a:blip>
          <a:srcRect b="39077" l="35687" r="38019" t="41086"/>
          <a:stretch/>
        </p:blipFill>
        <p:spPr>
          <a:xfrm>
            <a:off x="771875" y="1847788"/>
            <a:ext cx="7703126" cy="326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Základními fázemi strategické analýzy jsou: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analýza okolí;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anaůlýza fnitřních zdrojů a schopností.</a:t>
            </a:r>
            <a:endParaRPr/>
          </a:p>
          <a:p>
            <a:pPr indent="0" lvl="0" marL="9144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b="1" lang="cs-CZ"/>
              <a:t>Analýza okolí:</a:t>
            </a:r>
            <a:endParaRPr b="1"/>
          </a:p>
          <a:p>
            <a:pPr indent="-342899" lvl="1" marL="899999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se zabývá identifikaci a rozborem faktorů okolí podniku, které ovlivňují jeho strategickou pozici a vytvářejí potenciální příležitosti a hrozby pro jeho činnost.</a:t>
            </a:r>
            <a:endParaRPr/>
          </a:p>
          <a:p>
            <a:pPr indent="-342899" lvl="1" marL="899999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cs-CZ"/>
              <a:t>Orientuje se na vlivy trendů jednotlivých faktorů v makrookolí a mikrookolí, zpravidla vymezeném odvětvím.</a:t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cs-CZ"/>
              <a:t>Význam a role strategické analýzy</a:t>
            </a:r>
            <a:endParaRPr b="1"/>
          </a:p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457200" y="1299576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34327" lvl="0" marL="457200" rtl="0" algn="l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b="1" lang="cs-CZ"/>
              <a:t>Analýza vnitřních zdrojů a schopnosti podniku:</a:t>
            </a:r>
            <a:endParaRPr b="1"/>
          </a:p>
          <a:p>
            <a:pPr indent="-334327" lvl="1" marL="899999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směřuje k identifikaci zdrojů a schopnosti podniku, resp. strategické způsobilosti, kterou podnik musí mít, aby byl schopen reagovat na hrozby a příležitosti vznikající nepřetržitě v jeho okolí;</a:t>
            </a:r>
            <a:endParaRPr/>
          </a:p>
          <a:p>
            <a:pPr indent="-334327" lvl="1" marL="899999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analýza zdrojů a schopnosti je proto velmi zásadním východiskem, je orientována jednak na jednotlivé druhy zdrojů a schopnosti, jak tyto zdroje využívat;</a:t>
            </a:r>
            <a:endParaRPr/>
          </a:p>
          <a:p>
            <a:pPr indent="-334327" lvl="1" marL="899999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cs-CZ"/>
              <a:t>komplexně pojatá analýza vnitřních zdrojů a schopnosti směřuje k identifikaci specifickým přednosti podniku jako základu konkurenční výhodu. </a:t>
            </a:r>
            <a:endParaRPr/>
          </a:p>
        </p:txBody>
      </p:sp>
      <p:sp>
        <p:nvSpPr>
          <p:cNvPr id="149" name="Google Shape;149;p21"/>
          <p:cNvSpPr txBox="1"/>
          <p:nvPr/>
        </p:nvSpPr>
        <p:spPr>
          <a:xfrm>
            <a:off x="457200" y="6340415"/>
            <a:ext cx="836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9/21</a:t>
            </a:r>
            <a:endParaRPr b="1"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