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cs-CZ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5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6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6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6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2" name="Google Shape;62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9" name="Google Shape;69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transition spd="slow">
    <p:fade/>
  </p:transition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/>
          <p:nvPr>
            <p:ph type="ctrTitle"/>
          </p:nvPr>
        </p:nvSpPr>
        <p:spPr>
          <a:xfrm>
            <a:off x="289833" y="2041742"/>
            <a:ext cx="8704877" cy="356312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D10202"/>
              </a:buClr>
              <a:buSzPts val="4400"/>
              <a:buFont typeface="Calibri"/>
              <a:buNone/>
            </a:pPr>
            <a:r>
              <a:rPr b="1" lang="cs-CZ">
                <a:solidFill>
                  <a:srgbClr val="D10202"/>
                </a:solidFill>
              </a:rPr>
              <a:t>Strategická analýza</a:t>
            </a:r>
            <a:br>
              <a:rPr b="1" lang="cs-CZ">
                <a:solidFill>
                  <a:srgbClr val="D10202"/>
                </a:solidFill>
              </a:rPr>
            </a:br>
            <a:r>
              <a:rPr b="1" lang="cs-CZ">
                <a:solidFill>
                  <a:srgbClr val="D10202"/>
                </a:solidFill>
              </a:rPr>
              <a:t>XSAN</a:t>
            </a:r>
            <a:endParaRPr b="1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cs-CZ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Škrabal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descr="Výsledek obrázku pro ikea logo" id="91" name="Google Shape;91;p13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lang="cs-CZ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29. 09. 2022</a:t>
            </a:r>
            <a:endParaRPr/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lang="cs-CZ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t/>
            </a:r>
            <a:endParaRPr b="0" sz="16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cs-CZ"/>
              <a:t>Kontakt</a:t>
            </a:r>
            <a:endParaRPr b="1"/>
          </a:p>
        </p:txBody>
      </p:sp>
      <p:sp>
        <p:nvSpPr>
          <p:cNvPr id="98" name="Google Shape;98;p14"/>
          <p:cNvSpPr txBox="1"/>
          <p:nvPr>
            <p:ph idx="1" type="body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/>
              <a:t>Ústav: UIZ (Ústav inovací ve zdravotnictví)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/>
              <a:t>Kontakt:</a:t>
            </a:r>
            <a:endParaRPr/>
          </a:p>
          <a:p>
            <a:pPr indent="-2857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</a:pPr>
            <a:r>
              <a:rPr lang="cs-CZ"/>
              <a:t>e-mail: jaroslav.skrabal@mvso.cz</a:t>
            </a:r>
            <a:endParaRPr/>
          </a:p>
          <a:p>
            <a:pPr indent="-2857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</a:pPr>
            <a:r>
              <a:rPr lang="cs-CZ"/>
              <a:t>Přes poštu v rámci: IS MVSO.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/>
              <a:t>Konzultační hodiny dle domluvy.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/>
              <a:t>Veškeré informace budou poslány přes hromadnou korespondenci IS MVSO.</a:t>
            </a:r>
            <a:endParaRPr/>
          </a:p>
          <a:p>
            <a:pPr indent="0" lvl="1" marL="4572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b="1"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b="1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-CZ" sz="12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2/6</a:t>
            </a:r>
            <a:endParaRPr b="1" sz="12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cs-CZ"/>
              <a:t>Podmínky</a:t>
            </a:r>
            <a:endParaRPr b="1"/>
          </a:p>
        </p:txBody>
      </p:sp>
      <p:sp>
        <p:nvSpPr>
          <p:cNvPr id="105" name="Google Shape;105;p15"/>
          <p:cNvSpPr txBox="1"/>
          <p:nvPr>
            <p:ph idx="1" type="body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b="1" lang="cs-CZ"/>
              <a:t>Metody hodnocení:</a:t>
            </a:r>
            <a:endParaRPr/>
          </a:p>
          <a:p>
            <a:pPr indent="-2857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</a:pPr>
            <a:r>
              <a:rPr lang="cs-CZ"/>
              <a:t>seminární práce;</a:t>
            </a:r>
            <a:endParaRPr/>
          </a:p>
          <a:p>
            <a:pPr indent="-2857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</a:pPr>
            <a:r>
              <a:rPr lang="cs-CZ"/>
              <a:t>prezentace praktického příkladu.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/>
              <a:t>Seminární práce bude odevzdána na konci semestru prostřednictvím e-mailu vyučujícímu.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/>
              <a:t>Prezentace praktického příkladu bude na konci semestru.</a:t>
            </a:r>
            <a:endParaRPr/>
          </a:p>
          <a:p>
            <a:pPr indent="0" lvl="1" marL="4572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b="1"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b="1"/>
          </a:p>
        </p:txBody>
      </p:sp>
      <p:sp>
        <p:nvSpPr>
          <p:cNvPr id="106" name="Google Shape;106;p15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-CZ" sz="12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3/6</a:t>
            </a:r>
            <a:endParaRPr b="1" sz="12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cs-CZ"/>
              <a:t>Podmínky</a:t>
            </a:r>
            <a:endParaRPr/>
          </a:p>
        </p:txBody>
      </p:sp>
      <p:sp>
        <p:nvSpPr>
          <p:cNvPr id="112" name="Google Shape;112;p16"/>
          <p:cNvSpPr txBox="1"/>
          <p:nvPr>
            <p:ph idx="1" type="body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7500" lnSpcReduction="20000"/>
          </a:bodyPr>
          <a:lstStyle/>
          <a:p>
            <a:pPr indent="-312419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cs-CZ"/>
              <a:t>Seminární práce:</a:t>
            </a:r>
            <a:endParaRPr/>
          </a:p>
          <a:p>
            <a:pPr indent="-259080" lvl="1" marL="742950" rtl="0" algn="l">
              <a:lnSpc>
                <a:spcPct val="115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cs-CZ"/>
              <a:t>výběr firmy/společnosti dle vlastního zvážení;</a:t>
            </a:r>
            <a:endParaRPr/>
          </a:p>
          <a:p>
            <a:pPr indent="-259080" lvl="1" marL="742950" rtl="0" algn="l">
              <a:lnSpc>
                <a:spcPct val="115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cs-CZ"/>
              <a:t>na základě zvolené firmy/společnosti bude vypracována seminární práce zaměřena na strategickou analýzu dané firmy/společnosti;</a:t>
            </a:r>
            <a:endParaRPr/>
          </a:p>
          <a:p>
            <a:pPr indent="-259080" lvl="1" marL="742950" rtl="0" algn="l">
              <a:lnSpc>
                <a:spcPct val="115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cs-CZ"/>
              <a:t>seminární práce bude v rozsahu okolo 10 stran (titulní strana, úvod, empirická část, závěr, použitá literatura);</a:t>
            </a:r>
            <a:endParaRPr/>
          </a:p>
          <a:p>
            <a:pPr indent="-259080" lvl="1" marL="742950" rtl="0" algn="l">
              <a:lnSpc>
                <a:spcPct val="115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cs-CZ"/>
              <a:t>v seminární práci bude kladen důraz na strategickou analýzu vnitřního a vnějšího prostředí zvolené firmy/společnosti.</a:t>
            </a:r>
            <a:endParaRPr/>
          </a:p>
          <a:p>
            <a:pPr indent="-64135" lvl="2" marL="1143000" rtl="0" algn="l"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ct val="116666"/>
              <a:buNone/>
            </a:pPr>
            <a:r>
              <a:t/>
            </a:r>
            <a:endParaRPr/>
          </a:p>
          <a:p>
            <a:pPr indent="-87630" lvl="2" marL="1143000" rtl="0" algn="l">
              <a:spcBef>
                <a:spcPts val="4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0" lvl="1" marL="457200" rtl="0" algn="l"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b="1"/>
          </a:p>
          <a:p>
            <a:pPr indent="-15494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b="1"/>
          </a:p>
        </p:txBody>
      </p:sp>
      <p:sp>
        <p:nvSpPr>
          <p:cNvPr id="113" name="Google Shape;113;p16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-CZ" sz="12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4/6</a:t>
            </a:r>
            <a:endParaRPr b="1" sz="12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cs-CZ"/>
              <a:t>Podmínky</a:t>
            </a:r>
            <a:endParaRPr/>
          </a:p>
        </p:txBody>
      </p:sp>
      <p:sp>
        <p:nvSpPr>
          <p:cNvPr id="119" name="Google Shape;119;p17"/>
          <p:cNvSpPr txBox="1"/>
          <p:nvPr>
            <p:ph idx="1" type="body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-35814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b="1" lang="cs-CZ"/>
              <a:t>Prezentace:</a:t>
            </a:r>
            <a:endParaRPr/>
          </a:p>
          <a:p>
            <a:pPr indent="-299085" lvl="1" marL="742950" rtl="0" algn="l"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</a:pPr>
            <a:r>
              <a:rPr lang="cs-CZ"/>
              <a:t>prezentace bude v rozsahu 15 minut;</a:t>
            </a:r>
            <a:endParaRPr/>
          </a:p>
          <a:p>
            <a:pPr indent="-299085" lvl="1" marL="742950" rtl="0" algn="l"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</a:pPr>
            <a:r>
              <a:rPr lang="cs-CZ"/>
              <a:t>součástí prezentace bude uveden profil (historii), zaměření (obor činnosti), strategickou analýzu firmy/společnosti.</a:t>
            </a:r>
            <a:endParaRPr/>
          </a:p>
          <a:p>
            <a:pPr indent="-299085" lvl="1" marL="742950" rtl="0" algn="l"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</a:pPr>
            <a:r>
              <a:rPr lang="cs-CZ"/>
              <a:t>prezentace zvolené firmy/společnosti bude na konci semestru.</a:t>
            </a:r>
            <a:endParaRPr/>
          </a:p>
          <a:p>
            <a:pPr indent="-64135" lvl="2" marL="1143000" rtl="0" algn="l"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87630" lvl="2" marL="1143000" rtl="0" algn="l">
              <a:spcBef>
                <a:spcPts val="444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0" lvl="1" marL="457200" rtl="0" algn="l"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b="1"/>
          </a:p>
          <a:p>
            <a:pPr indent="-15494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b="1"/>
          </a:p>
        </p:txBody>
      </p:sp>
      <p:sp>
        <p:nvSpPr>
          <p:cNvPr id="120" name="Google Shape;120;p17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-CZ" sz="12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5/6</a:t>
            </a:r>
            <a:endParaRPr b="1" sz="12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8"/>
          <p:cNvSpPr txBox="1"/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400">
                <a:solidFill>
                  <a:srgbClr val="FF0000"/>
                </a:solidFill>
              </a:rPr>
              <a:t>DĚKUJI ZA POZORNOST</a:t>
            </a:r>
            <a:endParaRPr/>
          </a:p>
        </p:txBody>
      </p:sp>
    </p:spTree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