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3"/>
  </p:handoutMasterIdLst>
  <p:sldIdLst>
    <p:sldId id="256" r:id="rId2"/>
    <p:sldId id="263" r:id="rId3"/>
    <p:sldId id="269" r:id="rId4"/>
    <p:sldId id="272" r:id="rId5"/>
    <p:sldId id="268" r:id="rId6"/>
    <p:sldId id="271" r:id="rId7"/>
    <p:sldId id="283" r:id="rId8"/>
    <p:sldId id="270" r:id="rId9"/>
    <p:sldId id="264" r:id="rId10"/>
    <p:sldId id="259" r:id="rId11"/>
    <p:sldId id="284" r:id="rId12"/>
    <p:sldId id="260" r:id="rId13"/>
    <p:sldId id="265" r:id="rId14"/>
    <p:sldId id="266" r:id="rId15"/>
    <p:sldId id="267" r:id="rId16"/>
    <p:sldId id="280" r:id="rId17"/>
    <p:sldId id="279" r:id="rId18"/>
    <p:sldId id="261" r:id="rId19"/>
    <p:sldId id="262" r:id="rId20"/>
    <p:sldId id="285" r:id="rId21"/>
    <p:sldId id="281" r:id="rId22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797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A52BA-04FA-428B-9B1B-E6CF6DF0B7A2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4D71A-49DA-40E9-8E0F-5C8D77F07D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248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5KSpFLmukRw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49" y="2362672"/>
            <a:ext cx="8036885" cy="2387600"/>
          </a:xfrm>
        </p:spPr>
        <p:txBody>
          <a:bodyPr anchor="ctr" anchorCtr="1"/>
          <a:lstStyle/>
          <a:p>
            <a:pPr algn="ctr"/>
            <a:r>
              <a:rPr lang="cs-CZ" dirty="0"/>
              <a:t>ŘÍZENÍ LIDSKÝCH ZDROJŮ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Markéta </a:t>
            </a:r>
            <a:r>
              <a:rPr lang="cs-CZ" dirty="0" err="1"/>
              <a:t>Vitoslavská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Strategické řízení lidských zdrojů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Mělo by být v souladu se strategickým řízením organizace</a:t>
            </a:r>
          </a:p>
          <a:p>
            <a:r>
              <a:rPr lang="cs-CZ" dirty="0"/>
              <a:t>Zabezpečení cílů organizace prostřednictvím lidských zdrojů</a:t>
            </a:r>
          </a:p>
          <a:p>
            <a:endParaRPr lang="cs-CZ" dirty="0"/>
          </a:p>
          <a:p>
            <a:r>
              <a:rPr lang="cs-CZ" dirty="0"/>
              <a:t>„Ty personální aktivity, které slouží podpoře konkurenční strategie organizace.“</a:t>
            </a:r>
          </a:p>
          <a:p>
            <a:r>
              <a:rPr lang="cs-CZ" dirty="0"/>
              <a:t>„Ta rozhodnutí a aktivity, které se týkají řízení zaměstnanců na všech úrovních a míří ke konkurenční výhodě.“</a:t>
            </a:r>
          </a:p>
          <a:p>
            <a:r>
              <a:rPr lang="cs-CZ" dirty="0"/>
              <a:t>„Postupný proces skládající se ze vzájemně na sebe navazujících aktivit: formulace strategie, strategické plánování, realizace, kontrola, hodnocení, úprava strategie.“</a:t>
            </a:r>
          </a:p>
          <a:p>
            <a:pPr marL="0" indent="0">
              <a:buNone/>
            </a:pPr>
            <a:r>
              <a:rPr lang="cs-CZ" sz="1300" i="1" dirty="0"/>
              <a:t>Armstrong</a:t>
            </a:r>
          </a:p>
        </p:txBody>
      </p:sp>
    </p:spTree>
    <p:extLst>
      <p:ext uri="{BB962C8B-B14F-4D97-AF65-F5344CB8AC3E}">
        <p14:creationId xmlns:p14="http://schemas.microsoft.com/office/powerpoint/2010/main" val="135391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hlinkClick r:id="rId2"/>
              </a:rPr>
              <a:t>https://www.youtube.com/watch?v=5KSpFLmukRw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75723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řízení lidských zdrojů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Vychází ze strategického řízení lidských zdrojů</a:t>
            </a:r>
          </a:p>
          <a:p>
            <a:r>
              <a:rPr lang="cs-CZ" dirty="0"/>
              <a:t>Oba pojmy jsou často vzájemně zaměňovány</a:t>
            </a:r>
          </a:p>
          <a:p>
            <a:endParaRPr lang="cs-CZ" dirty="0"/>
          </a:p>
          <a:p>
            <a:r>
              <a:rPr lang="cs-CZ" dirty="0"/>
              <a:t>Odráží strategické řízení lidských zdrojů v podobě politik, programů a konkrétní praxe ve všech personálních činnostech</a:t>
            </a:r>
          </a:p>
          <a:p>
            <a:endParaRPr lang="cs-CZ" dirty="0"/>
          </a:p>
          <a:p>
            <a:r>
              <a:rPr lang="cs-CZ" dirty="0"/>
              <a:t>Definuje cíle, jichž se snaží společnost dosáhnout a konkrétní kroky, které organizace zamýšlí udělat v konkrétních oblastech personálních procesů a činností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22035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ŘLZ - 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Strategické </a:t>
            </a:r>
          </a:p>
          <a:p>
            <a:pPr lvl="1"/>
            <a:r>
              <a:rPr lang="cs-CZ" dirty="0"/>
              <a:t>Jsou to informace vrcholového vedení</a:t>
            </a:r>
          </a:p>
          <a:p>
            <a:r>
              <a:rPr lang="cs-CZ" dirty="0"/>
              <a:t>Operativní</a:t>
            </a:r>
          </a:p>
          <a:p>
            <a:pPr lvl="1"/>
            <a:r>
              <a:rPr lang="cs-CZ" dirty="0"/>
              <a:t>Realizované záměry a rozplánování postupných kroků jako hlavní pracovní cíle divizí, úseků</a:t>
            </a:r>
          </a:p>
          <a:p>
            <a:r>
              <a:rPr lang="cs-CZ" dirty="0"/>
              <a:t>Operační</a:t>
            </a:r>
          </a:p>
          <a:p>
            <a:pPr lvl="1"/>
            <a:r>
              <a:rPr lang="cs-CZ" dirty="0"/>
              <a:t>Zaměřené na realizaci, realizují je jednotliví zaměstnanci ve své každodenní pracovní činnosti</a:t>
            </a:r>
          </a:p>
        </p:txBody>
      </p:sp>
    </p:spTree>
    <p:extLst>
      <p:ext uri="{BB962C8B-B14F-4D97-AF65-F5344CB8AC3E}">
        <p14:creationId xmlns:p14="http://schemas.microsoft.com/office/powerpoint/2010/main" val="42072649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Vliv na strategii mají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Vnitřní podmínky organizace</a:t>
            </a:r>
          </a:p>
          <a:p>
            <a:endParaRPr lang="cs-CZ" dirty="0"/>
          </a:p>
          <a:p>
            <a:r>
              <a:rPr lang="cs-CZ" dirty="0"/>
              <a:t>Vnější podmínky organizace</a:t>
            </a:r>
          </a:p>
        </p:txBody>
      </p:sp>
    </p:spTree>
    <p:extLst>
      <p:ext uri="{BB962C8B-B14F-4D97-AF65-F5344CB8AC3E}">
        <p14:creationId xmlns:p14="http://schemas.microsoft.com/office/powerpoint/2010/main" val="11755543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ŘLZ - dokumenty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Organizační řád</a:t>
            </a:r>
          </a:p>
          <a:p>
            <a:r>
              <a:rPr lang="cs-CZ" dirty="0"/>
              <a:t>Personální politika</a:t>
            </a:r>
          </a:p>
          <a:p>
            <a:r>
              <a:rPr lang="cs-CZ" sz="2200" dirty="0"/>
              <a:t>Systém řízené dokumentace </a:t>
            </a:r>
          </a:p>
          <a:p>
            <a:r>
              <a:rPr lang="cs-CZ" sz="2200" dirty="0"/>
              <a:t>Etický kodex</a:t>
            </a:r>
          </a:p>
          <a:p>
            <a:r>
              <a:rPr lang="cs-CZ" sz="2200" dirty="0"/>
              <a:t>Kolektivní smlouva</a:t>
            </a:r>
          </a:p>
        </p:txBody>
      </p:sp>
    </p:spTree>
    <p:extLst>
      <p:ext uri="{BB962C8B-B14F-4D97-AF65-F5344CB8AC3E}">
        <p14:creationId xmlns:p14="http://schemas.microsoft.com/office/powerpoint/2010/main" val="36284870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dirty="0"/>
            </a:br>
            <a:r>
              <a:rPr lang="cs-CZ" dirty="0"/>
              <a:t>Popsání firemního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Organizační struktura</a:t>
            </a:r>
          </a:p>
          <a:p>
            <a:r>
              <a:rPr lang="cs-CZ" dirty="0"/>
              <a:t>Organizační schéma</a:t>
            </a:r>
          </a:p>
          <a:p>
            <a:r>
              <a:rPr lang="cs-CZ" dirty="0"/>
              <a:t>Organizační řád</a:t>
            </a:r>
          </a:p>
          <a:p>
            <a:r>
              <a:rPr lang="cs-CZ" dirty="0"/>
              <a:t>Organizační kultura</a:t>
            </a:r>
          </a:p>
          <a:p>
            <a:r>
              <a:rPr lang="cs-CZ" dirty="0"/>
              <a:t>Etický kodex</a:t>
            </a:r>
          </a:p>
          <a:p>
            <a:r>
              <a:rPr lang="cs-CZ" dirty="0"/>
              <a:t>Symboly</a:t>
            </a:r>
          </a:p>
          <a:p>
            <a:r>
              <a:rPr lang="cs-CZ" dirty="0"/>
              <a:t>Psané standardy (v odívání, v komunikaci, užívání prostředků, …)</a:t>
            </a:r>
          </a:p>
        </p:txBody>
      </p:sp>
    </p:spTree>
    <p:extLst>
      <p:ext uri="{BB962C8B-B14F-4D97-AF65-F5344CB8AC3E}">
        <p14:creationId xmlns:p14="http://schemas.microsoft.com/office/powerpoint/2010/main" val="15077058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řád, struktura, schéma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Organizační řád popisuje činnosti organizačních útvarů</a:t>
            </a:r>
          </a:p>
          <a:p>
            <a:r>
              <a:rPr lang="cs-CZ" dirty="0"/>
              <a:t>Organizační struktura je mechanismus, který slouží ke koordinaci a řízení aktivit členů organizace.</a:t>
            </a:r>
          </a:p>
          <a:p>
            <a:r>
              <a:rPr lang="cs-CZ" dirty="0"/>
              <a:t>Organizační struktura umožňuje:</a:t>
            </a:r>
          </a:p>
          <a:p>
            <a:pPr lvl="1"/>
            <a:r>
              <a:rPr lang="cs-CZ" dirty="0"/>
              <a:t>Efektivní činnost organizace a využití zdrojů,</a:t>
            </a:r>
          </a:p>
          <a:p>
            <a:pPr lvl="1"/>
            <a:r>
              <a:rPr lang="cs-CZ" dirty="0"/>
              <a:t>Sledování aktivit organizace,</a:t>
            </a:r>
          </a:p>
          <a:p>
            <a:pPr lvl="1"/>
            <a:r>
              <a:rPr lang="cs-CZ" dirty="0"/>
              <a:t>Přidělení odpovědnosti za jednotlivé oblasti činnosti organizace členům a skupinám členů,</a:t>
            </a:r>
          </a:p>
          <a:p>
            <a:pPr lvl="1"/>
            <a:r>
              <a:rPr lang="cs-CZ" dirty="0"/>
              <a:t>Koordinaci činnosti různých složek organizace a různých oblastí činnosti,</a:t>
            </a:r>
          </a:p>
          <a:p>
            <a:pPr lvl="1"/>
            <a:r>
              <a:rPr lang="cs-CZ" dirty="0"/>
              <a:t>Přizpůsobení změnám v okolí,</a:t>
            </a:r>
          </a:p>
          <a:p>
            <a:pPr lvl="1"/>
            <a:r>
              <a:rPr lang="cs-CZ" dirty="0"/>
              <a:t>Sociální uspokojení členů, kteří pracují v organizaci.</a:t>
            </a:r>
          </a:p>
          <a:p>
            <a:r>
              <a:rPr lang="cs-CZ" dirty="0"/>
              <a:t>Z organizační struktury vyplývá náplň práce jednotlivých útvarů. Odtud je odvozen obsah činnosti jednotlivých pracovních míst.</a:t>
            </a:r>
          </a:p>
          <a:p>
            <a:r>
              <a:rPr lang="cs-CZ" dirty="0"/>
              <a:t>Graficky je organizační struktura znázorněna organizačním schématem.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77502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kultura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Standardy, zvyklosti v chování zaměstnanců,</a:t>
            </a:r>
          </a:p>
          <a:p>
            <a:r>
              <a:rPr lang="cs-CZ" dirty="0"/>
              <a:t>Zažitý způsob vedení a komunikace manažerů se zaměstnanci,</a:t>
            </a:r>
          </a:p>
          <a:p>
            <a:r>
              <a:rPr lang="cs-CZ" dirty="0"/>
              <a:t>Konkrétní projevy chování zaměstnanců, které jsou žádané a posilované, jiné projevy, které jsou postihované,</a:t>
            </a:r>
          </a:p>
          <a:p>
            <a:r>
              <a:rPr lang="cs-CZ" dirty="0"/>
              <a:t>Osobnosti vlivu a osobnosti moci, neformální struktury,</a:t>
            </a:r>
          </a:p>
          <a:p>
            <a:r>
              <a:rPr lang="cs-CZ" dirty="0"/>
              <a:t>Způsob chování se k firmě i k výrobkům firmy, projevovaný vztah,</a:t>
            </a:r>
          </a:p>
          <a:p>
            <a:r>
              <a:rPr lang="cs-CZ" dirty="0"/>
              <a:t>Označování firmy jistými symboly, hesly, rčeními,</a:t>
            </a:r>
          </a:p>
          <a:p>
            <a:r>
              <a:rPr lang="cs-CZ" dirty="0"/>
              <a:t>Úprava prostředí, používané způsoby výzdoby pracoviště</a:t>
            </a:r>
          </a:p>
        </p:txBody>
      </p:sp>
    </p:spTree>
    <p:extLst>
      <p:ext uri="{BB962C8B-B14F-4D97-AF65-F5344CB8AC3E}">
        <p14:creationId xmlns:p14="http://schemas.microsoft.com/office/powerpoint/2010/main" val="21915459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organizační kultury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E. </a:t>
            </a:r>
            <a:r>
              <a:rPr lang="cs-CZ" dirty="0" err="1"/>
              <a:t>Schein</a:t>
            </a:r>
            <a:r>
              <a:rPr lang="cs-CZ" dirty="0"/>
              <a:t>: soubor společně sdílených představ, který si členové organizace osvojili ve snaze přizpůsobit se prostředí a vnitřně se stmelit. Osvědčil se natolik, že se mu učí noví pracovníci, jakožto správnému chápání organizačních skutečností, správnému způsobu přemýšlení…žádoucím citovým vztahům…</a:t>
            </a:r>
          </a:p>
          <a:p>
            <a:r>
              <a:rPr lang="cs-CZ" dirty="0"/>
              <a:t>Armstrong: představuje soustavu hodnot, norem, přesvědčení, postojů a domněnek, která sice asi nebyla nikde výslovně zformulovaná, ale určuje způsob chování a jednání lidí a způsoby vykonávání práce. Hodnoty se týkají toho, o čem se věří, že je důležité v chování lidí a organizace. Normy jsou pak nepsaná pravidla chování.</a:t>
            </a:r>
          </a:p>
        </p:txBody>
      </p:sp>
    </p:spTree>
    <p:extLst>
      <p:ext uri="{BB962C8B-B14F-4D97-AF65-F5344CB8AC3E}">
        <p14:creationId xmlns:p14="http://schemas.microsoft.com/office/powerpoint/2010/main" val="768245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lidských zdrojů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Strategický a logicky promyšlený přístup k řízení toho nejcennějšího, co organizace mají – lidí, kteří v organizaci pracují a kteří individuálně i kolektivně přispívají k dosažení cílů organizace. (Armstrong)</a:t>
            </a:r>
          </a:p>
          <a:p>
            <a:endParaRPr lang="cs-CZ" dirty="0"/>
          </a:p>
          <a:p>
            <a:r>
              <a:rPr lang="cs-CZ" dirty="0"/>
              <a:t>Řízení lidských zdrojů se zabývá dosahováním organizačních cílů prostřednictvím lidských zdrojů. (Bělohlávek, Košťan, </a:t>
            </a:r>
            <a:r>
              <a:rPr lang="cs-CZ" dirty="0" err="1"/>
              <a:t>Šuleř</a:t>
            </a:r>
            <a:r>
              <a:rPr lang="cs-CZ" dirty="0"/>
              <a:t>):</a:t>
            </a:r>
          </a:p>
          <a:p>
            <a:pPr marL="0" indent="0">
              <a:buNone/>
            </a:pPr>
            <a:r>
              <a:rPr lang="cs-CZ" b="1" dirty="0"/>
              <a:t>Naplnění strategických cílů prostřednictvím všech personálních činností.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64653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Mechanismy zakořeňování a posilování organizační kultury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/>
          </a:p>
          <a:p>
            <a:pPr lvl="0"/>
            <a:r>
              <a:rPr lang="cs-CZ" dirty="0"/>
              <a:t>To čemu a v jaké míře věnují vedoucí pozornost;</a:t>
            </a:r>
          </a:p>
          <a:p>
            <a:pPr lvl="0"/>
            <a:r>
              <a:rPr lang="cs-CZ" dirty="0"/>
              <a:t>Reakce vedoucích v kritických situacích;</a:t>
            </a:r>
          </a:p>
          <a:p>
            <a:pPr lvl="0"/>
            <a:r>
              <a:rPr lang="cs-CZ" dirty="0"/>
              <a:t>Role vedoucích jako vzorů;</a:t>
            </a:r>
          </a:p>
          <a:p>
            <a:pPr lvl="0"/>
            <a:r>
              <a:rPr lang="cs-CZ" dirty="0"/>
              <a:t>Kritéria odměňování;</a:t>
            </a:r>
          </a:p>
          <a:p>
            <a:pPr lvl="0"/>
            <a:r>
              <a:rPr lang="cs-CZ" dirty="0"/>
              <a:t>Kritéria pro získávání, výběr, povyšování a oddanost pracovníků. </a:t>
            </a:r>
          </a:p>
          <a:p>
            <a:pPr lvl="0"/>
            <a:endParaRPr lang="cs-CZ" dirty="0"/>
          </a:p>
          <a:p>
            <a:pPr lvl="0"/>
            <a:endParaRPr lang="cs-CZ" dirty="0"/>
          </a:p>
          <a:p>
            <a:pPr marL="0" lvl="0" indent="0">
              <a:buNone/>
            </a:pPr>
            <a:r>
              <a:rPr lang="cs-CZ" i="1" dirty="0" err="1"/>
              <a:t>Schein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011807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Úrovně organizačních kultur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Organizační kultura</a:t>
            </a:r>
          </a:p>
          <a:p>
            <a:pPr lvl="1"/>
            <a:r>
              <a:rPr lang="cs-CZ" dirty="0"/>
              <a:t>Nadnárodní organizační kultura</a:t>
            </a:r>
          </a:p>
          <a:p>
            <a:pPr lvl="1"/>
            <a:r>
              <a:rPr lang="cs-CZ" dirty="0"/>
              <a:t>Národní kultura</a:t>
            </a:r>
          </a:p>
          <a:p>
            <a:pPr lvl="1"/>
            <a:r>
              <a:rPr lang="cs-CZ" dirty="0"/>
              <a:t>Kultura vlastní organizace</a:t>
            </a:r>
          </a:p>
          <a:p>
            <a:pPr lvl="1"/>
            <a:r>
              <a:rPr lang="cs-CZ" dirty="0"/>
              <a:t>Subkultury divizí nebo útvarů v rámci organizace</a:t>
            </a:r>
          </a:p>
        </p:txBody>
      </p:sp>
    </p:spTree>
    <p:extLst>
      <p:ext uri="{BB962C8B-B14F-4D97-AF65-F5344CB8AC3E}">
        <p14:creationId xmlns:p14="http://schemas.microsoft.com/office/powerpoint/2010/main" val="1513924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Role řízení lidských zdrojů mezi ostatními zdroji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Zdroje, se kterými organizace disponují:</a:t>
            </a:r>
          </a:p>
          <a:p>
            <a:endParaRPr lang="cs-CZ" dirty="0"/>
          </a:p>
          <a:p>
            <a:pPr lvl="1"/>
            <a:r>
              <a:rPr lang="cs-CZ" dirty="0"/>
              <a:t>Materiální zdroje,</a:t>
            </a:r>
          </a:p>
          <a:p>
            <a:pPr lvl="1"/>
            <a:r>
              <a:rPr lang="cs-CZ" dirty="0"/>
              <a:t>Informační zdroje,</a:t>
            </a:r>
          </a:p>
          <a:p>
            <a:pPr lvl="1"/>
            <a:r>
              <a:rPr lang="cs-CZ" dirty="0"/>
              <a:t>Finanční zdroje,</a:t>
            </a:r>
          </a:p>
          <a:p>
            <a:pPr lvl="1"/>
            <a:r>
              <a:rPr lang="cs-CZ" b="1" dirty="0"/>
              <a:t>Lidské zdroje = prvotní hybatel ostatních zdrojů</a:t>
            </a:r>
          </a:p>
        </p:txBody>
      </p:sp>
    </p:spTree>
    <p:extLst>
      <p:ext uri="{BB962C8B-B14F-4D97-AF65-F5344CB8AC3E}">
        <p14:creationId xmlns:p14="http://schemas.microsoft.com/office/powerpoint/2010/main" val="1777598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Historický vývoj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Personální administrativa </a:t>
            </a:r>
          </a:p>
          <a:p>
            <a:r>
              <a:rPr lang="cs-CZ" dirty="0"/>
              <a:t>Personální řízení</a:t>
            </a:r>
          </a:p>
          <a:p>
            <a:r>
              <a:rPr lang="cs-CZ" dirty="0"/>
              <a:t>Řízení lidských zdrojů</a:t>
            </a:r>
          </a:p>
          <a:p>
            <a:pPr marL="0" indent="0">
              <a:buNone/>
            </a:pPr>
            <a:endParaRPr lang="cs-CZ" sz="1200" i="1" dirty="0"/>
          </a:p>
        </p:txBody>
      </p:sp>
    </p:spTree>
    <p:extLst>
      <p:ext uri="{BB962C8B-B14F-4D97-AF65-F5344CB8AC3E}">
        <p14:creationId xmlns:p14="http://schemas.microsoft.com/office/powerpoint/2010/main" val="967612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úkoly ŘLZ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lvl="1"/>
            <a:r>
              <a:rPr lang="cs-CZ" dirty="0"/>
              <a:t>Zařazovat pracovníky na správná pracovní místa a připravovat pracovníky na přizpůsobování se měnícím požadavkům jejich pracovního místa</a:t>
            </a:r>
          </a:p>
          <a:p>
            <a:pPr lvl="1"/>
            <a:r>
              <a:rPr lang="cs-CZ" dirty="0"/>
              <a:t>Optimálně využívat schopnosti pracovníků i fondu jejich pracovní doby</a:t>
            </a:r>
          </a:p>
          <a:p>
            <a:pPr lvl="1"/>
            <a:r>
              <a:rPr lang="cs-CZ" dirty="0"/>
              <a:t>Používat efektivní styly vedení lidí, formovat pracovní skupiny a týmy, budovat funkční mezilidské vztahy</a:t>
            </a:r>
          </a:p>
          <a:p>
            <a:pPr lvl="1"/>
            <a:r>
              <a:rPr lang="cs-CZ" dirty="0"/>
              <a:t>Rozvíjet pracovníky personálně i sociálně</a:t>
            </a:r>
          </a:p>
          <a:p>
            <a:pPr lvl="1"/>
            <a:r>
              <a:rPr lang="cs-CZ" dirty="0"/>
              <a:t>Dodržovat zákony a vytvářet dobrou pověst zaměstnavatelské organizace</a:t>
            </a:r>
          </a:p>
        </p:txBody>
      </p:sp>
    </p:spTree>
    <p:extLst>
      <p:ext uri="{BB962C8B-B14F-4D97-AF65-F5344CB8AC3E}">
        <p14:creationId xmlns:p14="http://schemas.microsoft.com/office/powerpoint/2010/main" val="616082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Personální útvar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Organizační uspořádání personálního útvaru a počet personalistů je významně ovlivněn počtem zaměstnanců.</a:t>
            </a:r>
          </a:p>
          <a:p>
            <a:r>
              <a:rPr lang="cs-CZ" dirty="0"/>
              <a:t>Profesionalita v ŘLZ</a:t>
            </a:r>
          </a:p>
          <a:p>
            <a:pPr lvl="1"/>
            <a:r>
              <a:rPr lang="cs-CZ" dirty="0"/>
              <a:t>Hodnoty v personálním řízení</a:t>
            </a:r>
          </a:p>
          <a:p>
            <a:pPr lvl="1"/>
            <a:r>
              <a:rPr lang="cs-CZ" dirty="0"/>
              <a:t>Etické normy ve firmě</a:t>
            </a:r>
          </a:p>
          <a:p>
            <a:pPr lvl="1"/>
            <a:r>
              <a:rPr lang="cs-CZ" dirty="0"/>
              <a:t>Dodržování zákonnosti</a:t>
            </a:r>
          </a:p>
          <a:p>
            <a:pPr lvl="1"/>
            <a:r>
              <a:rPr lang="cs-CZ" dirty="0"/>
              <a:t>Osobnostní profil</a:t>
            </a:r>
          </a:p>
          <a:p>
            <a:pPr lvl="1"/>
            <a:r>
              <a:rPr lang="cs-CZ" dirty="0"/>
              <a:t>Neustálý odborný rozvoj</a:t>
            </a:r>
          </a:p>
        </p:txBody>
      </p:sp>
    </p:spTree>
    <p:extLst>
      <p:ext uri="{BB962C8B-B14F-4D97-AF65-F5344CB8AC3E}">
        <p14:creationId xmlns:p14="http://schemas.microsoft.com/office/powerpoint/2010/main" val="1941533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Schopnosti očekávané od personalistů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Osobní důvěryhodnost</a:t>
            </a:r>
          </a:p>
          <a:p>
            <a:r>
              <a:rPr lang="cs-CZ" dirty="0"/>
              <a:t>Schopnost řídit změnu a kulturu organizace</a:t>
            </a:r>
          </a:p>
          <a:p>
            <a:r>
              <a:rPr lang="cs-CZ" dirty="0"/>
              <a:t>Zabezpečování personální práce</a:t>
            </a:r>
          </a:p>
          <a:p>
            <a:r>
              <a:rPr lang="cs-CZ" dirty="0"/>
              <a:t>Znalost podniku a podnikání</a:t>
            </a:r>
          </a:p>
          <a:p>
            <a:r>
              <a:rPr lang="cs-CZ" dirty="0"/>
              <a:t>Soustavný odborný rozvoj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Profesionální standardy CIPD</a:t>
            </a:r>
          </a:p>
        </p:txBody>
      </p:sp>
    </p:spTree>
    <p:extLst>
      <p:ext uri="{BB962C8B-B14F-4D97-AF65-F5344CB8AC3E}">
        <p14:creationId xmlns:p14="http://schemas.microsoft.com/office/powerpoint/2010/main" val="205851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+ požadavky úspěchu ŘLZ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Silné vizionářské vrcholové vedení</a:t>
            </a:r>
          </a:p>
          <a:p>
            <a:r>
              <a:rPr lang="cs-CZ" dirty="0"/>
              <a:t>Dobře vyjádřené poslání a hodnoty</a:t>
            </a:r>
          </a:p>
          <a:p>
            <a:r>
              <a:rPr lang="cs-CZ" dirty="0"/>
              <a:t>Jasná strategie, úspěšně zavedená</a:t>
            </a:r>
          </a:p>
          <a:p>
            <a:r>
              <a:rPr lang="cs-CZ" dirty="0"/>
              <a:t>Zaměření v řízení na kritické faktory úspěchu</a:t>
            </a:r>
          </a:p>
          <a:p>
            <a:r>
              <a:rPr lang="cs-CZ" dirty="0"/>
              <a:t>Soudržné vrcholové vedení</a:t>
            </a:r>
          </a:p>
          <a:p>
            <a:r>
              <a:rPr lang="cs-CZ" dirty="0"/>
              <a:t>Personální ředitel hraje aktivní roli</a:t>
            </a:r>
          </a:p>
        </p:txBody>
      </p:sp>
    </p:spTree>
    <p:extLst>
      <p:ext uri="{BB962C8B-B14F-4D97-AF65-F5344CB8AC3E}">
        <p14:creationId xmlns:p14="http://schemas.microsoft.com/office/powerpoint/2010/main" val="1719636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Personální činnosti obsažené v systému ŘLZ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25624"/>
            <a:ext cx="8064000" cy="4497683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Analýza pracovních pozic</a:t>
            </a:r>
          </a:p>
          <a:p>
            <a:r>
              <a:rPr lang="cs-CZ" dirty="0"/>
              <a:t>Vytváření pracovních míst</a:t>
            </a:r>
          </a:p>
          <a:p>
            <a:r>
              <a:rPr lang="cs-CZ" dirty="0"/>
              <a:t>Personální plánování</a:t>
            </a:r>
          </a:p>
          <a:p>
            <a:r>
              <a:rPr lang="cs-CZ" dirty="0"/>
              <a:t>Nábor a výběr zaměstnanců</a:t>
            </a:r>
          </a:p>
          <a:p>
            <a:r>
              <a:rPr lang="cs-CZ" dirty="0"/>
              <a:t>Hodnocení pracovního výkonu zaměstnanců</a:t>
            </a:r>
          </a:p>
          <a:p>
            <a:r>
              <a:rPr lang="cs-CZ" dirty="0"/>
              <a:t>Rozmísťování zaměstnanců na pracovní pozice</a:t>
            </a:r>
          </a:p>
          <a:p>
            <a:r>
              <a:rPr lang="cs-CZ" dirty="0"/>
              <a:t>Ukončování pracovního poměru zaměstnanců</a:t>
            </a:r>
          </a:p>
          <a:p>
            <a:r>
              <a:rPr lang="cs-CZ" dirty="0"/>
              <a:t>Odměňování zaměstnanců</a:t>
            </a:r>
          </a:p>
          <a:p>
            <a:r>
              <a:rPr lang="cs-CZ" dirty="0"/>
              <a:t>Vzdělávání a osobní rozvoj zaměstnanců</a:t>
            </a:r>
          </a:p>
          <a:p>
            <a:r>
              <a:rPr lang="cs-CZ" dirty="0"/>
              <a:t>Pracovní vztahy zaměstnanců</a:t>
            </a:r>
          </a:p>
          <a:p>
            <a:r>
              <a:rPr lang="cs-CZ" dirty="0"/>
              <a:t>Péče o pracovníky</a:t>
            </a:r>
          </a:p>
          <a:p>
            <a:r>
              <a:rPr lang="cs-CZ" dirty="0"/>
              <a:t>Personální informační systém</a:t>
            </a:r>
          </a:p>
          <a:p>
            <a:r>
              <a:rPr lang="cs-CZ" dirty="0"/>
              <a:t>Průzkum trhu práce</a:t>
            </a:r>
          </a:p>
          <a:p>
            <a:r>
              <a:rPr lang="cs-CZ" dirty="0"/>
              <a:t>Zdravotní péče o zaměstnance</a:t>
            </a:r>
          </a:p>
          <a:p>
            <a:r>
              <a:rPr lang="cs-CZ" dirty="0"/>
              <a:t>Uplatňování a dodržování zákoníku práce</a:t>
            </a:r>
          </a:p>
        </p:txBody>
      </p:sp>
    </p:spTree>
    <p:extLst>
      <p:ext uri="{BB962C8B-B14F-4D97-AF65-F5344CB8AC3E}">
        <p14:creationId xmlns:p14="http://schemas.microsoft.com/office/powerpoint/2010/main" val="32868699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6275</TotalTime>
  <Words>910</Words>
  <Application>Microsoft Office PowerPoint</Application>
  <PresentationFormat>Předvádění na obrazovce (4:3)</PresentationFormat>
  <Paragraphs>147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Motiv Office</vt:lpstr>
      <vt:lpstr>ŘÍZENÍ LIDSKÝCH ZDROJŮ</vt:lpstr>
      <vt:lpstr>Řízení lidských zdrojů</vt:lpstr>
      <vt:lpstr>Role řízení lidských zdrojů mezi ostatními zdroji</vt:lpstr>
      <vt:lpstr>Historický vývoj</vt:lpstr>
      <vt:lpstr>Základní úkoly ŘLZ</vt:lpstr>
      <vt:lpstr>Personální útvar</vt:lpstr>
      <vt:lpstr>Schopnosti očekávané od personalistů</vt:lpstr>
      <vt:lpstr>Podmínky + požadavky úspěchu ŘLZ</vt:lpstr>
      <vt:lpstr>Personální činnosti obsažené v systému ŘLZ</vt:lpstr>
      <vt:lpstr>Strategické řízení lidských zdrojů</vt:lpstr>
      <vt:lpstr>Prezentace aplikace PowerPoint</vt:lpstr>
      <vt:lpstr>Strategie řízení lidských zdrojů</vt:lpstr>
      <vt:lpstr>Strategie ŘLZ - cíle</vt:lpstr>
      <vt:lpstr>Vliv na strategii mají</vt:lpstr>
      <vt:lpstr>Strategie ŘLZ - dokumenty</vt:lpstr>
      <vt:lpstr> Popsání firemního prostředí</vt:lpstr>
      <vt:lpstr>Organizační řád, struktura, schéma</vt:lpstr>
      <vt:lpstr>Organizační kultura</vt:lpstr>
      <vt:lpstr>Definice organizační kultury</vt:lpstr>
      <vt:lpstr>Mechanismy zakořeňování a posilování organizační kultury</vt:lpstr>
      <vt:lpstr>Úrovně organizačních kultur</vt:lpstr>
    </vt:vector>
  </TitlesOfParts>
  <Company>TESCO SW,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</dc:title>
  <dc:creator>Vítoslavská Markéta</dc:creator>
  <cp:lastModifiedBy>Vítoslavská Markéta</cp:lastModifiedBy>
  <cp:revision>74</cp:revision>
  <cp:lastPrinted>2018-09-14T08:31:33Z</cp:lastPrinted>
  <dcterms:created xsi:type="dcterms:W3CDTF">2016-07-29T08:01:37Z</dcterms:created>
  <dcterms:modified xsi:type="dcterms:W3CDTF">2021-10-05T05:51:09Z</dcterms:modified>
</cp:coreProperties>
</file>