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6" r:id="rId2"/>
    <p:sldId id="258" r:id="rId3"/>
    <p:sldId id="269" r:id="rId4"/>
    <p:sldId id="263" r:id="rId5"/>
    <p:sldId id="268" r:id="rId6"/>
    <p:sldId id="271" r:id="rId7"/>
    <p:sldId id="305" r:id="rId8"/>
    <p:sldId id="304" r:id="rId9"/>
    <p:sldId id="306" r:id="rId10"/>
    <p:sldId id="272" r:id="rId11"/>
    <p:sldId id="270" r:id="rId12"/>
    <p:sldId id="278" r:id="rId13"/>
    <p:sldId id="274" r:id="rId14"/>
    <p:sldId id="273" r:id="rId15"/>
    <p:sldId id="276" r:id="rId16"/>
    <p:sldId id="279" r:id="rId17"/>
    <p:sldId id="280" r:id="rId18"/>
    <p:sldId id="283" r:id="rId19"/>
    <p:sldId id="307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300" r:id="rId36"/>
    <p:sldId id="301" r:id="rId37"/>
    <p:sldId id="302" r:id="rId38"/>
    <p:sldId id="303" r:id="rId39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9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870439"/>
              </p:ext>
            </p:extLst>
          </p:nvPr>
        </p:nvGraphicFramePr>
        <p:xfrm>
          <a:off x="853479" y="1824166"/>
          <a:ext cx="7437042" cy="4456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Hodnocení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Příprava formulářů, stanovení kritérií</a:t>
                      </a:r>
                      <a:r>
                        <a:rPr lang="cs-CZ" sz="1400" baseline="0" dirty="0">
                          <a:effectLst/>
                        </a:rPr>
                        <a:t> hodnocení, </a:t>
                      </a:r>
                      <a:r>
                        <a:rPr lang="cs-CZ" sz="1400" dirty="0">
                          <a:effectLst/>
                        </a:rPr>
                        <a:t>proškolení hodnotitelů, organizace procesu, vyhodnocování, navrhování a kontrola opatření.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Klíčová role při hodnocení, hodnotí, zajišťují efektivitu hodnocení.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Vzdělávání a rozvoj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Plány vzdělávání napříč organizací, organizace vzdělávání, vytváří šablony plánu individuálního rozvoje.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Sleduje výkony, porovnává s požadavky a tím identifikuje potřeby, vypracovávání plánu individuálního rozvoje.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Odměňování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Stanovují pravidla pro odměňování, aby bylo spravedlivé, sledování odměňování napříč firmou, navrhují systém zaměstnaneckých výhod.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Sleduje aktuální výkony pracovníků, rozhoduje o pohyblivé složce, navrhuje úpravy mezd.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Pracovní vztahy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Zajištění informovanosti zaměstnanců, monitorování vztahů na pracovištích.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Přímá komunikace s pracovníky, reagování na jejich potřeby a požadavky, předá</a:t>
                      </a:r>
                      <a:r>
                        <a:rPr lang="cs-CZ" sz="1400" baseline="0" dirty="0">
                          <a:effectLst/>
                        </a:rPr>
                        <a:t> informace dále.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612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spolupráce s externím dodavatelem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Identifikace potřeby</a:t>
            </a:r>
          </a:p>
          <a:p>
            <a:r>
              <a:rPr lang="cs-CZ" dirty="0"/>
              <a:t>Zdůvodnění zapojení externího dodavatele </a:t>
            </a:r>
          </a:p>
          <a:p>
            <a:r>
              <a:rPr lang="cs-CZ" dirty="0"/>
              <a:t>Výběr dodavatele </a:t>
            </a:r>
          </a:p>
          <a:p>
            <a:r>
              <a:rPr lang="cs-CZ" dirty="0"/>
              <a:t>Dohoda o podrobném programu realizace zakázky </a:t>
            </a:r>
          </a:p>
          <a:p>
            <a:r>
              <a:rPr lang="cs-CZ" dirty="0"/>
              <a:t>Spolupráce a kontrola </a:t>
            </a:r>
          </a:p>
          <a:p>
            <a:r>
              <a:rPr lang="cs-CZ" dirty="0"/>
              <a:t>Hodnocení výstupů </a:t>
            </a:r>
          </a:p>
          <a:p>
            <a:r>
              <a:rPr lang="cs-CZ" dirty="0"/>
              <a:t>Příprava a provedení interních opatření k udržitelnosti v organizaci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Armstrong</a:t>
            </a:r>
          </a:p>
        </p:txBody>
      </p:sp>
    </p:spTree>
    <p:extLst>
      <p:ext uri="{BB962C8B-B14F-4D97-AF65-F5344CB8AC3E}">
        <p14:creationId xmlns:p14="http://schemas.microsoft.com/office/powerpoint/2010/main" val="1719636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funkčnosti personálního útvaru v 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Vedoucí personálního útvaru je součástí vrcholového vedení, přímo podřízený řediteli organizace.</a:t>
            </a:r>
          </a:p>
          <a:p>
            <a:r>
              <a:rPr lang="cs-CZ" dirty="0"/>
              <a:t>Pobočky, divize mají nezávislé plně funkční personální jednotky, centralizovaná zůstává strategie a politiky ŘLZ.</a:t>
            </a:r>
          </a:p>
          <a:p>
            <a:r>
              <a:rPr lang="cs-CZ" dirty="0"/>
              <a:t>Schopnost poskytovat veškeré služby na úrovni požadavků organizace (interně i externími spolupracovníky).</a:t>
            </a:r>
          </a:p>
          <a:p>
            <a:r>
              <a:rPr lang="cs-CZ" dirty="0"/>
              <a:t>Vnitřní organizace personálního útvaru volena dle požadavků organizace a jejích nároků na systém ŘLZ.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Armstrong</a:t>
            </a:r>
          </a:p>
        </p:txBody>
      </p:sp>
    </p:spTree>
    <p:extLst>
      <p:ext uri="{BB962C8B-B14F-4D97-AF65-F5344CB8AC3E}">
        <p14:creationId xmlns:p14="http://schemas.microsoft.com/office/powerpoint/2010/main" val="3347151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kvality personální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Znalost organizace.</a:t>
            </a:r>
          </a:p>
          <a:p>
            <a:r>
              <a:rPr lang="cs-CZ" dirty="0"/>
              <a:t>Efektivnost činností.</a:t>
            </a:r>
          </a:p>
          <a:p>
            <a:r>
              <a:rPr lang="cs-CZ" dirty="0"/>
              <a:t>Množství úkonů.</a:t>
            </a:r>
          </a:p>
          <a:p>
            <a:r>
              <a:rPr lang="cs-CZ" dirty="0"/>
              <a:t>Schopnost reagovat na výzvy.</a:t>
            </a:r>
          </a:p>
          <a:p>
            <a:r>
              <a:rPr lang="cs-CZ" dirty="0"/>
              <a:t>Kvalita služeb.</a:t>
            </a:r>
          </a:p>
          <a:p>
            <a:r>
              <a:rPr lang="cs-CZ" dirty="0"/>
              <a:t>Schopnost udržovat stabilní prostředí.</a:t>
            </a:r>
          </a:p>
          <a:p>
            <a:r>
              <a:rPr lang="cs-CZ" dirty="0"/>
              <a:t>Schopnost zvládat nestandardní náročné situace.</a:t>
            </a:r>
          </a:p>
          <a:p>
            <a:r>
              <a:rPr lang="cs-CZ" dirty="0"/>
              <a:t>Působení na podnikovou kulturu.</a:t>
            </a:r>
          </a:p>
          <a:p>
            <a:r>
              <a:rPr lang="cs-CZ" dirty="0"/>
              <a:t>Důvěryhodnost a přijetí.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Armstrong</a:t>
            </a:r>
          </a:p>
        </p:txBody>
      </p:sp>
    </p:spTree>
    <p:extLst>
      <p:ext uri="{BB962C8B-B14F-4D97-AF65-F5344CB8AC3E}">
        <p14:creationId xmlns:p14="http://schemas.microsoft.com/office/powerpoint/2010/main" val="694904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Hodnotitelé personální práce v 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Zaměstnanci.</a:t>
            </a:r>
          </a:p>
          <a:p>
            <a:r>
              <a:rPr lang="cs-CZ" dirty="0"/>
              <a:t>Vrcholový management.</a:t>
            </a:r>
          </a:p>
          <a:p>
            <a:r>
              <a:rPr lang="cs-CZ" dirty="0"/>
              <a:t>Linioví manažeři.</a:t>
            </a:r>
          </a:p>
          <a:p>
            <a:r>
              <a:rPr lang="cs-CZ" dirty="0"/>
              <a:t>Personalisté.</a:t>
            </a:r>
          </a:p>
          <a:p>
            <a:r>
              <a:rPr lang="cs-CZ" dirty="0"/>
              <a:t>Spolupracující dodavatelé.</a:t>
            </a:r>
          </a:p>
          <a:p>
            <a:r>
              <a:rPr lang="cs-CZ" dirty="0"/>
              <a:t>Vnější organizace, instituce.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765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úkoly systému ŘLZ vůči 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Zařazovat pracovníky na správná místa a připravovat pracovníky na přizpůsobování se měnícím požadavkům jejich pracovního místa.</a:t>
            </a:r>
          </a:p>
          <a:p>
            <a:r>
              <a:rPr lang="cs-CZ" dirty="0"/>
              <a:t>Optimálně využívat schopnosti pracovníků i fondu jejich pracovní doby.</a:t>
            </a:r>
          </a:p>
          <a:p>
            <a:r>
              <a:rPr lang="cs-CZ" dirty="0"/>
              <a:t>Používat efektivní styly vedení lidí, formovat pracovní skupiny a týmy, budovat funkční mezilidské vztahy.</a:t>
            </a:r>
          </a:p>
          <a:p>
            <a:r>
              <a:rPr lang="cs-CZ" dirty="0"/>
              <a:t>Rozvíjet pracovníky personálně i sociálně.</a:t>
            </a:r>
          </a:p>
          <a:p>
            <a:r>
              <a:rPr lang="cs-CZ" dirty="0"/>
              <a:t>Dodržovat zákony a vytvářet dobrou pověst zaměstnavatelské organizace.</a:t>
            </a:r>
          </a:p>
        </p:txBody>
      </p:sp>
    </p:spTree>
    <p:extLst>
      <p:ext uri="{BB962C8B-B14F-4D97-AF65-F5344CB8AC3E}">
        <p14:creationId xmlns:p14="http://schemas.microsoft.com/office/powerpoint/2010/main" val="4221422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řízení zaměřené na schopnosti 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Identifikování a využívání osobního potenciálu člověka.</a:t>
            </a:r>
          </a:p>
          <a:p>
            <a:r>
              <a:rPr lang="cs-CZ" dirty="0"/>
              <a:t>Stanovování kompetencí pracovních sil.</a:t>
            </a:r>
          </a:p>
          <a:p>
            <a:r>
              <a:rPr lang="cs-CZ" dirty="0"/>
              <a:t>Zajišťování rozvojových intervencí v organizaci.</a:t>
            </a:r>
          </a:p>
          <a:p>
            <a:r>
              <a:rPr lang="cs-CZ" dirty="0"/>
              <a:t>Podpora osobního rozvoje pracovních sil.</a:t>
            </a:r>
          </a:p>
        </p:txBody>
      </p:sp>
    </p:spTree>
    <p:extLst>
      <p:ext uri="{BB962C8B-B14F-4D97-AF65-F5344CB8AC3E}">
        <p14:creationId xmlns:p14="http://schemas.microsoft.com/office/powerpoint/2010/main" val="4173322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potenciál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 souhrn charakteristik osobnosti … (vrozený x získaný)</a:t>
            </a:r>
          </a:p>
          <a:p>
            <a:r>
              <a:rPr lang="cs-CZ" dirty="0"/>
              <a:t>… předpoklady – nadání, schopnosti, dovednosti, vlastnosti, motivace jako podmínky úspěšného výkonu …</a:t>
            </a:r>
          </a:p>
          <a:p>
            <a:r>
              <a:rPr lang="cs-CZ" dirty="0"/>
              <a:t>… potenciál je schopnost vykonávat někdy v budoucnosti náročnější práci …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Bělohlávek</a:t>
            </a:r>
          </a:p>
        </p:txBody>
      </p:sp>
    </p:spTree>
    <p:extLst>
      <p:ext uri="{BB962C8B-B14F-4D97-AF65-F5344CB8AC3E}">
        <p14:creationId xmlns:p14="http://schemas.microsoft.com/office/powerpoint/2010/main" val="345990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osobního potenciálu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Neměnné - vrozené, dané</a:t>
            </a:r>
          </a:p>
          <a:p>
            <a:r>
              <a:rPr lang="cs-CZ" dirty="0"/>
              <a:t>Těžko měnitelné – získané a postupně utvářené během života</a:t>
            </a:r>
          </a:p>
          <a:p>
            <a:r>
              <a:rPr lang="cs-CZ" dirty="0"/>
              <a:t>Mění se</a:t>
            </a:r>
          </a:p>
        </p:txBody>
      </p:sp>
    </p:spTree>
    <p:extLst>
      <p:ext uri="{BB962C8B-B14F-4D97-AF65-F5344CB8AC3E}">
        <p14:creationId xmlns:p14="http://schemas.microsoft.com/office/powerpoint/2010/main" val="3050557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osobního potenciálu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Neměnné - vrozené, dané:</a:t>
            </a:r>
          </a:p>
          <a:p>
            <a:pPr lvl="1"/>
            <a:r>
              <a:rPr lang="cs-CZ" dirty="0"/>
              <a:t>Vlastnosti, </a:t>
            </a:r>
          </a:p>
          <a:p>
            <a:pPr lvl="1"/>
            <a:r>
              <a:rPr lang="cs-CZ" dirty="0"/>
              <a:t>Vlohy – talent, </a:t>
            </a:r>
          </a:p>
          <a:p>
            <a:pPr lvl="1"/>
            <a:r>
              <a:rPr lang="cs-CZ" dirty="0"/>
              <a:t>Inteligence </a:t>
            </a:r>
          </a:p>
          <a:p>
            <a:r>
              <a:rPr lang="cs-CZ" dirty="0"/>
              <a:t>Těžko měnitelné – získané a postupně utvářené během života Postoje, </a:t>
            </a:r>
          </a:p>
          <a:p>
            <a:pPr lvl="1"/>
            <a:r>
              <a:rPr lang="cs-CZ" dirty="0"/>
              <a:t>Hodnoty, </a:t>
            </a:r>
          </a:p>
          <a:p>
            <a:pPr lvl="1"/>
            <a:r>
              <a:rPr lang="cs-CZ" dirty="0"/>
              <a:t>Motivy </a:t>
            </a:r>
          </a:p>
          <a:p>
            <a:r>
              <a:rPr lang="cs-CZ" dirty="0"/>
              <a:t>Mění se:</a:t>
            </a:r>
          </a:p>
          <a:p>
            <a:pPr lvl="1"/>
            <a:r>
              <a:rPr lang="cs-CZ" dirty="0"/>
              <a:t>Znalosti – informace získané studiem, četbou, poslechem…</a:t>
            </a:r>
          </a:p>
          <a:p>
            <a:pPr lvl="1"/>
            <a:r>
              <a:rPr lang="cs-CZ" dirty="0"/>
              <a:t>Dovednosti – ovlivněné praktickým používáním</a:t>
            </a:r>
          </a:p>
          <a:p>
            <a:pPr lvl="1"/>
            <a:r>
              <a:rPr lang="cs-CZ" dirty="0"/>
              <a:t>Zkušenosti – opakovaným používáním v různých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146039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hodiny: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Aktéři v systému práce s lidskými zdroji</a:t>
            </a:r>
          </a:p>
          <a:p>
            <a:r>
              <a:rPr lang="cs-CZ" dirty="0"/>
              <a:t>Osobnost zaměstnance</a:t>
            </a:r>
          </a:p>
          <a:p>
            <a:r>
              <a:rPr lang="cs-CZ" dirty="0"/>
              <a:t>Potenciál pracovníka</a:t>
            </a:r>
          </a:p>
          <a:p>
            <a:r>
              <a:rPr lang="cs-CZ" dirty="0"/>
              <a:t>Pracovní kompetence</a:t>
            </a:r>
          </a:p>
          <a:p>
            <a:r>
              <a:rPr lang="cs-CZ" dirty="0"/>
              <a:t>Analýza práce a pracovní pozice</a:t>
            </a:r>
          </a:p>
        </p:txBody>
      </p:sp>
    </p:spTree>
    <p:extLst>
      <p:ext uri="{BB962C8B-B14F-4D97-AF65-F5344CB8AC3E}">
        <p14:creationId xmlns:p14="http://schemas.microsoft.com/office/powerpoint/2010/main" val="2755678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Stanovuje firma pro danou pracovní pozici = očekávání potřebné pro dosažení výkonu. Pro danou pozici hledá ideální sestavu potenciálu (tj. vlastností, …, postojů,…, znalostí, dovedností, zkušeností).</a:t>
            </a:r>
          </a:p>
          <a:p>
            <a:endParaRPr lang="cs-CZ" dirty="0"/>
          </a:p>
          <a:p>
            <a:r>
              <a:rPr lang="cs-CZ" dirty="0"/>
              <a:t>Schopnost využít znalosti.</a:t>
            </a:r>
          </a:p>
          <a:p>
            <a:r>
              <a:rPr lang="cs-CZ" dirty="0"/>
              <a:t>Schopnost přenášet dovednosti do nových situací v zaměstnání.</a:t>
            </a:r>
          </a:p>
          <a:p>
            <a:r>
              <a:rPr lang="cs-CZ" dirty="0"/>
              <a:t>Schopnost člověka chovat se způsobem odpovídajícím požadavkům práce v dané organizaci.</a:t>
            </a:r>
          </a:p>
          <a:p>
            <a:r>
              <a:rPr lang="cs-CZ" dirty="0"/>
              <a:t>Vlastnosti osobní efektivnosti, které jsou vyžadovány na pracovišti.</a:t>
            </a:r>
          </a:p>
          <a:p>
            <a:r>
              <a:rPr lang="cs-CZ" dirty="0"/>
              <a:t>Individuální vlastnosti, osobní rysy, schopnosti, které ovlivňují výkon.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Armstrong</a:t>
            </a:r>
          </a:p>
        </p:txBody>
      </p:sp>
    </p:spTree>
    <p:extLst>
      <p:ext uri="{BB962C8B-B14F-4D97-AF65-F5344CB8AC3E}">
        <p14:creationId xmlns:p14="http://schemas.microsoft.com/office/powerpoint/2010/main" val="1173843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v organizaci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Potenciál</a:t>
            </a:r>
          </a:p>
          <a:p>
            <a:r>
              <a:rPr lang="cs-CZ" dirty="0"/>
              <a:t>Nositel – člověk</a:t>
            </a:r>
          </a:p>
          <a:p>
            <a:r>
              <a:rPr lang="cs-CZ" dirty="0"/>
              <a:t>Vstupy = nabídka, možnosti, současnost</a:t>
            </a:r>
          </a:p>
          <a:p>
            <a:r>
              <a:rPr lang="cs-CZ" dirty="0"/>
              <a:t>Široce pojato, užší pojetí je pracovní potenciál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Kompetence</a:t>
            </a:r>
          </a:p>
          <a:p>
            <a:r>
              <a:rPr lang="cs-CZ" dirty="0"/>
              <a:t>Nositel – firma</a:t>
            </a:r>
          </a:p>
          <a:p>
            <a:r>
              <a:rPr lang="cs-CZ" dirty="0"/>
              <a:t>Výstupy = požadavky, cílové kvality, budoucnost</a:t>
            </a:r>
          </a:p>
          <a:p>
            <a:r>
              <a:rPr lang="cs-CZ" dirty="0"/>
              <a:t>Konkrétně specifikováno, nejužší pojetí je vůči pracovní pozici</a:t>
            </a:r>
          </a:p>
        </p:txBody>
      </p:sp>
    </p:spTree>
    <p:extLst>
      <p:ext uri="{BB962C8B-B14F-4D97-AF65-F5344CB8AC3E}">
        <p14:creationId xmlns:p14="http://schemas.microsoft.com/office/powerpoint/2010/main" val="1103744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metod zjišťování potenciálu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Založené na minulosti</a:t>
            </a:r>
          </a:p>
          <a:p>
            <a:r>
              <a:rPr lang="cs-CZ" dirty="0"/>
              <a:t>Založené na přítomnosti</a:t>
            </a:r>
          </a:p>
          <a:p>
            <a:r>
              <a:rPr lang="cs-CZ" dirty="0"/>
              <a:t>Založené na budoucnosti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Experimentální</a:t>
            </a:r>
          </a:p>
          <a:p>
            <a:r>
              <a:rPr lang="cs-CZ" dirty="0"/>
              <a:t>Popisné</a:t>
            </a:r>
          </a:p>
        </p:txBody>
      </p:sp>
    </p:spTree>
    <p:extLst>
      <p:ext uri="{BB962C8B-B14F-4D97-AF65-F5344CB8AC3E}">
        <p14:creationId xmlns:p14="http://schemas.microsoft.com/office/powerpoint/2010/main" val="1188436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Psychologické testy a dotazníky osobnosti,</a:t>
            </a:r>
          </a:p>
          <a:p>
            <a:r>
              <a:rPr lang="cs-CZ" dirty="0" err="1"/>
              <a:t>Biodata</a:t>
            </a:r>
            <a:r>
              <a:rPr lang="cs-CZ" dirty="0"/>
              <a:t> (životopis, osobní dotazník),</a:t>
            </a:r>
          </a:p>
          <a:p>
            <a:r>
              <a:rPr lang="cs-CZ" dirty="0"/>
              <a:t>Testy pracovní způsobilosti (znalostí, dovedností),</a:t>
            </a:r>
          </a:p>
          <a:p>
            <a:r>
              <a:rPr lang="cs-CZ" dirty="0"/>
              <a:t>Pracovní simulace,</a:t>
            </a:r>
          </a:p>
          <a:p>
            <a:r>
              <a:rPr lang="cs-CZ" dirty="0"/>
              <a:t>Skupinové aktivity,</a:t>
            </a:r>
          </a:p>
          <a:p>
            <a:r>
              <a:rPr lang="cs-CZ" dirty="0"/>
              <a:t>Případové studie,</a:t>
            </a:r>
          </a:p>
          <a:p>
            <a:r>
              <a:rPr lang="cs-CZ" dirty="0"/>
              <a:t>Prezentace, vlastní produkty, vize,</a:t>
            </a:r>
          </a:p>
          <a:p>
            <a:r>
              <a:rPr lang="cs-CZ" dirty="0"/>
              <a:t>Reference,</a:t>
            </a:r>
          </a:p>
          <a:p>
            <a:r>
              <a:rPr lang="cs-CZ" dirty="0"/>
              <a:t>Osobní pohovor,</a:t>
            </a:r>
          </a:p>
          <a:p>
            <a:r>
              <a:rPr lang="cs-CZ" dirty="0" err="1"/>
              <a:t>Assesment</a:t>
            </a:r>
            <a:r>
              <a:rPr lang="cs-CZ" dirty="0"/>
              <a:t> centre, </a:t>
            </a:r>
            <a:r>
              <a:rPr lang="cs-CZ" dirty="0" err="1"/>
              <a:t>development</a:t>
            </a:r>
            <a:r>
              <a:rPr lang="cs-CZ" dirty="0"/>
              <a:t> centre,</a:t>
            </a:r>
          </a:p>
          <a:p>
            <a:r>
              <a:rPr lang="cs-CZ" dirty="0"/>
              <a:t>Doplňkové metody: grafologie, rejstřík trestů, lékařské posudky, detektory lži.</a:t>
            </a:r>
          </a:p>
        </p:txBody>
      </p:sp>
    </p:spTree>
    <p:extLst>
      <p:ext uri="{BB962C8B-B14F-4D97-AF65-F5344CB8AC3E}">
        <p14:creationId xmlns:p14="http://schemas.microsoft.com/office/powerpoint/2010/main" val="2638370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/>
              <a:t>Personální činnosti založené na identifikaci potenciálu/ kompetencích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3936093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Potenciál</a:t>
            </a:r>
          </a:p>
          <a:p>
            <a:r>
              <a:rPr lang="cs-CZ" dirty="0"/>
              <a:t>Obsazování pracovních pozic.</a:t>
            </a:r>
          </a:p>
          <a:p>
            <a:r>
              <a:rPr lang="cs-CZ" dirty="0"/>
              <a:t>Vstupy do vzdělávání a osobního rozvoje.</a:t>
            </a:r>
          </a:p>
          <a:p>
            <a:r>
              <a:rPr lang="cs-CZ" dirty="0"/>
              <a:t>Pracovní výkony k hodnocení.</a:t>
            </a:r>
          </a:p>
          <a:p>
            <a:r>
              <a:rPr lang="cs-CZ" dirty="0"/>
              <a:t>Ukazatele pro směr osobní kariéry.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700" dirty="0"/>
              <a:t>Kompetence se stanovují výš než potenciál, 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Kompetence</a:t>
            </a:r>
          </a:p>
          <a:p>
            <a:r>
              <a:rPr lang="cs-CZ" dirty="0"/>
              <a:t>Kritéria náboru a výběru.</a:t>
            </a:r>
          </a:p>
          <a:p>
            <a:r>
              <a:rPr lang="cs-CZ" dirty="0"/>
              <a:t>Popis pracovních pozic.</a:t>
            </a:r>
          </a:p>
          <a:p>
            <a:r>
              <a:rPr lang="cs-CZ" dirty="0"/>
              <a:t>Cíle vzdělávacích akcí a osobního rozvoje.</a:t>
            </a:r>
          </a:p>
          <a:p>
            <a:r>
              <a:rPr lang="cs-CZ" dirty="0"/>
              <a:t>Kritéria hodnocení pracovního výkonu.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700" dirty="0"/>
              <a:t>aby byl prostor pro rozvoj.</a:t>
            </a:r>
          </a:p>
        </p:txBody>
      </p:sp>
    </p:spTree>
    <p:extLst>
      <p:ext uri="{BB962C8B-B14F-4D97-AF65-F5344CB8AC3E}">
        <p14:creationId xmlns:p14="http://schemas.microsoft.com/office/powerpoint/2010/main" val="3916993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úkoly</a:t>
            </a:r>
          </a:p>
          <a:p>
            <a:r>
              <a:rPr lang="cs-CZ" dirty="0"/>
              <a:t>Nové pracovní podmínky</a:t>
            </a:r>
          </a:p>
          <a:p>
            <a:r>
              <a:rPr lang="cs-CZ" dirty="0"/>
              <a:t>Studijní a pracovní pobyty</a:t>
            </a:r>
          </a:p>
          <a:p>
            <a:r>
              <a:rPr lang="cs-CZ" dirty="0"/>
              <a:t>Samostudium odborné literatury</a:t>
            </a:r>
          </a:p>
          <a:p>
            <a:r>
              <a:rPr lang="cs-CZ" dirty="0"/>
              <a:t>Porady</a:t>
            </a:r>
          </a:p>
          <a:p>
            <a:r>
              <a:rPr lang="cs-CZ" dirty="0"/>
              <a:t>Spolupráce s kolegy a nadřízenými</a:t>
            </a:r>
          </a:p>
          <a:p>
            <a:r>
              <a:rPr lang="cs-CZ" dirty="0"/>
              <a:t>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821055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založeny na kompetencích.</a:t>
            </a:r>
          </a:p>
          <a:p>
            <a:r>
              <a:rPr lang="cs-CZ" dirty="0"/>
              <a:t>Místo pro výkon pracovní činnosti v organizaci, které je charakterizováno přiřazenými pracovními úkoly a činnostmi, zařazením do organizační struktury, přiřazením určitého okruhu odpovědnosti a jsou stanoveny kompetence.</a:t>
            </a:r>
          </a:p>
          <a:p>
            <a:r>
              <a:rPr lang="cs-CZ" dirty="0"/>
              <a:t>Určují pracovní místa, na které jsou umisťováni jednotliví pracovníci.</a:t>
            </a:r>
          </a:p>
          <a:p>
            <a:r>
              <a:rPr lang="cs-CZ" dirty="0"/>
              <a:t>Na jednu pracovní pozici může být přiřazeno více pracovníků.</a:t>
            </a:r>
          </a:p>
          <a:p>
            <a:r>
              <a:rPr lang="cs-CZ" dirty="0"/>
              <a:t>Jeden pracovník může být zařazen na více pracovních pozic.</a:t>
            </a:r>
          </a:p>
        </p:txBody>
      </p:sp>
    </p:spTree>
    <p:extLst>
      <p:ext uri="{BB962C8B-B14F-4D97-AF65-F5344CB8AC3E}">
        <p14:creationId xmlns:p14="http://schemas.microsoft.com/office/powerpoint/2010/main" val="2510821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– sociální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Probíhá v určitém společenském prostředí,</a:t>
            </a:r>
          </a:p>
          <a:p>
            <a:r>
              <a:rPr lang="cs-CZ" dirty="0"/>
              <a:t>Uspokojuje potřeby biologické i sociální,</a:t>
            </a:r>
          </a:p>
          <a:p>
            <a:r>
              <a:rPr lang="cs-CZ" dirty="0"/>
              <a:t>Materiální prostředky pro výkon práce jsou výsledkem pracovních činností druhých,</a:t>
            </a:r>
          </a:p>
          <a:p>
            <a:r>
              <a:rPr lang="cs-CZ" dirty="0"/>
              <a:t>Není to činnost izolovaná (vzájemná provázanost),</a:t>
            </a:r>
          </a:p>
          <a:p>
            <a:r>
              <a:rPr lang="cs-CZ" dirty="0"/>
              <a:t>Je to společenská hodnota.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506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charakteristiky pracovní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 práce,</a:t>
            </a:r>
          </a:p>
          <a:p>
            <a:r>
              <a:rPr lang="cs-CZ" dirty="0"/>
              <a:t>Pracovní podmínky:</a:t>
            </a:r>
          </a:p>
          <a:p>
            <a:pPr lvl="1"/>
            <a:r>
              <a:rPr lang="cs-CZ" dirty="0"/>
              <a:t>Technicko-technologické,</a:t>
            </a:r>
          </a:p>
          <a:p>
            <a:pPr lvl="1"/>
            <a:r>
              <a:rPr lang="cs-CZ" dirty="0"/>
              <a:t>Organizační,</a:t>
            </a:r>
          </a:p>
          <a:p>
            <a:pPr lvl="1"/>
            <a:r>
              <a:rPr lang="cs-CZ" dirty="0"/>
              <a:t>Sociální,</a:t>
            </a:r>
          </a:p>
          <a:p>
            <a:pPr lvl="1"/>
            <a:r>
              <a:rPr lang="cs-CZ" dirty="0"/>
              <a:t>Zdravotně-hygienické,</a:t>
            </a:r>
          </a:p>
          <a:p>
            <a:r>
              <a:rPr lang="cs-CZ" dirty="0"/>
              <a:t>Organizace práce:</a:t>
            </a:r>
          </a:p>
          <a:p>
            <a:pPr lvl="1"/>
            <a:r>
              <a:rPr lang="cs-CZ" dirty="0"/>
              <a:t>Determinuje sociální jevy a procesy, velikost sociálních systémů, pracovní skupiny, struktury, směry, intenzitu, dynamiku,…</a:t>
            </a:r>
          </a:p>
        </p:txBody>
      </p:sp>
    </p:spTree>
    <p:extLst>
      <p:ext uri="{BB962C8B-B14F-4D97-AF65-F5344CB8AC3E}">
        <p14:creationId xmlns:p14="http://schemas.microsoft.com/office/powerpoint/2010/main" val="4095900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Profese x povolání x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Profese:</a:t>
            </a:r>
          </a:p>
          <a:p>
            <a:pPr lvl="1"/>
            <a:r>
              <a:rPr lang="cs-CZ" dirty="0"/>
              <a:t>Druh pracovní činnosti,</a:t>
            </a:r>
          </a:p>
          <a:p>
            <a:pPr lvl="1"/>
            <a:r>
              <a:rPr lang="cs-CZ" dirty="0"/>
              <a:t>Vyjadřuje specifické schopnosti,</a:t>
            </a:r>
          </a:p>
          <a:p>
            <a:pPr lvl="1"/>
            <a:r>
              <a:rPr lang="cs-CZ" dirty="0"/>
              <a:t>Výkon podmíněn odbornou přípravou.</a:t>
            </a:r>
          </a:p>
          <a:p>
            <a:r>
              <a:rPr lang="cs-CZ" dirty="0"/>
              <a:t>Povolání:</a:t>
            </a:r>
          </a:p>
          <a:p>
            <a:pPr lvl="1"/>
            <a:r>
              <a:rPr lang="cs-CZ" dirty="0"/>
              <a:t>Specifický druh nebo soubor činností,</a:t>
            </a:r>
          </a:p>
          <a:p>
            <a:pPr lvl="1"/>
            <a:r>
              <a:rPr lang="cs-CZ" dirty="0"/>
              <a:t>Obecně vnímán ve společnosti,</a:t>
            </a:r>
          </a:p>
          <a:p>
            <a:pPr lvl="1"/>
            <a:r>
              <a:rPr lang="cs-CZ" dirty="0"/>
              <a:t>Blízké sociální roli,</a:t>
            </a:r>
          </a:p>
          <a:p>
            <a:pPr lvl="1"/>
            <a:r>
              <a:rPr lang="cs-CZ" dirty="0"/>
              <a:t>Rychle se vyvíjí, pokles prestiže manuálních povolání, nárůst prestiže kvalifikovaných povolání.</a:t>
            </a:r>
          </a:p>
          <a:p>
            <a:r>
              <a:rPr lang="cs-CZ" dirty="0"/>
              <a:t>Zaměstnání:</a:t>
            </a:r>
          </a:p>
          <a:p>
            <a:pPr lvl="1"/>
            <a:r>
              <a:rPr lang="cs-CZ" dirty="0"/>
              <a:t>Pracovně-ekonomický vztah mezi pracovníkem a organizací.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5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řízení lidských zdrojů mezi ostatními zdroji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Zdroje, se kterými organizace disponují:</a:t>
            </a:r>
          </a:p>
          <a:p>
            <a:endParaRPr lang="cs-CZ" dirty="0"/>
          </a:p>
          <a:p>
            <a:pPr lvl="1"/>
            <a:r>
              <a:rPr lang="cs-CZ" dirty="0"/>
              <a:t>Materiální zdroje,</a:t>
            </a:r>
          </a:p>
          <a:p>
            <a:pPr lvl="1"/>
            <a:r>
              <a:rPr lang="cs-CZ" dirty="0"/>
              <a:t>Informační zdroje,</a:t>
            </a:r>
          </a:p>
          <a:p>
            <a:pPr lvl="1"/>
            <a:r>
              <a:rPr lang="cs-CZ" dirty="0"/>
              <a:t>Finanční zdroje,</a:t>
            </a:r>
          </a:p>
          <a:p>
            <a:pPr lvl="1"/>
            <a:r>
              <a:rPr lang="cs-CZ" b="1" dirty="0"/>
              <a:t>Lidské zdroje = prvotní hybatel ostatních zdrojů</a:t>
            </a:r>
          </a:p>
        </p:txBody>
      </p:sp>
    </p:spTree>
    <p:extLst>
      <p:ext uri="{BB962C8B-B14F-4D97-AF65-F5344CB8AC3E}">
        <p14:creationId xmlns:p14="http://schemas.microsoft.com/office/powerpoint/2010/main" val="1777598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Vytváření pracovních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2 cíle:</a:t>
            </a:r>
          </a:p>
          <a:p>
            <a:pPr lvl="1"/>
            <a:r>
              <a:rPr lang="cs-CZ" dirty="0"/>
              <a:t>Uspokojit požadavky organizace na produktivitu, efektivitu činností a kvalitu výrobků nebo služeb,</a:t>
            </a:r>
          </a:p>
          <a:p>
            <a:pPr lvl="1"/>
            <a:r>
              <a:rPr lang="cs-CZ" dirty="0"/>
              <a:t>Uspokojit potřeby jedince týkající se jeho zájmů, podnětnosti úkolů a jeho úspěchů.</a:t>
            </a:r>
          </a:p>
          <a:p>
            <a:pPr lvl="1"/>
            <a:endParaRPr lang="cs-CZ" dirty="0"/>
          </a:p>
          <a:p>
            <a:r>
              <a:rPr lang="cs-CZ" dirty="0"/>
              <a:t>Proces vytváření pracovních míst začíná analýzou práce.</a:t>
            </a:r>
          </a:p>
        </p:txBody>
      </p:sp>
    </p:spTree>
    <p:extLst>
      <p:ext uri="{BB962C8B-B14F-4D97-AF65-F5344CB8AC3E}">
        <p14:creationId xmlns:p14="http://schemas.microsoft.com/office/powerpoint/2010/main" val="375313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„Analýza práce (úkolu a pozice) je systematický postup, který slouží k získání podrobných a objektivních informací o práci, úkolu nebo pozici.“</a:t>
            </a:r>
          </a:p>
        </p:txBody>
      </p:sp>
    </p:spTree>
    <p:extLst>
      <p:ext uri="{BB962C8B-B14F-4D97-AF65-F5344CB8AC3E}">
        <p14:creationId xmlns:p14="http://schemas.microsoft.com/office/powerpoint/2010/main" val="8285428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informací v analýze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Celkový účel</a:t>
            </a:r>
          </a:p>
          <a:p>
            <a:r>
              <a:rPr lang="cs-CZ" dirty="0"/>
              <a:t>Obsah</a:t>
            </a:r>
          </a:p>
          <a:p>
            <a:r>
              <a:rPr lang="cs-CZ" dirty="0"/>
              <a:t>Zodpovědnost</a:t>
            </a:r>
          </a:p>
          <a:p>
            <a:r>
              <a:rPr lang="cs-CZ" dirty="0"/>
              <a:t>Kritéria výkonu</a:t>
            </a:r>
          </a:p>
          <a:p>
            <a:r>
              <a:rPr lang="cs-CZ" dirty="0"/>
              <a:t>Odpovědnost</a:t>
            </a:r>
          </a:p>
          <a:p>
            <a:r>
              <a:rPr lang="cs-CZ" dirty="0"/>
              <a:t>Organizační faktory</a:t>
            </a:r>
          </a:p>
          <a:p>
            <a:r>
              <a:rPr lang="cs-CZ" dirty="0"/>
              <a:t>Motivující faktory</a:t>
            </a:r>
          </a:p>
          <a:p>
            <a:r>
              <a:rPr lang="cs-CZ" dirty="0"/>
              <a:t>Faktory osobního rozvoje</a:t>
            </a:r>
          </a:p>
          <a:p>
            <a:r>
              <a:rPr lang="cs-CZ" dirty="0"/>
              <a:t>Faktory prostředí</a:t>
            </a:r>
          </a:p>
        </p:txBody>
      </p:sp>
    </p:spTree>
    <p:extLst>
      <p:ext uri="{BB962C8B-B14F-4D97-AF65-F5344CB8AC3E}">
        <p14:creationId xmlns:p14="http://schemas.microsoft.com/office/powerpoint/2010/main" val="879879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analýzy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Předpoklad kvalitního provedení následujících aktivit:</a:t>
            </a:r>
          </a:p>
          <a:p>
            <a:r>
              <a:rPr lang="cs-CZ" dirty="0"/>
              <a:t>Úpravy a změny pracovního prostředí,</a:t>
            </a:r>
          </a:p>
          <a:p>
            <a:r>
              <a:rPr lang="cs-CZ" dirty="0"/>
              <a:t>Úpravy a změny systému řízení včetně pracovních náplní,</a:t>
            </a:r>
          </a:p>
          <a:p>
            <a:r>
              <a:rPr lang="cs-CZ" dirty="0"/>
              <a:t>Stanovení kritérií pro hodnocení činnosti,</a:t>
            </a:r>
          </a:p>
          <a:p>
            <a:r>
              <a:rPr lang="cs-CZ" dirty="0"/>
              <a:t>Posuzování a výběr uchazečů o výkon určitých profesí nebo funkcí,</a:t>
            </a:r>
          </a:p>
          <a:p>
            <a:r>
              <a:rPr lang="cs-CZ" dirty="0"/>
              <a:t>Seskupování profesí podle podobných znaků,</a:t>
            </a:r>
          </a:p>
          <a:p>
            <a:r>
              <a:rPr lang="cs-CZ" dirty="0"/>
              <a:t>Projektování výcviku, výchovy, kariérových drah,</a:t>
            </a:r>
          </a:p>
          <a:p>
            <a:r>
              <a:rPr lang="cs-CZ" dirty="0"/>
              <a:t>Rozbor úrazovosti, snížené výkonnosti, nezájmu pracovníků o určitou činnost.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Bělohlávek</a:t>
            </a:r>
          </a:p>
        </p:txBody>
      </p:sp>
    </p:spTree>
    <p:extLst>
      <p:ext uri="{BB962C8B-B14F-4D97-AF65-F5344CB8AC3E}">
        <p14:creationId xmlns:p14="http://schemas.microsoft.com/office/powerpoint/2010/main" val="33050572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analýzy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Zjišťování úloh, které jsou vykonávány na pracovním místě,</a:t>
            </a:r>
          </a:p>
          <a:p>
            <a:r>
              <a:rPr lang="cs-CZ" dirty="0"/>
              <a:t>Zjišťování nároků kladených na zaměstnance při vykonávání pracovní činnosti.</a:t>
            </a:r>
          </a:p>
        </p:txBody>
      </p:sp>
    </p:spTree>
    <p:extLst>
      <p:ext uri="{BB962C8B-B14F-4D97-AF65-F5344CB8AC3E}">
        <p14:creationId xmlns:p14="http://schemas.microsoft.com/office/powerpoint/2010/main" val="7039723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 a pracovní místo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činností, úkolů popsaný metodami analýzy práce.</a:t>
            </a:r>
          </a:p>
          <a:p>
            <a:r>
              <a:rPr lang="cs-CZ" dirty="0"/>
              <a:t>Zařazení do organizační struktury.</a:t>
            </a:r>
          </a:p>
          <a:p>
            <a:r>
              <a:rPr lang="cs-CZ" dirty="0"/>
              <a:t>Obsazováno konkrétními pracovníky – konkrétní pracovní místo.</a:t>
            </a:r>
          </a:p>
        </p:txBody>
      </p:sp>
    </p:spTree>
    <p:extLst>
      <p:ext uri="{BB962C8B-B14F-4D97-AF65-F5344CB8AC3E}">
        <p14:creationId xmlns:p14="http://schemas.microsoft.com/office/powerpoint/2010/main" val="270114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Ujasnění množství a rozsahu pracovních činností</a:t>
            </a:r>
          </a:p>
          <a:p>
            <a:r>
              <a:rPr lang="cs-CZ" dirty="0"/>
              <a:t>Určení konkrétního obsahu pracovní činnosti</a:t>
            </a:r>
          </a:p>
          <a:p>
            <a:r>
              <a:rPr lang="cs-CZ" dirty="0"/>
              <a:t>Zjištění náročnosti pracovní činnosti</a:t>
            </a:r>
          </a:p>
          <a:p>
            <a:r>
              <a:rPr lang="cs-CZ" dirty="0"/>
              <a:t>Určení kritérií pro hodnocení pracovního výkonu</a:t>
            </a:r>
          </a:p>
          <a:p>
            <a:r>
              <a:rPr lang="cs-CZ" dirty="0"/>
              <a:t>Zjištění požadavků na odbornou přípravu pracovníka</a:t>
            </a:r>
          </a:p>
          <a:p>
            <a:r>
              <a:rPr lang="cs-CZ" dirty="0"/>
              <a:t>Stanovení požadavků na vybavení pracovními pomůckami</a:t>
            </a:r>
          </a:p>
        </p:txBody>
      </p:sp>
    </p:spTree>
    <p:extLst>
      <p:ext uri="{BB962C8B-B14F-4D97-AF65-F5344CB8AC3E}">
        <p14:creationId xmlns:p14="http://schemas.microsoft.com/office/powerpoint/2010/main" val="28157924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údajů při analýze pracovních 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Shromažďování dokumentů (organizační struktura),</a:t>
            </a:r>
          </a:p>
          <a:p>
            <a:r>
              <a:rPr lang="cs-CZ" dirty="0"/>
              <a:t>Získání informací od manažera (účel, činnosti, odpovědnosti, vztahy),</a:t>
            </a:r>
          </a:p>
          <a:p>
            <a:r>
              <a:rPr lang="cs-CZ" dirty="0"/>
              <a:t>Rozhovor s držitelem pracovního místa, deník, časové snímky,</a:t>
            </a:r>
          </a:p>
          <a:p>
            <a:r>
              <a:rPr lang="cs-CZ" dirty="0"/>
              <a:t>Pozorování pracovníků při pracovním výkonu.</a:t>
            </a:r>
          </a:p>
        </p:txBody>
      </p:sp>
    </p:spTree>
    <p:extLst>
      <p:ext uri="{BB962C8B-B14F-4D97-AF65-F5344CB8AC3E}">
        <p14:creationId xmlns:p14="http://schemas.microsoft.com/office/powerpoint/2010/main" val="21559449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pracovního místa obsahuje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pracovního místa,</a:t>
            </a:r>
          </a:p>
          <a:p>
            <a:r>
              <a:rPr lang="cs-CZ" dirty="0"/>
              <a:t>Nadřízený držitele,</a:t>
            </a:r>
          </a:p>
          <a:p>
            <a:r>
              <a:rPr lang="cs-CZ" dirty="0"/>
              <a:t>Podřízení držitele,</a:t>
            </a:r>
          </a:p>
          <a:p>
            <a:r>
              <a:rPr lang="cs-CZ" dirty="0"/>
              <a:t>Definici celkového účelu nebo cílů práce na pracovním místě,</a:t>
            </a:r>
          </a:p>
          <a:p>
            <a:r>
              <a:rPr lang="cs-CZ" dirty="0"/>
              <a:t>Klíčové odpovědnosti nebo hlavní úkoly,</a:t>
            </a:r>
          </a:p>
          <a:p>
            <a:r>
              <a:rPr lang="cs-CZ" dirty="0"/>
              <a:t>Povaha a šíře.</a:t>
            </a:r>
          </a:p>
        </p:txBody>
      </p:sp>
    </p:spTree>
    <p:extLst>
      <p:ext uri="{BB962C8B-B14F-4D97-AF65-F5344CB8AC3E}">
        <p14:creationId xmlns:p14="http://schemas.microsoft.com/office/powerpoint/2010/main" val="404865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v systému práce s lidskými zdroji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Pracovníci personálních útvarů </a:t>
            </a:r>
          </a:p>
          <a:p>
            <a:pPr lvl="1"/>
            <a:r>
              <a:rPr lang="cs-CZ" dirty="0"/>
              <a:t>Personální manažer, referent, manažer pro vzdělávání, mzdová účetní</a:t>
            </a:r>
          </a:p>
          <a:p>
            <a:r>
              <a:rPr lang="cs-CZ" dirty="0"/>
              <a:t>Management</a:t>
            </a:r>
          </a:p>
          <a:p>
            <a:pPr lvl="1"/>
            <a:r>
              <a:rPr lang="cs-CZ" dirty="0"/>
              <a:t>Vrcholový management x Linioví manažeři</a:t>
            </a:r>
          </a:p>
          <a:p>
            <a:r>
              <a:rPr lang="cs-CZ" dirty="0"/>
              <a:t>Externí dodavatelé</a:t>
            </a:r>
          </a:p>
          <a:p>
            <a:pPr lvl="1"/>
            <a:r>
              <a:rPr lang="cs-CZ" dirty="0"/>
              <a:t>Experti, konzultanti, poradci</a:t>
            </a:r>
          </a:p>
          <a:p>
            <a:pPr lvl="1"/>
            <a:r>
              <a:rPr lang="cs-CZ" dirty="0"/>
              <a:t>Vzdělávací agentury</a:t>
            </a:r>
          </a:p>
          <a:p>
            <a:pPr lvl="1"/>
            <a:r>
              <a:rPr lang="cs-CZ" dirty="0"/>
              <a:t>Personální agentury</a:t>
            </a:r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personálního útvaru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Koncepční</a:t>
            </a:r>
          </a:p>
          <a:p>
            <a:r>
              <a:rPr lang="cs-CZ" dirty="0"/>
              <a:t>Metodická</a:t>
            </a:r>
          </a:p>
          <a:p>
            <a:r>
              <a:rPr lang="cs-CZ" dirty="0"/>
              <a:t>Plánovací</a:t>
            </a:r>
          </a:p>
          <a:p>
            <a:r>
              <a:rPr lang="cs-CZ" dirty="0"/>
              <a:t>Řídící a koordinační</a:t>
            </a:r>
          </a:p>
          <a:p>
            <a:r>
              <a:rPr lang="cs-CZ" dirty="0"/>
              <a:t>Informační</a:t>
            </a:r>
          </a:p>
          <a:p>
            <a:r>
              <a:rPr lang="cs-CZ" dirty="0"/>
              <a:t>Poradenská</a:t>
            </a:r>
          </a:p>
          <a:p>
            <a:r>
              <a:rPr lang="cs-CZ" dirty="0"/>
              <a:t>Výzkumná a expertizní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Kociánová</a:t>
            </a:r>
          </a:p>
        </p:txBody>
      </p:sp>
    </p:spTree>
    <p:extLst>
      <p:ext uri="{BB962C8B-B14F-4D97-AF65-F5344CB8AC3E}">
        <p14:creationId xmlns:p14="http://schemas.microsoft.com/office/powerpoint/2010/main" val="61608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liniových manažerů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Komunikace.</a:t>
            </a:r>
          </a:p>
          <a:p>
            <a:r>
              <a:rPr lang="cs-CZ" dirty="0"/>
              <a:t>Zajištění potřebných zaměstnanců.</a:t>
            </a:r>
          </a:p>
          <a:p>
            <a:r>
              <a:rPr lang="cs-CZ" dirty="0"/>
              <a:t>Řízení pracovního výkonu.</a:t>
            </a:r>
          </a:p>
          <a:p>
            <a:r>
              <a:rPr lang="cs-CZ" dirty="0"/>
              <a:t>Rozvoj pracovníků a jejich kariéra.</a:t>
            </a:r>
          </a:p>
          <a:p>
            <a:r>
              <a:rPr lang="cs-CZ" dirty="0"/>
              <a:t>Odměňování v závislosti na výkonech pracovníků.</a:t>
            </a:r>
          </a:p>
          <a:p>
            <a:r>
              <a:rPr lang="cs-CZ" dirty="0"/>
              <a:t>Péče o pracovníky a jejich bezpečnost.</a:t>
            </a:r>
          </a:p>
          <a:p>
            <a:r>
              <a:rPr lang="cs-CZ" dirty="0"/>
              <a:t>Kvalita pracovních podmínek.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Kociánová</a:t>
            </a:r>
          </a:p>
        </p:txBody>
      </p:sp>
    </p:spTree>
    <p:extLst>
      <p:ext uri="{BB962C8B-B14F-4D97-AF65-F5344CB8AC3E}">
        <p14:creationId xmlns:p14="http://schemas.microsoft.com/office/powerpoint/2010/main" val="194153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978839"/>
              </p:ext>
            </p:extLst>
          </p:nvPr>
        </p:nvGraphicFramePr>
        <p:xfrm>
          <a:off x="853479" y="1824166"/>
          <a:ext cx="7437042" cy="4082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9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Vytváření a analýza pracovních míst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Získávání a výběr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Přijímání a adaptace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042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416452"/>
              </p:ext>
            </p:extLst>
          </p:nvPr>
        </p:nvGraphicFramePr>
        <p:xfrm>
          <a:off x="853479" y="1824166"/>
          <a:ext cx="7437042" cy="4082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9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Vytváření a analýza pracovních míst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Definování úkolů, pravomocí, odpovědností, popisy pracovních míst.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Spoluvytvářejí pracovní úkoly na podřízených pracovních místech, zdroj informací pro potřeby analýzy.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Získávání a výběr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Organizace, administrace náboru a výběru zaměstnanců, účast při výběrových řízeních, doporučení.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Identifikace potřeb pracovníků, požadavky na pracovníky, účastní se výběrových řízení, rozhodnutí o výběru pracovníka.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Přijímání a adaptace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Administrace přijímání zaměstnanců, pracovně právní dokumentace, úvodní proškolení, šablony dokumentů.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Uvádění pracovníka na pracoviště, vytváření programu zaškolení, řízení a kontrola.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71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241862"/>
              </p:ext>
            </p:extLst>
          </p:nvPr>
        </p:nvGraphicFramePr>
        <p:xfrm>
          <a:off x="853479" y="1824166"/>
          <a:ext cx="7437042" cy="4193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Hodnocení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Vzdělávání a rozvoj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Odměňování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Pracovní vztahy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32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3936</TotalTime>
  <Words>1626</Words>
  <Application>Microsoft Office PowerPoint</Application>
  <PresentationFormat>Předvádění na obrazovce (4:3)</PresentationFormat>
  <Paragraphs>312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Motiv Office</vt:lpstr>
      <vt:lpstr>ŘÍZENÍ LIDSKÝCH ZDROJŮ</vt:lpstr>
      <vt:lpstr>Obsah hodiny:</vt:lpstr>
      <vt:lpstr>Role řízení lidských zdrojů mezi ostatními zdroji</vt:lpstr>
      <vt:lpstr>Aktéři v systému práce s lidskými zdroji</vt:lpstr>
      <vt:lpstr>Role personálního útvaru</vt:lpstr>
      <vt:lpstr>Role liniových manažerů</vt:lpstr>
      <vt:lpstr>Personální činnosti</vt:lpstr>
      <vt:lpstr>Personální činnosti</vt:lpstr>
      <vt:lpstr>Personální činnosti</vt:lpstr>
      <vt:lpstr>Personální činnosti</vt:lpstr>
      <vt:lpstr>Postup spolupráce s externím dodavatelem</vt:lpstr>
      <vt:lpstr>Podmínky funkčnosti personálního útvaru v organizaci</vt:lpstr>
      <vt:lpstr>Hodnocení kvality personální práce</vt:lpstr>
      <vt:lpstr>Hodnotitelé personální práce v organizaci</vt:lpstr>
      <vt:lpstr>Základní úkoly systému ŘLZ vůči LZ</vt:lpstr>
      <vt:lpstr>Personální řízení zaměřené na schopnosti LZ</vt:lpstr>
      <vt:lpstr>Osobní potenciál</vt:lpstr>
      <vt:lpstr>Struktura osobního potenciálu</vt:lpstr>
      <vt:lpstr>Struktura osobního potenciálu</vt:lpstr>
      <vt:lpstr>Kompetence</vt:lpstr>
      <vt:lpstr>Člověk v organizaci</vt:lpstr>
      <vt:lpstr>Dělení metod zjišťování potenciálu</vt:lpstr>
      <vt:lpstr>Základní metody - příklady</vt:lpstr>
      <vt:lpstr>Personální činnosti založené na identifikaci potenciálu/ kompetencích</vt:lpstr>
      <vt:lpstr>Rozvojové intervence</vt:lpstr>
      <vt:lpstr>Pracovní pozice</vt:lpstr>
      <vt:lpstr>Práce – sociální aspekty</vt:lpstr>
      <vt:lpstr>Obecné charakteristiky pracovní činnosti</vt:lpstr>
      <vt:lpstr>Profese x povolání x zaměstnání</vt:lpstr>
      <vt:lpstr>Vytváření pracovních míst</vt:lpstr>
      <vt:lpstr>Analýza práce</vt:lpstr>
      <vt:lpstr>Struktura informací v analýze práce</vt:lpstr>
      <vt:lpstr>Význam analýzy práce</vt:lpstr>
      <vt:lpstr>Zaměření analýzy práce</vt:lpstr>
      <vt:lpstr>Pracovní pozice a pracovní místo</vt:lpstr>
      <vt:lpstr>Analýza pracovní pozice</vt:lpstr>
      <vt:lpstr>Sběr údajů při analýze pracovních  míst</vt:lpstr>
      <vt:lpstr>Popis pracovního místa obsahuje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97</cp:revision>
  <cp:lastPrinted>2020-09-29T06:35:46Z</cp:lastPrinted>
  <dcterms:created xsi:type="dcterms:W3CDTF">2016-07-29T08:01:37Z</dcterms:created>
  <dcterms:modified xsi:type="dcterms:W3CDTF">2021-10-12T12:28:03Z</dcterms:modified>
</cp:coreProperties>
</file>