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4116" r:id="rId4"/>
    <p:sldMasterId id="2147484188" r:id="rId5"/>
    <p:sldMasterId id="2147484200" r:id="rId6"/>
    <p:sldMasterId id="2147484212" r:id="rId7"/>
    <p:sldMasterId id="2147484224" r:id="rId8"/>
    <p:sldMasterId id="2147484260" r:id="rId9"/>
  </p:sldMasterIdLst>
  <p:notesMasterIdLst>
    <p:notesMasterId r:id="rId21"/>
  </p:notesMasterIdLst>
  <p:sldIdLst>
    <p:sldId id="347" r:id="rId10"/>
    <p:sldId id="362" r:id="rId11"/>
    <p:sldId id="371" r:id="rId12"/>
    <p:sldId id="379" r:id="rId13"/>
    <p:sldId id="370" r:id="rId14"/>
    <p:sldId id="380" r:id="rId15"/>
    <p:sldId id="381" r:id="rId16"/>
    <p:sldId id="369" r:id="rId17"/>
    <p:sldId id="368" r:id="rId18"/>
    <p:sldId id="374" r:id="rId19"/>
    <p:sldId id="35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8F8F8"/>
    <a:srgbClr val="0000FF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0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09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8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45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94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49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4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55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7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4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123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9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218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295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836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496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026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27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PR aktivit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(XPR)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Odpovědnost za PR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Odpovědnost za </a:t>
            </a:r>
            <a:r>
              <a:rPr lang="cs-CZ" sz="1600" dirty="0">
                <a:solidFill>
                  <a:srgbClr val="282828"/>
                </a:solidFill>
              </a:rPr>
              <a:t>PR má ve větších organizacích </a:t>
            </a:r>
            <a:r>
              <a:rPr lang="cs-CZ" sz="1600" b="1" dirty="0">
                <a:solidFill>
                  <a:srgbClr val="282828"/>
                </a:solidFill>
              </a:rPr>
              <a:t>specialista na vnější vztahy</a:t>
            </a:r>
            <a:r>
              <a:rPr lang="cs-CZ" sz="1600" dirty="0">
                <a:solidFill>
                  <a:srgbClr val="282828"/>
                </a:solidFill>
              </a:rPr>
              <a:t>, v menších firmách jí má </a:t>
            </a:r>
            <a:r>
              <a:rPr lang="cs-CZ" sz="1600" b="1" dirty="0">
                <a:solidFill>
                  <a:srgbClr val="282828"/>
                </a:solidFill>
              </a:rPr>
              <a:t>manažer odpovědný za marketing </a:t>
            </a:r>
            <a:r>
              <a:rPr lang="cs-CZ" sz="1600" b="1" dirty="0" smtClean="0">
                <a:solidFill>
                  <a:srgbClr val="282828"/>
                </a:solidFill>
              </a:rPr>
              <a:t/>
            </a:r>
            <a:br>
              <a:rPr lang="cs-CZ" sz="1600" b="1" dirty="0" smtClean="0">
                <a:solidFill>
                  <a:srgbClr val="282828"/>
                </a:solidFill>
              </a:rPr>
            </a:br>
            <a:r>
              <a:rPr lang="cs-CZ" sz="1600" dirty="0" smtClean="0">
                <a:solidFill>
                  <a:srgbClr val="282828"/>
                </a:solidFill>
              </a:rPr>
              <a:t>a </a:t>
            </a:r>
            <a:r>
              <a:rPr lang="cs-CZ" sz="1600" dirty="0">
                <a:solidFill>
                  <a:srgbClr val="282828"/>
                </a:solidFill>
              </a:rPr>
              <a:t>obchod </a:t>
            </a:r>
            <a:r>
              <a:rPr lang="cs-CZ" sz="1600" dirty="0" smtClean="0">
                <a:solidFill>
                  <a:srgbClr val="282828"/>
                </a:solidFill>
              </a:rPr>
              <a:t>nebo </a:t>
            </a:r>
            <a:r>
              <a:rPr lang="cs-CZ" sz="1600" dirty="0">
                <a:solidFill>
                  <a:srgbClr val="282828"/>
                </a:solidFill>
              </a:rPr>
              <a:t>ředitel.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Určitá </a:t>
            </a:r>
            <a:r>
              <a:rPr lang="cs-CZ" sz="1600" dirty="0">
                <a:solidFill>
                  <a:srgbClr val="282828"/>
                </a:solidFill>
              </a:rPr>
              <a:t>míra odpovědnosti leží na všech pracovnících a manažerech a stoupá s úrovní odpovědnosti.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Nejvyšší </a:t>
            </a:r>
            <a:r>
              <a:rPr lang="cs-CZ" sz="1600" dirty="0">
                <a:solidFill>
                  <a:srgbClr val="282828"/>
                </a:solidFill>
              </a:rPr>
              <a:t>odpovědnost má top management a statutární orgány a to nejen aktivní komunikací, ale </a:t>
            </a:r>
            <a:r>
              <a:rPr lang="cs-CZ" sz="1600" dirty="0" smtClean="0">
                <a:solidFill>
                  <a:srgbClr val="282828"/>
                </a:solidFill>
              </a:rPr>
              <a:t>svými postoji a </a:t>
            </a:r>
            <a:r>
              <a:rPr lang="cs-CZ" sz="1600" dirty="0">
                <a:solidFill>
                  <a:srgbClr val="282828"/>
                </a:solidFill>
              </a:rPr>
              <a:t>způsobem chování na veřejnosti.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Zvláště </a:t>
            </a:r>
            <a:r>
              <a:rPr lang="cs-CZ" sz="1600" dirty="0">
                <a:solidFill>
                  <a:srgbClr val="282828"/>
                </a:solidFill>
              </a:rPr>
              <a:t>u velkých a známých společností je chování top managementu (aféry či pozitivní aktivity) sledováno veřejností velmi pečlivě a má na pozitivní či negativní PR zásadní vliv.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Organizace </a:t>
            </a:r>
            <a:r>
              <a:rPr lang="cs-CZ" sz="1600" dirty="0">
                <a:solidFill>
                  <a:srgbClr val="282828"/>
                </a:solidFill>
              </a:rPr>
              <a:t>také najímají specializované firmy, které jim pomáhají zlepšit PR v definovaných oblastech.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270438"/>
            <a:ext cx="7772400" cy="500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X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685800" y="457200"/>
            <a:ext cx="76200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X</a:t>
            </a:r>
            <a:endParaRPr kumimoji="1" lang="en-US" altLang="ko-KR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 praxi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Public Relations v praxi</a:t>
            </a:r>
            <a:r>
              <a:rPr lang="cs-CZ" sz="2000" dirty="0">
                <a:solidFill>
                  <a:srgbClr val="282828"/>
                </a:solidFill>
              </a:rPr>
              <a:t>: </a:t>
            </a:r>
            <a:r>
              <a:rPr lang="cs-CZ" sz="2000" dirty="0" smtClean="0">
                <a:solidFill>
                  <a:srgbClr val="282828"/>
                </a:solidFill>
              </a:rPr>
              <a:t>cílem </a:t>
            </a:r>
            <a:r>
              <a:rPr lang="cs-CZ" sz="2000" dirty="0">
                <a:solidFill>
                  <a:srgbClr val="282828"/>
                </a:solidFill>
              </a:rPr>
              <a:t>PR je pozitivně ovlivňovat veřejné mínění, zlepšovat komunikaci s okolím a proto musí citlivě reagovat na vnější podněty - jedná se tedy v praxi o oboustrannou komunikaci organizace s okolím. 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 praxi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Public </a:t>
            </a:r>
            <a:r>
              <a:rPr lang="cs-CZ" sz="2000" dirty="0">
                <a:solidFill>
                  <a:srgbClr val="282828"/>
                </a:solidFill>
              </a:rPr>
              <a:t>Relations má úzký vztah </a:t>
            </a:r>
            <a:r>
              <a:rPr lang="cs-CZ" sz="2000" dirty="0" smtClean="0">
                <a:solidFill>
                  <a:srgbClr val="282828"/>
                </a:solidFill>
              </a:rPr>
              <a:t>k marketingu, reklamě, propagaci - vyžívá </a:t>
            </a:r>
            <a:r>
              <a:rPr lang="cs-CZ" sz="2000" dirty="0">
                <a:solidFill>
                  <a:srgbClr val="282828"/>
                </a:solidFill>
              </a:rPr>
              <a:t>proto podobné nástroje a metody</a:t>
            </a:r>
            <a:r>
              <a:rPr lang="cs-CZ" sz="2000" dirty="0" smtClean="0">
                <a:solidFill>
                  <a:srgbClr val="282828"/>
                </a:solidFill>
              </a:rPr>
              <a:t>: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Mediální komunikace</a:t>
            </a:r>
            <a:r>
              <a:rPr lang="cs-CZ" dirty="0">
                <a:solidFill>
                  <a:srgbClr val="282828"/>
                </a:solidFill>
              </a:rPr>
              <a:t>, PR články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Reklamu a  </a:t>
            </a:r>
            <a:r>
              <a:rPr lang="cs-CZ" dirty="0">
                <a:solidFill>
                  <a:srgbClr val="282828"/>
                </a:solidFill>
              </a:rPr>
              <a:t>reklamní kampaně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Tiskové konference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rgbClr val="282828"/>
                </a:solidFill>
              </a:rPr>
              <a:t>Mimomediální</a:t>
            </a:r>
            <a:r>
              <a:rPr lang="cs-CZ" dirty="0">
                <a:solidFill>
                  <a:srgbClr val="282828"/>
                </a:solidFill>
              </a:rPr>
              <a:t> komunikace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Prezentace organizace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Sponzorství, donátorství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Komunikace </a:t>
            </a:r>
            <a:r>
              <a:rPr lang="cs-CZ" dirty="0" smtClean="0">
                <a:solidFill>
                  <a:srgbClr val="282828"/>
                </a:solidFill>
              </a:rPr>
              <a:t>na Internetu</a:t>
            </a:r>
            <a:endParaRPr lang="cs-CZ" dirty="0">
              <a:solidFill>
                <a:srgbClr val="282828"/>
              </a:solidFill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Výstavy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Neformální setkání s novináři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Sociální výzkumy </a:t>
            </a:r>
            <a:r>
              <a:rPr lang="cs-CZ" dirty="0" smtClean="0">
                <a:solidFill>
                  <a:srgbClr val="282828"/>
                </a:solidFill>
              </a:rPr>
              <a:t> </a:t>
            </a:r>
            <a:endParaRPr lang="cs-CZ" dirty="0">
              <a:solidFill>
                <a:srgbClr val="282828"/>
              </a:solidFill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Výzkumy spokojenosti a veřejného </a:t>
            </a:r>
            <a:r>
              <a:rPr lang="cs-CZ" dirty="0">
                <a:solidFill>
                  <a:srgbClr val="282828"/>
                </a:solidFill>
              </a:rPr>
              <a:t>mínění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PR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Definování problému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Plánování a programování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A</a:t>
            </a:r>
            <a:r>
              <a:rPr lang="cs-CZ" sz="2200" dirty="0" smtClean="0">
                <a:solidFill>
                  <a:srgbClr val="282828"/>
                </a:solidFill>
              </a:rPr>
              <a:t>kce a komunikace (implementace)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Zhodnocení programu a konečné shrnutí</a:t>
            </a:r>
            <a:endParaRPr lang="en-US" sz="2200" dirty="0">
              <a:solidFill>
                <a:srgbClr val="82D2F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Plánování je rozhodovací proces zahrnující stanovení organizačních cílů, </a:t>
            </a:r>
            <a:r>
              <a:rPr lang="cs-CZ" sz="2000" dirty="0" smtClean="0">
                <a:solidFill>
                  <a:srgbClr val="282828"/>
                </a:solidFill>
              </a:rPr>
              <a:t>výběr vhodných </a:t>
            </a:r>
            <a:r>
              <a:rPr lang="cs-CZ" sz="2000" dirty="0">
                <a:solidFill>
                  <a:srgbClr val="282828"/>
                </a:solidFill>
              </a:rPr>
              <a:t>prostředků a způsobu jejich dosažení a definování očekávaných výsledků </a:t>
            </a:r>
            <a:r>
              <a:rPr lang="cs-CZ" sz="2000" dirty="0" smtClean="0">
                <a:solidFill>
                  <a:srgbClr val="282828"/>
                </a:solidFill>
              </a:rPr>
              <a:t>ve stanoveném </a:t>
            </a:r>
            <a:r>
              <a:rPr lang="cs-CZ" sz="2000" dirty="0">
                <a:solidFill>
                  <a:srgbClr val="282828"/>
                </a:solidFill>
              </a:rPr>
              <a:t>čase a požadované úrovni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Plánování </a:t>
            </a:r>
            <a:r>
              <a:rPr lang="cs-CZ" sz="2000" dirty="0">
                <a:solidFill>
                  <a:srgbClr val="282828"/>
                </a:solidFill>
              </a:rPr>
              <a:t>je často označováno za východisko</a:t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dalších základních manažerských funkcí </a:t>
            </a:r>
            <a:r>
              <a:rPr lang="cs-CZ" sz="2000" dirty="0" smtClean="0">
                <a:solidFill>
                  <a:srgbClr val="282828"/>
                </a:solidFill>
              </a:rPr>
              <a:t>– organizování</a:t>
            </a:r>
            <a:r>
              <a:rPr lang="cs-CZ" sz="2000" dirty="0">
                <a:solidFill>
                  <a:srgbClr val="282828"/>
                </a:solidFill>
              </a:rPr>
              <a:t>, vedení a kontrolování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 každém </a:t>
            </a:r>
            <a:r>
              <a:rPr lang="cs-CZ" sz="2000" dirty="0">
                <a:solidFill>
                  <a:srgbClr val="282828"/>
                </a:solidFill>
              </a:rPr>
              <a:t>případě je plánování nejdůležitějším nástrojem dosahování </a:t>
            </a:r>
            <a:r>
              <a:rPr lang="cs-CZ" sz="2000" dirty="0" smtClean="0">
                <a:solidFill>
                  <a:srgbClr val="282828"/>
                </a:solidFill>
              </a:rPr>
              <a:t>organizačních cílů</a:t>
            </a:r>
            <a:r>
              <a:rPr lang="cs-CZ" sz="2000" dirty="0">
                <a:solidFill>
                  <a:srgbClr val="282828"/>
                </a:solidFill>
              </a:rPr>
              <a:t>, na jehož úrovni v podstatné míře závisí budoucí prosperita organizace.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plánování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Zvyšování efektivity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Snižování rizika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Úspěšné organizační </a:t>
            </a:r>
            <a:r>
              <a:rPr lang="cs-CZ" sz="2000" dirty="0" smtClean="0">
                <a:solidFill>
                  <a:srgbClr val="282828"/>
                </a:solidFill>
              </a:rPr>
              <a:t>změny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Integrace úsilí (dosahování lepšího efektu)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Rozvoj manažerů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Vývoj standardů výkonnosti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plánování PR aktivit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6 fází cyklu: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Vyhodnocení stávající situace (situační analýza)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Stanovení cílů PR (ideálně za pomocí metody SMART)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Určení zainteresovaných osob (cílových skupin) a stanovení poslání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Určení strategie, metod a prostředků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Sestavení harmonogramu a rozpočtu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Realizace aktivit a vyhodnocení výsledného stavu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versus reklama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59176" y="3244334"/>
            <a:ext cx="142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ntegrace</a:t>
            </a:r>
            <a:r>
              <a:rPr lang="cs-CZ" dirty="0"/>
              <a:t> úsilí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59176" y="3244334"/>
            <a:ext cx="142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ntegrace</a:t>
            </a:r>
            <a:r>
              <a:rPr lang="cs-CZ" dirty="0"/>
              <a:t> úsilí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04" y="1899166"/>
            <a:ext cx="74019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274</Words>
  <Application>Microsoft Office PowerPoint</Application>
  <PresentationFormat>Předvádění na obrazovce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Office Theme</vt:lpstr>
      <vt:lpstr>15_Office Theme</vt:lpstr>
      <vt:lpstr>2_Office Theme</vt:lpstr>
      <vt:lpstr>13_Office Theme</vt:lpstr>
      <vt:lpstr>18_Office Theme</vt:lpstr>
      <vt:lpstr>19_Office Theme</vt:lpstr>
      <vt:lpstr>20_Office Theme</vt:lpstr>
      <vt:lpstr>21_Office Theme</vt:lpstr>
      <vt:lpstr>5_Office Theme</vt:lpstr>
      <vt:lpstr>Prezentace aplikace PowerPoint</vt:lpstr>
      <vt:lpstr>Prezentace aplikace PowerPoint</vt:lpstr>
      <vt:lpstr>PR v praxi</vt:lpstr>
      <vt:lpstr>PR v praxi</vt:lpstr>
      <vt:lpstr>Proces PR</vt:lpstr>
      <vt:lpstr>Plánování</vt:lpstr>
      <vt:lpstr>Význam plánování</vt:lpstr>
      <vt:lpstr>Cyklus plánování PR aktivit</vt:lpstr>
      <vt:lpstr>PR versus reklama</vt:lpstr>
      <vt:lpstr>Odpovědnost za PR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216</cp:revision>
  <dcterms:created xsi:type="dcterms:W3CDTF">2012-04-26T17:06:14Z</dcterms:created>
  <dcterms:modified xsi:type="dcterms:W3CDTF">2022-10-25T23:20:15Z</dcterms:modified>
</cp:coreProperties>
</file>