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  <p:sldMasterId id="2147483984" r:id="rId3"/>
    <p:sldMasterId id="2147483996" r:id="rId4"/>
    <p:sldMasterId id="2147484032" r:id="rId5"/>
    <p:sldMasterId id="2147484044" r:id="rId6"/>
    <p:sldMasterId id="2147484056" r:id="rId7"/>
    <p:sldMasterId id="2147484068" r:id="rId8"/>
    <p:sldMasterId id="2147484080" r:id="rId9"/>
    <p:sldMasterId id="2147484092" r:id="rId10"/>
  </p:sldMasterIdLst>
  <p:notesMasterIdLst>
    <p:notesMasterId r:id="rId26"/>
  </p:notesMasterIdLst>
  <p:sldIdLst>
    <p:sldId id="347" r:id="rId11"/>
    <p:sldId id="394" r:id="rId12"/>
    <p:sldId id="386" r:id="rId13"/>
    <p:sldId id="388" r:id="rId14"/>
    <p:sldId id="389" r:id="rId15"/>
    <p:sldId id="387" r:id="rId16"/>
    <p:sldId id="385" r:id="rId17"/>
    <p:sldId id="390" r:id="rId18"/>
    <p:sldId id="384" r:id="rId19"/>
    <p:sldId id="391" r:id="rId20"/>
    <p:sldId id="383" r:id="rId21"/>
    <p:sldId id="392" r:id="rId22"/>
    <p:sldId id="380" r:id="rId23"/>
    <p:sldId id="393" r:id="rId24"/>
    <p:sldId id="35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0000FF"/>
    <a:srgbClr val="F8F8F8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75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619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072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03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53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648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740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525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323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831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2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7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0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10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855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83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888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352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02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88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112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124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5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1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11/23/2022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6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trénink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(XPR)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„aserti</a:t>
            </a:r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vita“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Pojem </a:t>
            </a:r>
            <a:r>
              <a:rPr lang="cs-CZ" sz="2000" b="1" dirty="0">
                <a:solidFill>
                  <a:srgbClr val="282828"/>
                </a:solidFill>
              </a:rPr>
              <a:t>asertivita</a:t>
            </a:r>
            <a:r>
              <a:rPr lang="cs-CZ" sz="2000" dirty="0">
                <a:solidFill>
                  <a:srgbClr val="282828"/>
                </a:solidFill>
              </a:rPr>
              <a:t> </a:t>
            </a:r>
            <a:r>
              <a:rPr lang="cs-CZ" sz="2000" dirty="0" smtClean="0">
                <a:solidFill>
                  <a:srgbClr val="282828"/>
                </a:solidFill>
              </a:rPr>
              <a:t>označuje schopnost prosazovat </a:t>
            </a:r>
            <a:r>
              <a:rPr lang="cs-CZ" sz="2000" dirty="0">
                <a:solidFill>
                  <a:srgbClr val="282828"/>
                </a:solidFill>
              </a:rPr>
              <a:t>jiný názor, stanovisko nebo zájem.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Považuje </a:t>
            </a:r>
            <a:r>
              <a:rPr lang="cs-CZ" sz="2000" dirty="0">
                <a:solidFill>
                  <a:srgbClr val="282828"/>
                </a:solidFill>
              </a:rPr>
              <a:t>se za důležitou komunikační dovednost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Umožňuje </a:t>
            </a:r>
            <a:r>
              <a:rPr lang="cs-CZ" sz="2000" dirty="0">
                <a:solidFill>
                  <a:srgbClr val="282828"/>
                </a:solidFill>
              </a:rPr>
              <a:t>jasně vyjádřit a prosadit naše názory a myšlenky, aniž bychom narušovali práva ostatních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Do češtiny se slovo </a:t>
            </a:r>
            <a:r>
              <a:rPr lang="cs-CZ" sz="2000" b="1" dirty="0">
                <a:solidFill>
                  <a:srgbClr val="282828"/>
                </a:solidFill>
              </a:rPr>
              <a:t>asertivita</a:t>
            </a:r>
            <a:r>
              <a:rPr lang="cs-CZ" sz="2000" dirty="0">
                <a:solidFill>
                  <a:srgbClr val="282828"/>
                </a:solidFill>
              </a:rPr>
              <a:t> překládá jako „sebejisté jednání“ nebo „zdravé sebeprosazování</a:t>
            </a:r>
            <a:r>
              <a:rPr lang="cs-CZ" sz="2000" dirty="0" smtClean="0">
                <a:solidFill>
                  <a:srgbClr val="282828"/>
                </a:solidFill>
              </a:rPr>
              <a:t>“.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Autorem metody asertivního tréninku je americký psycholog </a:t>
            </a:r>
            <a:r>
              <a:rPr lang="cs-CZ" sz="2000" b="1" dirty="0">
                <a:solidFill>
                  <a:srgbClr val="282828"/>
                </a:solidFill>
              </a:rPr>
              <a:t>Andrew </a:t>
            </a:r>
            <a:r>
              <a:rPr lang="cs-CZ" sz="2000" b="1" dirty="0" err="1">
                <a:solidFill>
                  <a:srgbClr val="282828"/>
                </a:solidFill>
              </a:rPr>
              <a:t>Salter</a:t>
            </a:r>
            <a:r>
              <a:rPr lang="cs-CZ" sz="2000" dirty="0">
                <a:solidFill>
                  <a:srgbClr val="282828"/>
                </a:solidFill>
              </a:rPr>
              <a:t>, který své žáky učil přiměřenému chování a vytrvání u svého názoru nebo </a:t>
            </a:r>
            <a:r>
              <a:rPr lang="cs-CZ" sz="2000" dirty="0" smtClean="0">
                <a:solidFill>
                  <a:srgbClr val="282828"/>
                </a:solidFill>
              </a:rPr>
              <a:t>požadavku.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Desatero asertivní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504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sám posuzovat svoje vlastní jednání, myšlenky a pocity a být za ně a za jejich důsledky sám zodpovědný.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neposkytovat žádné výmluvy, vysvětlení ani ospravedlnění svého jednání.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posoudit, zda a nakolik jsem zodpovědný za řešení problémů jiných lidí.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změnit svůj názor.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dělat chyby a být si za ně zodpovědný.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říci: „</a:t>
            </a:r>
            <a:r>
              <a:rPr lang="cs-CZ" sz="2000" i="1" dirty="0">
                <a:solidFill>
                  <a:srgbClr val="282828"/>
                </a:solidFill>
              </a:rPr>
              <a:t>Já nevím.</a:t>
            </a:r>
            <a:r>
              <a:rPr lang="cs-CZ" sz="2000" dirty="0">
                <a:solidFill>
                  <a:srgbClr val="282828"/>
                </a:solidFill>
              </a:rPr>
              <a:t>“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být nezávislý na dobré vůli jiných lidí.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činit nelogická rozhodnutí.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říci: „</a:t>
            </a:r>
            <a:r>
              <a:rPr lang="cs-CZ" sz="2000" i="1" dirty="0">
                <a:solidFill>
                  <a:srgbClr val="282828"/>
                </a:solidFill>
              </a:rPr>
              <a:t>Já ti nerozumím.</a:t>
            </a:r>
            <a:r>
              <a:rPr lang="cs-CZ" sz="2000" dirty="0">
                <a:solidFill>
                  <a:srgbClr val="282828"/>
                </a:solidFill>
              </a:rPr>
              <a:t>“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říci: „</a:t>
            </a:r>
            <a:r>
              <a:rPr lang="cs-CZ" sz="2000" i="1" dirty="0">
                <a:solidFill>
                  <a:srgbClr val="282828"/>
                </a:solidFill>
              </a:rPr>
              <a:t>Je mi to jedno.</a:t>
            </a:r>
            <a:r>
              <a:rPr lang="cs-CZ" sz="2000" dirty="0">
                <a:solidFill>
                  <a:srgbClr val="282828"/>
                </a:solidFill>
              </a:rPr>
              <a:t>“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Asertivní techniky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Gramofonová deska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Požádání o laskavost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Otevřené dveře (jsme schopni dát za pravdu našemu soupeři)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Přijatelný kompromis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Odmítnutí  - čili umění říci „ne“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Negativní dotazování (žádost o detailnější kritiku, nereaguje se obranou)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Selektivní ignorování (potvrdíme zaznamenání argumentů, ale n kritiku nereagujeme)</a:t>
            </a:r>
            <a:endParaRPr lang="en-US" sz="2000" dirty="0">
              <a:solidFill>
                <a:srgbClr val="28282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0102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etikety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Etiketa</a:t>
            </a:r>
            <a:r>
              <a:rPr lang="cs-CZ" sz="2000" dirty="0">
                <a:solidFill>
                  <a:srgbClr val="282828"/>
                </a:solidFill>
              </a:rPr>
              <a:t> (z </a:t>
            </a:r>
            <a:r>
              <a:rPr lang="cs-CZ" sz="2000" dirty="0" smtClean="0">
                <a:solidFill>
                  <a:srgbClr val="282828"/>
                </a:solidFill>
              </a:rPr>
              <a:t>francouzského </a:t>
            </a:r>
            <a:r>
              <a:rPr lang="cs-CZ" sz="2000" dirty="0" err="1" smtClean="0">
                <a:solidFill>
                  <a:srgbClr val="282828"/>
                </a:solidFill>
              </a:rPr>
              <a:t>e</a:t>
            </a:r>
            <a:r>
              <a:rPr lang="cs-CZ" sz="2000" i="1" dirty="0" err="1" smtClean="0">
                <a:solidFill>
                  <a:srgbClr val="282828"/>
                </a:solidFill>
              </a:rPr>
              <a:t>tiquette</a:t>
            </a:r>
            <a:r>
              <a:rPr lang="cs-CZ" sz="2000" dirty="0">
                <a:solidFill>
                  <a:srgbClr val="282828"/>
                </a:solidFill>
              </a:rPr>
              <a:t>, lístek, štítek) znamená soubor pravidel zdvořilého chování </a:t>
            </a:r>
            <a:r>
              <a:rPr lang="cs-CZ" sz="2000" dirty="0" smtClean="0">
                <a:solidFill>
                  <a:srgbClr val="282828"/>
                </a:solidFill>
              </a:rPr>
              <a:t>ve společnosti.</a:t>
            </a:r>
            <a:endParaRPr lang="en-US" sz="2000" i="1" dirty="0">
              <a:solidFill>
                <a:srgbClr val="28282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38953"/>
            <a:ext cx="3423745" cy="342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etikety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rgbClr val="282828"/>
                </a:solidFill>
              </a:rPr>
              <a:t>Etiketa je vysoce konvenční záležitost a je tedy v každé společnosti a v každém prostředí odlišná. Přesto se téměř vždy soustřeďuje na několik hlavních okruhů: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držení těla a gest,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oblečení a účesu,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pozdravu a gest při setkání a loučení,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chování při jídle,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chování vůči osobám druhého pohlaví,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řeči a rozhovoru.</a:t>
            </a:r>
          </a:p>
        </p:txBody>
      </p:sp>
    </p:spTree>
    <p:extLst>
      <p:ext uri="{BB962C8B-B14F-4D97-AF65-F5344CB8AC3E}">
        <p14:creationId xmlns:p14="http://schemas.microsoft.com/office/powerpoint/2010/main" val="3625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 tréninky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286000" y="1549378"/>
            <a:ext cx="6096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Prezentační dovednosti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Umění argumentace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Umění jednat a vyjednat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Moderní rétorika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První pomoc při trémě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rétorika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Osobnost řečníka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Verbální komunikace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Neverbální (nonverbální) komunikace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rétorika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6002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Verbální komunikace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Jazyk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Řeč</a:t>
            </a:r>
            <a:endParaRPr lang="cs-CZ" sz="2000" dirty="0" smtClean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rétorika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600200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Neverbální komunikace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Gestikulace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Mimika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Haptika</a:t>
            </a:r>
            <a:endParaRPr lang="cs-CZ" sz="2000" dirty="0">
              <a:solidFill>
                <a:srgbClr val="282828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Pohled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Posturika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Proxemika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Vzhled/zevnějšek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rétorika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600200"/>
            <a:ext cx="6096000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Neverbální komunikace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Gestikulace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Mimika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Haptika</a:t>
            </a:r>
            <a:r>
              <a:rPr lang="cs-CZ" sz="2000" dirty="0" smtClean="0">
                <a:solidFill>
                  <a:srgbClr val="282828"/>
                </a:solidFill>
              </a:rPr>
              <a:t> (doteky)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Pohled (oční kontakt)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Posturika</a:t>
            </a:r>
            <a:r>
              <a:rPr lang="cs-CZ" sz="2000" dirty="0" smtClean="0">
                <a:solidFill>
                  <a:srgbClr val="282828"/>
                </a:solidFill>
              </a:rPr>
              <a:t> (poloha a držení těla)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Proxemika</a:t>
            </a:r>
            <a:r>
              <a:rPr lang="cs-CZ" sz="2000" dirty="0" smtClean="0">
                <a:solidFill>
                  <a:srgbClr val="282828"/>
                </a:solidFill>
              </a:rPr>
              <a:t> (vzdálenost mezi komunikujícími)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Vzhled/zevnějšek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Paralingvistické prostředky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Hlasitost hlasu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Rychlost řeči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Pauza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Barva hlasu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Slovní důraz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Intonace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Rytmus</a:t>
            </a:r>
          </a:p>
          <a:p>
            <a:pPr algn="just">
              <a:lnSpc>
                <a:spcPct val="150000"/>
              </a:lnSpc>
            </a:pP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Zásady přímé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28"/>
                </a:solidFill>
              </a:rPr>
              <a:t>hovoříme jasně a srozumitelně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28"/>
                </a:solidFill>
              </a:rPr>
              <a:t>mluvíme vždy výhradně za sebe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28"/>
                </a:solidFill>
              </a:rPr>
              <a:t>pokud hovoříme o druhém, popisujeme konkrétní chování, ne jedince jako takového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28"/>
                </a:solidFill>
              </a:rPr>
              <a:t>dáváme informace, nikoli hodnocení</a:t>
            </a:r>
          </a:p>
        </p:txBody>
      </p:sp>
    </p:spTree>
    <p:extLst>
      <p:ext uri="{BB962C8B-B14F-4D97-AF65-F5344CB8AC3E}">
        <p14:creationId xmlns:p14="http://schemas.microsoft.com/office/powerpoint/2010/main" val="8836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asertivity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6667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394</Words>
  <Application>Microsoft Office PowerPoint</Application>
  <PresentationFormat>Předvádění na obrazovce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10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Office Theme</vt:lpstr>
      <vt:lpstr>15_Office Theme</vt:lpstr>
      <vt:lpstr>2_Office Theme</vt:lpstr>
      <vt:lpstr>1_Office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Prezentace aplikace PowerPoint</vt:lpstr>
      <vt:lpstr>Mediální tréninky</vt:lpstr>
      <vt:lpstr>Moderní rétorika</vt:lpstr>
      <vt:lpstr>Moderní rétorika</vt:lpstr>
      <vt:lpstr>Moderní rétorika</vt:lpstr>
      <vt:lpstr>Moderní rétorika</vt:lpstr>
      <vt:lpstr>Paralingvistické prostředky</vt:lpstr>
      <vt:lpstr>Zásady přímé komunikace</vt:lpstr>
      <vt:lpstr>Pravidla asertivity</vt:lpstr>
      <vt:lpstr>Pojem „asertivita“</vt:lpstr>
      <vt:lpstr>Desatero asertivní komunikace</vt:lpstr>
      <vt:lpstr>Asertivní techniky</vt:lpstr>
      <vt:lpstr>Pravidla etikety</vt:lpstr>
      <vt:lpstr>Pravidla etikety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223</cp:revision>
  <dcterms:created xsi:type="dcterms:W3CDTF">2012-04-26T17:06:14Z</dcterms:created>
  <dcterms:modified xsi:type="dcterms:W3CDTF">2022-11-23T00:09:24Z</dcterms:modified>
</cp:coreProperties>
</file>